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notesMasterIdLst>
    <p:notesMasterId r:id="rId33"/>
  </p:notesMasterIdLst>
  <p:sldIdLst>
    <p:sldId id="256" r:id="rId2"/>
    <p:sldId id="257" r:id="rId3"/>
    <p:sldId id="280" r:id="rId4"/>
    <p:sldId id="258" r:id="rId5"/>
    <p:sldId id="278" r:id="rId6"/>
    <p:sldId id="259" r:id="rId7"/>
    <p:sldId id="288" r:id="rId8"/>
    <p:sldId id="260" r:id="rId9"/>
    <p:sldId id="286" r:id="rId10"/>
    <p:sldId id="287" r:id="rId11"/>
    <p:sldId id="281" r:id="rId12"/>
    <p:sldId id="282" r:id="rId13"/>
    <p:sldId id="289" r:id="rId14"/>
    <p:sldId id="273" r:id="rId15"/>
    <p:sldId id="283" r:id="rId16"/>
    <p:sldId id="284" r:id="rId17"/>
    <p:sldId id="285" r:id="rId18"/>
    <p:sldId id="265" r:id="rId19"/>
    <p:sldId id="274" r:id="rId20"/>
    <p:sldId id="268" r:id="rId21"/>
    <p:sldId id="266" r:id="rId22"/>
    <p:sldId id="293" r:id="rId23"/>
    <p:sldId id="294" r:id="rId24"/>
    <p:sldId id="295" r:id="rId25"/>
    <p:sldId id="296" r:id="rId26"/>
    <p:sldId id="298" r:id="rId27"/>
    <p:sldId id="297" r:id="rId28"/>
    <p:sldId id="279" r:id="rId29"/>
    <p:sldId id="267" r:id="rId30"/>
    <p:sldId id="275"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7" autoAdjust="0"/>
    <p:restoredTop sz="94671" autoAdjust="0"/>
  </p:normalViewPr>
  <p:slideViewPr>
    <p:cSldViewPr>
      <p:cViewPr>
        <p:scale>
          <a:sx n="55" d="100"/>
          <a:sy n="55" d="100"/>
        </p:scale>
        <p:origin x="-1334"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4B6AF-C061-4D22-90C3-BB7E8D0CAEDD}"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6BE494DF-6E50-4977-AC21-19FCBCC39B4A}">
      <dgm:prSet custT="1"/>
      <dgm:spPr/>
      <dgm:t>
        <a:bodyPr/>
        <a:lstStyle/>
        <a:p>
          <a:pPr rtl="0"/>
          <a:r>
            <a:rPr lang="en-US" sz="3000" b="1" dirty="0" smtClean="0"/>
            <a:t>OkAT Board of Directors </a:t>
          </a:r>
          <a:r>
            <a:rPr lang="en-US" sz="2400" b="0" dirty="0" smtClean="0"/>
            <a:t>is made up of community members who bring an expertise, and as a</a:t>
          </a:r>
          <a:r>
            <a:rPr lang="en-US" sz="1800" dirty="0" smtClean="0"/>
            <a:t> </a:t>
          </a:r>
          <a:r>
            <a:rPr lang="en-US" sz="2400" dirty="0" smtClean="0"/>
            <a:t>majority, are individuals with a disability, or have a family member with a disability, that contribute unique skills, knowledge, and experience, which include (but not limited to):</a:t>
          </a:r>
          <a:endParaRPr lang="en-US" sz="2400" dirty="0"/>
        </a:p>
      </dgm:t>
      <dgm:extLst>
        <a:ext uri="{E40237B7-FDA0-4F09-8148-C483321AD2D9}">
          <dgm14:cNvPr xmlns:dgm14="http://schemas.microsoft.com/office/drawing/2010/diagram" id="0" name="" descr="OkAT Board of Directors is made of community members who bring an expertise, and as a majority, are individuals with a disability, or have a family member with a disability, that contribute unique skills, knowledge, and experience, which include (but not limited to):&#10; Attorney&#10; Banker&#10; Business professional&#10; Procurement officer&#10; CFO of a community based organization&#10; Director of University Sponsored Programs&#10; Work with or represent individuals with a disability&#10;"/>
        </a:ext>
      </dgm:extLst>
    </dgm:pt>
    <dgm:pt modelId="{A227DC5D-57EA-474D-9FBE-67ACA245A13D}" type="parTrans" cxnId="{06895E1B-1B14-451F-B2F2-56194828FA0D}">
      <dgm:prSet/>
      <dgm:spPr/>
      <dgm:t>
        <a:bodyPr/>
        <a:lstStyle/>
        <a:p>
          <a:endParaRPr lang="en-US"/>
        </a:p>
      </dgm:t>
    </dgm:pt>
    <dgm:pt modelId="{D59B4613-642E-4FC2-B4CA-97549A95FA13}" type="sibTrans" cxnId="{06895E1B-1B14-451F-B2F2-56194828FA0D}">
      <dgm:prSet/>
      <dgm:spPr/>
      <dgm:t>
        <a:bodyPr/>
        <a:lstStyle/>
        <a:p>
          <a:endParaRPr lang="en-US"/>
        </a:p>
      </dgm:t>
    </dgm:pt>
    <dgm:pt modelId="{9B687756-AC18-42B4-B809-D657B2B9EDC1}">
      <dgm:prSet/>
      <dgm:spPr/>
      <dgm:t>
        <a:bodyPr/>
        <a:lstStyle/>
        <a:p>
          <a:pPr rtl="0"/>
          <a:r>
            <a:rPr lang="en-US" sz="2300" dirty="0" smtClean="0"/>
            <a:t>Attorney</a:t>
          </a:r>
          <a:endParaRPr lang="en-US" sz="2300" dirty="0"/>
        </a:p>
      </dgm:t>
    </dgm:pt>
    <dgm:pt modelId="{8EB7C0BD-B30F-4744-AF77-20F6DBBB7816}" type="parTrans" cxnId="{B342D643-B150-4361-8835-86DCC6E3F9CF}">
      <dgm:prSet/>
      <dgm:spPr/>
      <dgm:t>
        <a:bodyPr/>
        <a:lstStyle/>
        <a:p>
          <a:endParaRPr lang="en-US"/>
        </a:p>
      </dgm:t>
    </dgm:pt>
    <dgm:pt modelId="{CB0F9466-6585-4272-A525-E27C158F4948}" type="sibTrans" cxnId="{B342D643-B150-4361-8835-86DCC6E3F9CF}">
      <dgm:prSet/>
      <dgm:spPr/>
      <dgm:t>
        <a:bodyPr/>
        <a:lstStyle/>
        <a:p>
          <a:endParaRPr lang="en-US"/>
        </a:p>
      </dgm:t>
    </dgm:pt>
    <dgm:pt modelId="{0700E84A-300F-4BB9-BFEE-869BC662E3CF}">
      <dgm:prSet/>
      <dgm:spPr/>
      <dgm:t>
        <a:bodyPr/>
        <a:lstStyle/>
        <a:p>
          <a:pPr rtl="0"/>
          <a:r>
            <a:rPr lang="en-US" sz="2300" dirty="0" smtClean="0"/>
            <a:t>Banker</a:t>
          </a:r>
          <a:endParaRPr lang="en-US" sz="2300" dirty="0"/>
        </a:p>
      </dgm:t>
    </dgm:pt>
    <dgm:pt modelId="{3E8674D0-1A52-4D89-9984-37CF84043CB3}" type="parTrans" cxnId="{3A9764E7-4079-4969-8155-BD5DA0B31485}">
      <dgm:prSet/>
      <dgm:spPr/>
      <dgm:t>
        <a:bodyPr/>
        <a:lstStyle/>
        <a:p>
          <a:endParaRPr lang="en-US"/>
        </a:p>
      </dgm:t>
    </dgm:pt>
    <dgm:pt modelId="{918A7557-F7B2-45E8-8CD3-C68E62E9B72E}" type="sibTrans" cxnId="{3A9764E7-4079-4969-8155-BD5DA0B31485}">
      <dgm:prSet/>
      <dgm:spPr/>
      <dgm:t>
        <a:bodyPr/>
        <a:lstStyle/>
        <a:p>
          <a:endParaRPr lang="en-US"/>
        </a:p>
      </dgm:t>
    </dgm:pt>
    <dgm:pt modelId="{1B3A149E-EA78-42F1-8CC5-86FC67FA779B}">
      <dgm:prSet/>
      <dgm:spPr/>
      <dgm:t>
        <a:bodyPr/>
        <a:lstStyle/>
        <a:p>
          <a:pPr rtl="0"/>
          <a:r>
            <a:rPr lang="en-US" sz="2300" dirty="0" smtClean="0"/>
            <a:t>Business professional</a:t>
          </a:r>
          <a:endParaRPr lang="en-US" sz="2300" dirty="0"/>
        </a:p>
      </dgm:t>
    </dgm:pt>
    <dgm:pt modelId="{465EAAE5-FD70-4349-9ED5-E10F07327983}" type="parTrans" cxnId="{C2500EAB-2528-484D-A273-7FF45E2F1E84}">
      <dgm:prSet/>
      <dgm:spPr/>
      <dgm:t>
        <a:bodyPr/>
        <a:lstStyle/>
        <a:p>
          <a:endParaRPr lang="en-US"/>
        </a:p>
      </dgm:t>
    </dgm:pt>
    <dgm:pt modelId="{8F8CC6DD-3B64-449D-AB90-DFA6EDBE29AD}" type="sibTrans" cxnId="{C2500EAB-2528-484D-A273-7FF45E2F1E84}">
      <dgm:prSet/>
      <dgm:spPr/>
      <dgm:t>
        <a:bodyPr/>
        <a:lstStyle/>
        <a:p>
          <a:endParaRPr lang="en-US"/>
        </a:p>
      </dgm:t>
    </dgm:pt>
    <dgm:pt modelId="{166A493E-532D-4CCF-A31C-220D99BFEB4B}">
      <dgm:prSet/>
      <dgm:spPr/>
      <dgm:t>
        <a:bodyPr/>
        <a:lstStyle/>
        <a:p>
          <a:pPr rtl="0"/>
          <a:r>
            <a:rPr lang="en-US" sz="2300" smtClean="0"/>
            <a:t>Procurement officer</a:t>
          </a:r>
          <a:endParaRPr lang="en-US" sz="2300"/>
        </a:p>
      </dgm:t>
    </dgm:pt>
    <dgm:pt modelId="{FEAEC6C3-5D4D-47B0-B51F-7A68E331839E}" type="parTrans" cxnId="{0E68BD64-0725-4B45-84F7-6609C2EF6C82}">
      <dgm:prSet/>
      <dgm:spPr/>
      <dgm:t>
        <a:bodyPr/>
        <a:lstStyle/>
        <a:p>
          <a:endParaRPr lang="en-US"/>
        </a:p>
      </dgm:t>
    </dgm:pt>
    <dgm:pt modelId="{7E11DEFC-69B8-47FE-8E4E-B9BE10087D8A}" type="sibTrans" cxnId="{0E68BD64-0725-4B45-84F7-6609C2EF6C82}">
      <dgm:prSet/>
      <dgm:spPr/>
      <dgm:t>
        <a:bodyPr/>
        <a:lstStyle/>
        <a:p>
          <a:endParaRPr lang="en-US"/>
        </a:p>
      </dgm:t>
    </dgm:pt>
    <dgm:pt modelId="{08E0466D-88B3-48DA-8BC1-3C49069D885F}">
      <dgm:prSet/>
      <dgm:spPr/>
      <dgm:t>
        <a:bodyPr/>
        <a:lstStyle/>
        <a:p>
          <a:pPr rtl="0"/>
          <a:r>
            <a:rPr lang="en-US" sz="2300" dirty="0" smtClean="0"/>
            <a:t>CFO of a community based organization</a:t>
          </a:r>
          <a:endParaRPr lang="en-US" sz="2300" dirty="0"/>
        </a:p>
      </dgm:t>
    </dgm:pt>
    <dgm:pt modelId="{8E855180-7D88-4DEA-8F9D-3490C20CB010}" type="parTrans" cxnId="{A4221F18-F167-4AAD-AAD9-2E0A182721CC}">
      <dgm:prSet/>
      <dgm:spPr/>
      <dgm:t>
        <a:bodyPr/>
        <a:lstStyle/>
        <a:p>
          <a:endParaRPr lang="en-US"/>
        </a:p>
      </dgm:t>
    </dgm:pt>
    <dgm:pt modelId="{730EA08D-D58D-4ABF-917C-06BA5CC4B5B7}" type="sibTrans" cxnId="{A4221F18-F167-4AAD-AAD9-2E0A182721CC}">
      <dgm:prSet/>
      <dgm:spPr/>
      <dgm:t>
        <a:bodyPr/>
        <a:lstStyle/>
        <a:p>
          <a:endParaRPr lang="en-US"/>
        </a:p>
      </dgm:t>
    </dgm:pt>
    <dgm:pt modelId="{D2B33FBA-C65D-42BA-AA8A-3640FAF5FE76}">
      <dgm:prSet/>
      <dgm:spPr/>
      <dgm:t>
        <a:bodyPr/>
        <a:lstStyle/>
        <a:p>
          <a:pPr rtl="0"/>
          <a:r>
            <a:rPr lang="en-US" sz="2300" dirty="0" smtClean="0"/>
            <a:t>Director of University Sponsored Programs</a:t>
          </a:r>
          <a:endParaRPr lang="en-US" sz="2300" dirty="0"/>
        </a:p>
      </dgm:t>
    </dgm:pt>
    <dgm:pt modelId="{7B7093EA-406A-4B7C-B06E-C09FBB619B2A}" type="parTrans" cxnId="{DADCE285-9AB4-423A-8F9B-504476329C93}">
      <dgm:prSet/>
      <dgm:spPr/>
      <dgm:t>
        <a:bodyPr/>
        <a:lstStyle/>
        <a:p>
          <a:endParaRPr lang="en-US"/>
        </a:p>
      </dgm:t>
    </dgm:pt>
    <dgm:pt modelId="{1F556A9B-676F-43FC-A22E-2A8B74484188}" type="sibTrans" cxnId="{DADCE285-9AB4-423A-8F9B-504476329C93}">
      <dgm:prSet/>
      <dgm:spPr/>
      <dgm:t>
        <a:bodyPr/>
        <a:lstStyle/>
        <a:p>
          <a:endParaRPr lang="en-US"/>
        </a:p>
      </dgm:t>
    </dgm:pt>
    <dgm:pt modelId="{531ACF38-4C37-4405-9006-9AA9147A99DF}">
      <dgm:prSet/>
      <dgm:spPr/>
      <dgm:t>
        <a:bodyPr/>
        <a:lstStyle/>
        <a:p>
          <a:pPr rtl="0"/>
          <a:r>
            <a:rPr lang="en-US" sz="2300" dirty="0" smtClean="0"/>
            <a:t>Work with or represent individuals with a disability</a:t>
          </a:r>
          <a:endParaRPr lang="en-US" sz="2300" dirty="0"/>
        </a:p>
      </dgm:t>
    </dgm:pt>
    <dgm:pt modelId="{101D7674-2E63-4C0D-B490-147AF8EC3C74}" type="parTrans" cxnId="{87130485-3382-47C2-B370-ACA813DA7802}">
      <dgm:prSet/>
      <dgm:spPr/>
      <dgm:t>
        <a:bodyPr/>
        <a:lstStyle/>
        <a:p>
          <a:endParaRPr lang="en-US"/>
        </a:p>
      </dgm:t>
    </dgm:pt>
    <dgm:pt modelId="{9A12534A-EB1B-4F1F-B704-3D19F7407C1F}" type="sibTrans" cxnId="{87130485-3382-47C2-B370-ACA813DA7802}">
      <dgm:prSet/>
      <dgm:spPr/>
      <dgm:t>
        <a:bodyPr/>
        <a:lstStyle/>
        <a:p>
          <a:endParaRPr lang="en-US"/>
        </a:p>
      </dgm:t>
    </dgm:pt>
    <dgm:pt modelId="{04821185-2348-401E-8723-269822ADA288}" type="pres">
      <dgm:prSet presAssocID="{59C4B6AF-C061-4D22-90C3-BB7E8D0CAEDD}" presName="Name0" presStyleCnt="0">
        <dgm:presLayoutVars>
          <dgm:dir/>
          <dgm:resizeHandles val="exact"/>
        </dgm:presLayoutVars>
      </dgm:prSet>
      <dgm:spPr/>
      <dgm:t>
        <a:bodyPr/>
        <a:lstStyle/>
        <a:p>
          <a:endParaRPr lang="en-US"/>
        </a:p>
      </dgm:t>
    </dgm:pt>
    <dgm:pt modelId="{E9F0E2EA-2DEE-474A-8785-1083CA016EE6}" type="pres">
      <dgm:prSet presAssocID="{6BE494DF-6E50-4977-AC21-19FCBCC39B4A}" presName="node" presStyleLbl="node1" presStyleIdx="0" presStyleCnt="1">
        <dgm:presLayoutVars>
          <dgm:bulletEnabled val="1"/>
        </dgm:presLayoutVars>
      </dgm:prSet>
      <dgm:spPr/>
      <dgm:t>
        <a:bodyPr/>
        <a:lstStyle/>
        <a:p>
          <a:endParaRPr lang="en-US"/>
        </a:p>
      </dgm:t>
    </dgm:pt>
  </dgm:ptLst>
  <dgm:cxnLst>
    <dgm:cxn modelId="{4D0E95BB-1BC0-4E29-A659-B7A1FE15CD44}" type="presOf" srcId="{9B687756-AC18-42B4-B809-D657B2B9EDC1}" destId="{E9F0E2EA-2DEE-474A-8785-1083CA016EE6}" srcOrd="0" destOrd="1" presId="urn:microsoft.com/office/officeart/2005/8/layout/process1"/>
    <dgm:cxn modelId="{D65041FA-224A-4425-8624-2F03CBF47743}" type="presOf" srcId="{59C4B6AF-C061-4D22-90C3-BB7E8D0CAEDD}" destId="{04821185-2348-401E-8723-269822ADA288}" srcOrd="0" destOrd="0" presId="urn:microsoft.com/office/officeart/2005/8/layout/process1"/>
    <dgm:cxn modelId="{DE4016CF-AFE3-4543-95DD-712316E94CEA}" type="presOf" srcId="{166A493E-532D-4CCF-A31C-220D99BFEB4B}" destId="{E9F0E2EA-2DEE-474A-8785-1083CA016EE6}" srcOrd="0" destOrd="4" presId="urn:microsoft.com/office/officeart/2005/8/layout/process1"/>
    <dgm:cxn modelId="{B342D643-B150-4361-8835-86DCC6E3F9CF}" srcId="{6BE494DF-6E50-4977-AC21-19FCBCC39B4A}" destId="{9B687756-AC18-42B4-B809-D657B2B9EDC1}" srcOrd="0" destOrd="0" parTransId="{8EB7C0BD-B30F-4744-AF77-20F6DBBB7816}" sibTransId="{CB0F9466-6585-4272-A525-E27C158F4948}"/>
    <dgm:cxn modelId="{20D48379-F32B-43F2-8A1D-D14F71384744}" type="presOf" srcId="{D2B33FBA-C65D-42BA-AA8A-3640FAF5FE76}" destId="{E9F0E2EA-2DEE-474A-8785-1083CA016EE6}" srcOrd="0" destOrd="6" presId="urn:microsoft.com/office/officeart/2005/8/layout/process1"/>
    <dgm:cxn modelId="{DADCE285-9AB4-423A-8F9B-504476329C93}" srcId="{6BE494DF-6E50-4977-AC21-19FCBCC39B4A}" destId="{D2B33FBA-C65D-42BA-AA8A-3640FAF5FE76}" srcOrd="5" destOrd="0" parTransId="{7B7093EA-406A-4B7C-B06E-C09FBB619B2A}" sibTransId="{1F556A9B-676F-43FC-A22E-2A8B74484188}"/>
    <dgm:cxn modelId="{904010DD-68D1-4141-B833-003AB54DAADC}" type="presOf" srcId="{0700E84A-300F-4BB9-BFEE-869BC662E3CF}" destId="{E9F0E2EA-2DEE-474A-8785-1083CA016EE6}" srcOrd="0" destOrd="2" presId="urn:microsoft.com/office/officeart/2005/8/layout/process1"/>
    <dgm:cxn modelId="{87130485-3382-47C2-B370-ACA813DA7802}" srcId="{6BE494DF-6E50-4977-AC21-19FCBCC39B4A}" destId="{531ACF38-4C37-4405-9006-9AA9147A99DF}" srcOrd="6" destOrd="0" parTransId="{101D7674-2E63-4C0D-B490-147AF8EC3C74}" sibTransId="{9A12534A-EB1B-4F1F-B704-3D19F7407C1F}"/>
    <dgm:cxn modelId="{6FB2A667-FF29-444B-A237-8A5399B28903}" type="presOf" srcId="{1B3A149E-EA78-42F1-8CC5-86FC67FA779B}" destId="{E9F0E2EA-2DEE-474A-8785-1083CA016EE6}" srcOrd="0" destOrd="3" presId="urn:microsoft.com/office/officeart/2005/8/layout/process1"/>
    <dgm:cxn modelId="{0E68BD64-0725-4B45-84F7-6609C2EF6C82}" srcId="{6BE494DF-6E50-4977-AC21-19FCBCC39B4A}" destId="{166A493E-532D-4CCF-A31C-220D99BFEB4B}" srcOrd="3" destOrd="0" parTransId="{FEAEC6C3-5D4D-47B0-B51F-7A68E331839E}" sibTransId="{7E11DEFC-69B8-47FE-8E4E-B9BE10087D8A}"/>
    <dgm:cxn modelId="{D5CDEF0E-8934-4D30-A204-07992DA02373}" type="presOf" srcId="{531ACF38-4C37-4405-9006-9AA9147A99DF}" destId="{E9F0E2EA-2DEE-474A-8785-1083CA016EE6}" srcOrd="0" destOrd="7" presId="urn:microsoft.com/office/officeart/2005/8/layout/process1"/>
    <dgm:cxn modelId="{C2500EAB-2528-484D-A273-7FF45E2F1E84}" srcId="{6BE494DF-6E50-4977-AC21-19FCBCC39B4A}" destId="{1B3A149E-EA78-42F1-8CC5-86FC67FA779B}" srcOrd="2" destOrd="0" parTransId="{465EAAE5-FD70-4349-9ED5-E10F07327983}" sibTransId="{8F8CC6DD-3B64-449D-AB90-DFA6EDBE29AD}"/>
    <dgm:cxn modelId="{FE6978A5-E2FF-4A6B-9071-102828FC57CA}" type="presOf" srcId="{08E0466D-88B3-48DA-8BC1-3C49069D885F}" destId="{E9F0E2EA-2DEE-474A-8785-1083CA016EE6}" srcOrd="0" destOrd="5" presId="urn:microsoft.com/office/officeart/2005/8/layout/process1"/>
    <dgm:cxn modelId="{A4221F18-F167-4AAD-AAD9-2E0A182721CC}" srcId="{6BE494DF-6E50-4977-AC21-19FCBCC39B4A}" destId="{08E0466D-88B3-48DA-8BC1-3C49069D885F}" srcOrd="4" destOrd="0" parTransId="{8E855180-7D88-4DEA-8F9D-3490C20CB010}" sibTransId="{730EA08D-D58D-4ABF-917C-06BA5CC4B5B7}"/>
    <dgm:cxn modelId="{F5092B71-BF46-4883-A057-6A396F870AD9}" type="presOf" srcId="{6BE494DF-6E50-4977-AC21-19FCBCC39B4A}" destId="{E9F0E2EA-2DEE-474A-8785-1083CA016EE6}" srcOrd="0" destOrd="0" presId="urn:microsoft.com/office/officeart/2005/8/layout/process1"/>
    <dgm:cxn modelId="{06895E1B-1B14-451F-B2F2-56194828FA0D}" srcId="{59C4B6AF-C061-4D22-90C3-BB7E8D0CAEDD}" destId="{6BE494DF-6E50-4977-AC21-19FCBCC39B4A}" srcOrd="0" destOrd="0" parTransId="{A227DC5D-57EA-474D-9FBE-67ACA245A13D}" sibTransId="{D59B4613-642E-4FC2-B4CA-97549A95FA13}"/>
    <dgm:cxn modelId="{3A9764E7-4079-4969-8155-BD5DA0B31485}" srcId="{6BE494DF-6E50-4977-AC21-19FCBCC39B4A}" destId="{0700E84A-300F-4BB9-BFEE-869BC662E3CF}" srcOrd="1" destOrd="0" parTransId="{3E8674D0-1A52-4D89-9984-37CF84043CB3}" sibTransId="{918A7557-F7B2-45E8-8CD3-C68E62E9B72E}"/>
    <dgm:cxn modelId="{E015545E-E487-4072-AE6A-B34CCBA693D2}" type="presParOf" srcId="{04821185-2348-401E-8723-269822ADA288}" destId="{E9F0E2EA-2DEE-474A-8785-1083CA016EE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564F6-35CE-488E-811C-5DD718E3D229}"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D09A0944-0BD0-438C-BA65-A12545730686}">
      <dgm:prSet/>
      <dgm:spPr/>
      <dgm:t>
        <a:bodyPr/>
        <a:lstStyle/>
        <a:p>
          <a:pPr rtl="0"/>
          <a:r>
            <a:rPr lang="en-US" dirty="0" smtClean="0"/>
            <a:t>Non-guaranteed loan</a:t>
          </a:r>
          <a:endParaRPr lang="en-US" dirty="0"/>
        </a:p>
      </dgm:t>
      <dgm:extLst>
        <a:ext uri="{E40237B7-FDA0-4F09-8148-C483321AD2D9}">
          <dgm14:cNvPr xmlns:dgm14="http://schemas.microsoft.com/office/drawing/2010/diagram" id="0" name="" descr="Non Guaranteed loan"/>
        </a:ext>
      </dgm:extLst>
    </dgm:pt>
    <dgm:pt modelId="{B80C5622-BFC0-4B7E-8058-8ECD0FF71FB0}" type="parTrans" cxnId="{99B4F372-E852-4DFB-9006-2A67995A8CE1}">
      <dgm:prSet/>
      <dgm:spPr/>
      <dgm:t>
        <a:bodyPr/>
        <a:lstStyle/>
        <a:p>
          <a:endParaRPr lang="en-US"/>
        </a:p>
      </dgm:t>
    </dgm:pt>
    <dgm:pt modelId="{1515E154-54E6-4F14-85BC-EA91F1EB32A2}" type="sibTrans" cxnId="{99B4F372-E852-4DFB-9006-2A67995A8CE1}">
      <dgm:prSet/>
      <dgm:spPr/>
      <dgm:t>
        <a:bodyPr/>
        <a:lstStyle/>
        <a:p>
          <a:endParaRPr lang="en-US"/>
        </a:p>
      </dgm:t>
    </dgm:pt>
    <dgm:pt modelId="{6AE45068-2725-4F0D-92CB-228DF70133C2}">
      <dgm:prSet/>
      <dgm:spPr/>
      <dgm:t>
        <a:bodyPr/>
        <a:lstStyle/>
        <a:p>
          <a:pPr rtl="0"/>
          <a:r>
            <a:rPr lang="en-US" dirty="0" smtClean="0"/>
            <a:t>Guaranteed loan</a:t>
          </a:r>
          <a:endParaRPr lang="en-US" dirty="0"/>
        </a:p>
      </dgm:t>
      <dgm:extLst>
        <a:ext uri="{E40237B7-FDA0-4F09-8148-C483321AD2D9}">
          <dgm14:cNvPr xmlns:dgm14="http://schemas.microsoft.com/office/drawing/2010/diagram" id="0" name="" descr="Guaranteed loan"/>
        </a:ext>
      </dgm:extLst>
    </dgm:pt>
    <dgm:pt modelId="{D7B75351-B91D-41E6-8E19-13269B7D6606}" type="parTrans" cxnId="{0229BF5F-4A57-4B96-B425-B3D420898DB4}">
      <dgm:prSet/>
      <dgm:spPr/>
      <dgm:t>
        <a:bodyPr/>
        <a:lstStyle/>
        <a:p>
          <a:endParaRPr lang="en-US"/>
        </a:p>
      </dgm:t>
    </dgm:pt>
    <dgm:pt modelId="{93CAECFE-4D43-4AC3-96B5-A2FAB07FA708}" type="sibTrans" cxnId="{0229BF5F-4A57-4B96-B425-B3D420898DB4}">
      <dgm:prSet/>
      <dgm:spPr/>
      <dgm:t>
        <a:bodyPr/>
        <a:lstStyle/>
        <a:p>
          <a:endParaRPr lang="en-US"/>
        </a:p>
      </dgm:t>
    </dgm:pt>
    <dgm:pt modelId="{533073C9-B6AB-47AA-B9AD-4041D66A4975}">
      <dgm:prSet/>
      <dgm:spPr/>
      <dgm:t>
        <a:bodyPr/>
        <a:lstStyle/>
        <a:p>
          <a:pPr rtl="0">
            <a:spcAft>
              <a:spcPts val="600"/>
            </a:spcAft>
          </a:pPr>
          <a:r>
            <a:rPr lang="en-US" dirty="0" smtClean="0"/>
            <a:t>*Direct </a:t>
          </a:r>
        </a:p>
        <a:p>
          <a:pPr rtl="0">
            <a:spcAft>
              <a:spcPts val="600"/>
            </a:spcAft>
          </a:pPr>
          <a:r>
            <a:rPr lang="en-US" dirty="0" smtClean="0"/>
            <a:t>loan </a:t>
          </a:r>
          <a:endParaRPr lang="en-US" dirty="0"/>
        </a:p>
      </dgm:t>
      <dgm:extLst>
        <a:ext uri="{E40237B7-FDA0-4F09-8148-C483321AD2D9}">
          <dgm14:cNvPr xmlns:dgm14="http://schemas.microsoft.com/office/drawing/2010/diagram" id="0" name="" descr="small dollar in house loans"/>
        </a:ext>
      </dgm:extLst>
    </dgm:pt>
    <dgm:pt modelId="{BDDFF6C1-B9DB-4AB4-8911-37A6039E6A76}" type="parTrans" cxnId="{6963DB31-3449-45AF-B1A7-AEC6D82318E2}">
      <dgm:prSet/>
      <dgm:spPr/>
      <dgm:t>
        <a:bodyPr/>
        <a:lstStyle/>
        <a:p>
          <a:endParaRPr lang="en-US"/>
        </a:p>
      </dgm:t>
    </dgm:pt>
    <dgm:pt modelId="{71253EA0-17C2-44F4-AFA9-1CE63EE7DB08}" type="sibTrans" cxnId="{6963DB31-3449-45AF-B1A7-AEC6D82318E2}">
      <dgm:prSet/>
      <dgm:spPr/>
      <dgm:t>
        <a:bodyPr/>
        <a:lstStyle/>
        <a:p>
          <a:endParaRPr lang="en-US"/>
        </a:p>
      </dgm:t>
    </dgm:pt>
    <dgm:pt modelId="{6746E877-7E8B-4C2C-B1A7-B7368CED3140}" type="pres">
      <dgm:prSet presAssocID="{FC7564F6-35CE-488E-811C-5DD718E3D229}" presName="Name0" presStyleCnt="0">
        <dgm:presLayoutVars>
          <dgm:dir/>
          <dgm:resizeHandles val="exact"/>
        </dgm:presLayoutVars>
      </dgm:prSet>
      <dgm:spPr/>
      <dgm:t>
        <a:bodyPr/>
        <a:lstStyle/>
        <a:p>
          <a:endParaRPr lang="en-US"/>
        </a:p>
      </dgm:t>
    </dgm:pt>
    <dgm:pt modelId="{8FBDAFCD-464E-4EE6-AE1A-1B0FD8CF7061}" type="pres">
      <dgm:prSet presAssocID="{D09A0944-0BD0-438C-BA65-A12545730686}" presName="Name5" presStyleLbl="vennNode1" presStyleIdx="0" presStyleCnt="3">
        <dgm:presLayoutVars>
          <dgm:bulletEnabled val="1"/>
        </dgm:presLayoutVars>
      </dgm:prSet>
      <dgm:spPr/>
      <dgm:t>
        <a:bodyPr/>
        <a:lstStyle/>
        <a:p>
          <a:endParaRPr lang="en-US"/>
        </a:p>
      </dgm:t>
    </dgm:pt>
    <dgm:pt modelId="{55AD9CAF-AADA-4113-A376-7B524CCED3AD}" type="pres">
      <dgm:prSet presAssocID="{1515E154-54E6-4F14-85BC-EA91F1EB32A2}" presName="space" presStyleCnt="0"/>
      <dgm:spPr/>
    </dgm:pt>
    <dgm:pt modelId="{205D1089-89F8-4A01-94C1-764BC4289057}" type="pres">
      <dgm:prSet presAssocID="{6AE45068-2725-4F0D-92CB-228DF70133C2}" presName="Name5" presStyleLbl="vennNode1" presStyleIdx="1" presStyleCnt="3">
        <dgm:presLayoutVars>
          <dgm:bulletEnabled val="1"/>
        </dgm:presLayoutVars>
      </dgm:prSet>
      <dgm:spPr/>
      <dgm:t>
        <a:bodyPr/>
        <a:lstStyle/>
        <a:p>
          <a:endParaRPr lang="en-US"/>
        </a:p>
      </dgm:t>
    </dgm:pt>
    <dgm:pt modelId="{34EE12DD-9156-4630-8284-2843BFE0F49B}" type="pres">
      <dgm:prSet presAssocID="{93CAECFE-4D43-4AC3-96B5-A2FAB07FA708}" presName="space" presStyleCnt="0"/>
      <dgm:spPr/>
    </dgm:pt>
    <dgm:pt modelId="{6760B3ED-525A-4569-BBD1-3EFB23D8F6B0}" type="pres">
      <dgm:prSet presAssocID="{533073C9-B6AB-47AA-B9AD-4041D66A4975}" presName="Name5" presStyleLbl="vennNode1" presStyleIdx="2" presStyleCnt="3">
        <dgm:presLayoutVars>
          <dgm:bulletEnabled val="1"/>
        </dgm:presLayoutVars>
      </dgm:prSet>
      <dgm:spPr/>
      <dgm:t>
        <a:bodyPr/>
        <a:lstStyle/>
        <a:p>
          <a:endParaRPr lang="en-US"/>
        </a:p>
      </dgm:t>
    </dgm:pt>
  </dgm:ptLst>
  <dgm:cxnLst>
    <dgm:cxn modelId="{0229BF5F-4A57-4B96-B425-B3D420898DB4}" srcId="{FC7564F6-35CE-488E-811C-5DD718E3D229}" destId="{6AE45068-2725-4F0D-92CB-228DF70133C2}" srcOrd="1" destOrd="0" parTransId="{D7B75351-B91D-41E6-8E19-13269B7D6606}" sibTransId="{93CAECFE-4D43-4AC3-96B5-A2FAB07FA708}"/>
    <dgm:cxn modelId="{8164D199-4D17-4F6C-89B2-B8317AE408B9}" type="presOf" srcId="{FC7564F6-35CE-488E-811C-5DD718E3D229}" destId="{6746E877-7E8B-4C2C-B1A7-B7368CED3140}" srcOrd="0" destOrd="0" presId="urn:microsoft.com/office/officeart/2005/8/layout/venn3"/>
    <dgm:cxn modelId="{9B201100-5ED9-42BC-A188-8C61FD4BA9A1}" type="presOf" srcId="{D09A0944-0BD0-438C-BA65-A12545730686}" destId="{8FBDAFCD-464E-4EE6-AE1A-1B0FD8CF7061}" srcOrd="0" destOrd="0" presId="urn:microsoft.com/office/officeart/2005/8/layout/venn3"/>
    <dgm:cxn modelId="{A9FB9186-9DDB-4E2A-8B21-7C9979DF844B}" type="presOf" srcId="{6AE45068-2725-4F0D-92CB-228DF70133C2}" destId="{205D1089-89F8-4A01-94C1-764BC4289057}" srcOrd="0" destOrd="0" presId="urn:microsoft.com/office/officeart/2005/8/layout/venn3"/>
    <dgm:cxn modelId="{D87E3D85-01EA-40FD-8EE4-5DB230F029BC}" type="presOf" srcId="{533073C9-B6AB-47AA-B9AD-4041D66A4975}" destId="{6760B3ED-525A-4569-BBD1-3EFB23D8F6B0}" srcOrd="0" destOrd="0" presId="urn:microsoft.com/office/officeart/2005/8/layout/venn3"/>
    <dgm:cxn modelId="{6963DB31-3449-45AF-B1A7-AEC6D82318E2}" srcId="{FC7564F6-35CE-488E-811C-5DD718E3D229}" destId="{533073C9-B6AB-47AA-B9AD-4041D66A4975}" srcOrd="2" destOrd="0" parTransId="{BDDFF6C1-B9DB-4AB4-8911-37A6039E6A76}" sibTransId="{71253EA0-17C2-44F4-AFA9-1CE63EE7DB08}"/>
    <dgm:cxn modelId="{99B4F372-E852-4DFB-9006-2A67995A8CE1}" srcId="{FC7564F6-35CE-488E-811C-5DD718E3D229}" destId="{D09A0944-0BD0-438C-BA65-A12545730686}" srcOrd="0" destOrd="0" parTransId="{B80C5622-BFC0-4B7E-8058-8ECD0FF71FB0}" sibTransId="{1515E154-54E6-4F14-85BC-EA91F1EB32A2}"/>
    <dgm:cxn modelId="{6AFD00A9-5667-4973-B86F-CBE05E658EB2}" type="presParOf" srcId="{6746E877-7E8B-4C2C-B1A7-B7368CED3140}" destId="{8FBDAFCD-464E-4EE6-AE1A-1B0FD8CF7061}" srcOrd="0" destOrd="0" presId="urn:microsoft.com/office/officeart/2005/8/layout/venn3"/>
    <dgm:cxn modelId="{6D92292C-31BB-4554-B71E-474051CEEB25}" type="presParOf" srcId="{6746E877-7E8B-4C2C-B1A7-B7368CED3140}" destId="{55AD9CAF-AADA-4113-A376-7B524CCED3AD}" srcOrd="1" destOrd="0" presId="urn:microsoft.com/office/officeart/2005/8/layout/venn3"/>
    <dgm:cxn modelId="{74B3B2D5-0AA4-4F75-81BA-8DE415309E3D}" type="presParOf" srcId="{6746E877-7E8B-4C2C-B1A7-B7368CED3140}" destId="{205D1089-89F8-4A01-94C1-764BC4289057}" srcOrd="2" destOrd="0" presId="urn:microsoft.com/office/officeart/2005/8/layout/venn3"/>
    <dgm:cxn modelId="{C0944813-5542-42FA-9CB0-C3C5DE6737FA}" type="presParOf" srcId="{6746E877-7E8B-4C2C-B1A7-B7368CED3140}" destId="{34EE12DD-9156-4630-8284-2843BFE0F49B}" srcOrd="3" destOrd="0" presId="urn:microsoft.com/office/officeart/2005/8/layout/venn3"/>
    <dgm:cxn modelId="{60CE9B55-39EB-46E2-B415-71FAFBBB3728}" type="presParOf" srcId="{6746E877-7E8B-4C2C-B1A7-B7368CED3140}" destId="{6760B3ED-525A-4569-BBD1-3EFB23D8F6B0}"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75A4A-C36F-4310-AAE0-D14547F501FF}"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2AA5EE44-E6EA-49BD-AC03-E9DAECD9D4A2}">
      <dgm:prSet/>
      <dgm:spPr/>
      <dgm:t>
        <a:bodyPr/>
        <a:lstStyle/>
        <a:p>
          <a:pPr rtl="0"/>
          <a:r>
            <a:rPr lang="en-US" dirty="0" smtClean="0"/>
            <a:t>Loan term up to 3 years</a:t>
          </a:r>
          <a:endParaRPr lang="en-US" dirty="0"/>
        </a:p>
      </dgm:t>
      <dgm:extLst>
        <a:ext uri="{E40237B7-FDA0-4F09-8148-C483321AD2D9}">
          <dgm14:cNvPr xmlns:dgm14="http://schemas.microsoft.com/office/drawing/2010/diagram" id="0" name="" descr="Applicant qualifies for standard bank consumer loan&#10;Loan term up to 3 years&#10;Funds are paid directly to the vendor&#10;Bank loan closing fees, credit report fees, etc. apply&#10;OkAT buys down the interest rate to 6%  &#10;&#10;"/>
        </a:ext>
      </dgm:extLst>
    </dgm:pt>
    <dgm:pt modelId="{68019599-61F1-402B-8338-DA38C74C91C2}" type="parTrans" cxnId="{82B1297F-B1EC-4198-A8FF-54843FF04339}">
      <dgm:prSet/>
      <dgm:spPr/>
      <dgm:t>
        <a:bodyPr/>
        <a:lstStyle/>
        <a:p>
          <a:endParaRPr lang="en-US"/>
        </a:p>
      </dgm:t>
    </dgm:pt>
    <dgm:pt modelId="{2A4B414B-BFB6-4051-8C60-A81511E2CF06}" type="sibTrans" cxnId="{82B1297F-B1EC-4198-A8FF-54843FF04339}">
      <dgm:prSet/>
      <dgm:spPr/>
      <dgm:t>
        <a:bodyPr/>
        <a:lstStyle/>
        <a:p>
          <a:endParaRPr lang="en-US"/>
        </a:p>
      </dgm:t>
    </dgm:pt>
    <dgm:pt modelId="{90B75214-9217-4268-8D87-A2AAB8422347}">
      <dgm:prSet/>
      <dgm:spPr/>
      <dgm:t>
        <a:bodyPr/>
        <a:lstStyle/>
        <a:p>
          <a:pPr rtl="0"/>
          <a:r>
            <a:rPr lang="en-US" dirty="0" smtClean="0"/>
            <a:t>Funds are paid directly to the vendor</a:t>
          </a:r>
          <a:endParaRPr lang="en-US" dirty="0"/>
        </a:p>
      </dgm:t>
      <dgm:extLst>
        <a:ext uri="{E40237B7-FDA0-4F09-8148-C483321AD2D9}">
          <dgm14:cNvPr xmlns:dgm14="http://schemas.microsoft.com/office/drawing/2010/diagram" id="0" name="" descr="Applicant qualifies for standard bank consumer loan&#10;Loan term up to 3 years&#10;Funds are paid directly to the vendor&#10;Bank loan closing fees, credit report fees, etc. apply&#10;OkAT buys down the interest rate to 6%  &#10;&#10;"/>
        </a:ext>
      </dgm:extLst>
    </dgm:pt>
    <dgm:pt modelId="{1C6C1E99-FC0A-43E2-AB0B-372E6A40E038}" type="parTrans" cxnId="{5C2E01AE-42BB-4E50-9CDC-A7CE6EE4E6C7}">
      <dgm:prSet/>
      <dgm:spPr/>
      <dgm:t>
        <a:bodyPr/>
        <a:lstStyle/>
        <a:p>
          <a:endParaRPr lang="en-US"/>
        </a:p>
      </dgm:t>
    </dgm:pt>
    <dgm:pt modelId="{9987A1BA-63FA-4E01-B6C1-C598AD2F77E7}" type="sibTrans" cxnId="{5C2E01AE-42BB-4E50-9CDC-A7CE6EE4E6C7}">
      <dgm:prSet/>
      <dgm:spPr/>
      <dgm:t>
        <a:bodyPr/>
        <a:lstStyle/>
        <a:p>
          <a:endParaRPr lang="en-US"/>
        </a:p>
      </dgm:t>
    </dgm:pt>
    <dgm:pt modelId="{66F6F705-9FC2-4CD6-93BB-20DB6AEEB863}">
      <dgm:prSet/>
      <dgm:spPr/>
      <dgm:t>
        <a:bodyPr/>
        <a:lstStyle/>
        <a:p>
          <a:pPr rtl="0"/>
          <a:r>
            <a:rPr lang="en-US" dirty="0" smtClean="0"/>
            <a:t>Bank loan closing fees, credit report fees, etc. apply</a:t>
          </a:r>
          <a:endParaRPr lang="en-US" dirty="0"/>
        </a:p>
      </dgm:t>
      <dgm:extLst>
        <a:ext uri="{E40237B7-FDA0-4F09-8148-C483321AD2D9}">
          <dgm14:cNvPr xmlns:dgm14="http://schemas.microsoft.com/office/drawing/2010/diagram" id="0" name="" descr="Applicant qualifies for standard bank consumer loan&#10;Loan term up to 3 years&#10;Funds are paid directly to the vendor&#10;Bank loan closing fees, credit report fees, etc. apply&#10;OkAT buys down the interest rate to 6%  &#10;&#10;"/>
        </a:ext>
      </dgm:extLst>
    </dgm:pt>
    <dgm:pt modelId="{5A38D5E4-D818-4EBB-9635-5E39BA1E98B7}" type="parTrans" cxnId="{4402F4E5-EC23-4F91-BEE9-B84329E576D8}">
      <dgm:prSet/>
      <dgm:spPr/>
      <dgm:t>
        <a:bodyPr/>
        <a:lstStyle/>
        <a:p>
          <a:endParaRPr lang="en-US"/>
        </a:p>
      </dgm:t>
    </dgm:pt>
    <dgm:pt modelId="{5F9499AA-BF2A-41E7-8251-B7DF09FE8711}" type="sibTrans" cxnId="{4402F4E5-EC23-4F91-BEE9-B84329E576D8}">
      <dgm:prSet/>
      <dgm:spPr/>
      <dgm:t>
        <a:bodyPr/>
        <a:lstStyle/>
        <a:p>
          <a:endParaRPr lang="en-US"/>
        </a:p>
      </dgm:t>
    </dgm:pt>
    <dgm:pt modelId="{1CDD3E08-7E19-478B-8BFA-89D97AF991AF}">
      <dgm:prSet/>
      <dgm:spPr/>
      <dgm:t>
        <a:bodyPr/>
        <a:lstStyle/>
        <a:p>
          <a:pPr rtl="0"/>
          <a:r>
            <a:rPr lang="en-US" dirty="0" smtClean="0"/>
            <a:t>Applicant qualifies for standard bank consumer loan</a:t>
          </a:r>
          <a:endParaRPr lang="en-US" dirty="0"/>
        </a:p>
      </dgm:t>
      <dgm:extLst>
        <a:ext uri="{E40237B7-FDA0-4F09-8148-C483321AD2D9}">
          <dgm14:cNvPr xmlns:dgm14="http://schemas.microsoft.com/office/drawing/2010/diagram" id="0" name="" descr="Applicant qualifies for standard bank consumer loan&#10;Loan term up to 3 years&#10;Funds are paid directly to the vendor&#10;Bank loan closing fees, credit report fees, etc. apply&#10;OkAT buys down the interest rate to 6%  &#10;&#10;"/>
        </a:ext>
      </dgm:extLst>
    </dgm:pt>
    <dgm:pt modelId="{690CC208-C9E4-4C3E-B0AB-BB89A27139B4}" type="parTrans" cxnId="{675951F9-36FB-4AF5-AA0F-E09B88987DF6}">
      <dgm:prSet/>
      <dgm:spPr/>
      <dgm:t>
        <a:bodyPr/>
        <a:lstStyle/>
        <a:p>
          <a:endParaRPr lang="en-US"/>
        </a:p>
      </dgm:t>
    </dgm:pt>
    <dgm:pt modelId="{3B77BEF0-7573-4D79-9839-6EE8257C2F63}" type="sibTrans" cxnId="{675951F9-36FB-4AF5-AA0F-E09B88987DF6}">
      <dgm:prSet/>
      <dgm:spPr/>
      <dgm:t>
        <a:bodyPr/>
        <a:lstStyle/>
        <a:p>
          <a:endParaRPr lang="en-US"/>
        </a:p>
      </dgm:t>
    </dgm:pt>
    <dgm:pt modelId="{5F3C0733-A1BF-431D-8986-E027E2D8C3F3}">
      <dgm:prSet/>
      <dgm:spPr/>
      <dgm:t>
        <a:bodyPr/>
        <a:lstStyle/>
        <a:p>
          <a:pPr rtl="0"/>
          <a:r>
            <a:rPr lang="en-US" dirty="0" smtClean="0"/>
            <a:t>OkAT buys down the interest rate to 6%  </a:t>
          </a:r>
          <a:endParaRPr lang="en-US" dirty="0"/>
        </a:p>
      </dgm:t>
      <dgm:extLst>
        <a:ext uri="{E40237B7-FDA0-4F09-8148-C483321AD2D9}">
          <dgm14:cNvPr xmlns:dgm14="http://schemas.microsoft.com/office/drawing/2010/diagram" id="0" name="" descr="Applicant qualifies for standard bank consumer loan&#10;Loan term up to 3 years&#10;Funds are paid directly to the vendor&#10;Bank loan closing fees, credit report fees, etc. apply&#10;OkAT buys down the interest rate to 6%  &#10;&#10;"/>
        </a:ext>
      </dgm:extLst>
    </dgm:pt>
    <dgm:pt modelId="{19330CE2-78E4-4BC9-8E75-F0AE13587C15}" type="parTrans" cxnId="{4E48C17F-B419-4632-AA84-EDFA2D2977BC}">
      <dgm:prSet/>
      <dgm:spPr/>
      <dgm:t>
        <a:bodyPr/>
        <a:lstStyle/>
        <a:p>
          <a:endParaRPr lang="en-US"/>
        </a:p>
      </dgm:t>
    </dgm:pt>
    <dgm:pt modelId="{FE572760-D4A6-4CA0-850D-DFBD7D203CD8}" type="sibTrans" cxnId="{4E48C17F-B419-4632-AA84-EDFA2D2977BC}">
      <dgm:prSet/>
      <dgm:spPr/>
      <dgm:t>
        <a:bodyPr/>
        <a:lstStyle/>
        <a:p>
          <a:endParaRPr lang="en-US"/>
        </a:p>
      </dgm:t>
    </dgm:pt>
    <dgm:pt modelId="{BA7C8A8C-A5C7-4CDD-87AC-AAF2AC87711E}" type="pres">
      <dgm:prSet presAssocID="{C1275A4A-C36F-4310-AAE0-D14547F501FF}" presName="linear" presStyleCnt="0">
        <dgm:presLayoutVars>
          <dgm:animLvl val="lvl"/>
          <dgm:resizeHandles val="exact"/>
        </dgm:presLayoutVars>
      </dgm:prSet>
      <dgm:spPr/>
      <dgm:t>
        <a:bodyPr/>
        <a:lstStyle/>
        <a:p>
          <a:endParaRPr lang="en-US"/>
        </a:p>
      </dgm:t>
    </dgm:pt>
    <dgm:pt modelId="{914A92AF-EA16-4C5A-8E56-71DB30D434E3}" type="pres">
      <dgm:prSet presAssocID="{1CDD3E08-7E19-478B-8BFA-89D97AF991AF}" presName="parentText" presStyleLbl="node1" presStyleIdx="0" presStyleCnt="5">
        <dgm:presLayoutVars>
          <dgm:chMax val="0"/>
          <dgm:bulletEnabled val="1"/>
        </dgm:presLayoutVars>
      </dgm:prSet>
      <dgm:spPr/>
      <dgm:t>
        <a:bodyPr/>
        <a:lstStyle/>
        <a:p>
          <a:endParaRPr lang="en-US"/>
        </a:p>
      </dgm:t>
    </dgm:pt>
    <dgm:pt modelId="{FBC38AB5-9E9C-4594-A985-4386ACD6B327}" type="pres">
      <dgm:prSet presAssocID="{3B77BEF0-7573-4D79-9839-6EE8257C2F63}" presName="spacer" presStyleCnt="0"/>
      <dgm:spPr/>
    </dgm:pt>
    <dgm:pt modelId="{0D3DFE0A-3AEE-4F04-BE8F-1A4CF46ED46D}" type="pres">
      <dgm:prSet presAssocID="{2AA5EE44-E6EA-49BD-AC03-E9DAECD9D4A2}" presName="parentText" presStyleLbl="node1" presStyleIdx="1" presStyleCnt="5">
        <dgm:presLayoutVars>
          <dgm:chMax val="0"/>
          <dgm:bulletEnabled val="1"/>
        </dgm:presLayoutVars>
      </dgm:prSet>
      <dgm:spPr/>
      <dgm:t>
        <a:bodyPr/>
        <a:lstStyle/>
        <a:p>
          <a:endParaRPr lang="en-US"/>
        </a:p>
      </dgm:t>
    </dgm:pt>
    <dgm:pt modelId="{807C4298-3CE4-4408-93A2-9039CFFBC7E5}" type="pres">
      <dgm:prSet presAssocID="{2A4B414B-BFB6-4051-8C60-A81511E2CF06}" presName="spacer" presStyleCnt="0"/>
      <dgm:spPr/>
    </dgm:pt>
    <dgm:pt modelId="{E1CA6191-5BCD-498B-A518-6555D4F60C14}" type="pres">
      <dgm:prSet presAssocID="{90B75214-9217-4268-8D87-A2AAB8422347}" presName="parentText" presStyleLbl="node1" presStyleIdx="2" presStyleCnt="5">
        <dgm:presLayoutVars>
          <dgm:chMax val="0"/>
          <dgm:bulletEnabled val="1"/>
        </dgm:presLayoutVars>
      </dgm:prSet>
      <dgm:spPr/>
      <dgm:t>
        <a:bodyPr/>
        <a:lstStyle/>
        <a:p>
          <a:endParaRPr lang="en-US"/>
        </a:p>
      </dgm:t>
    </dgm:pt>
    <dgm:pt modelId="{6154F793-818B-4CDF-BF58-6428E5DBF02B}" type="pres">
      <dgm:prSet presAssocID="{9987A1BA-63FA-4E01-B6C1-C598AD2F77E7}" presName="spacer" presStyleCnt="0"/>
      <dgm:spPr/>
    </dgm:pt>
    <dgm:pt modelId="{F3EFD0AE-3245-4D62-9E16-DDDA13E55570}" type="pres">
      <dgm:prSet presAssocID="{66F6F705-9FC2-4CD6-93BB-20DB6AEEB863}" presName="parentText" presStyleLbl="node1" presStyleIdx="3" presStyleCnt="5">
        <dgm:presLayoutVars>
          <dgm:chMax val="0"/>
          <dgm:bulletEnabled val="1"/>
        </dgm:presLayoutVars>
      </dgm:prSet>
      <dgm:spPr/>
      <dgm:t>
        <a:bodyPr/>
        <a:lstStyle/>
        <a:p>
          <a:endParaRPr lang="en-US"/>
        </a:p>
      </dgm:t>
    </dgm:pt>
    <dgm:pt modelId="{B52B8060-99C7-46DA-A303-FA74C928C525}" type="pres">
      <dgm:prSet presAssocID="{5F9499AA-BF2A-41E7-8251-B7DF09FE8711}" presName="spacer" presStyleCnt="0"/>
      <dgm:spPr/>
    </dgm:pt>
    <dgm:pt modelId="{6654CD15-1BAA-4E2A-9FF0-557EBB4B8481}" type="pres">
      <dgm:prSet presAssocID="{5F3C0733-A1BF-431D-8986-E027E2D8C3F3}" presName="parentText" presStyleLbl="node1" presStyleIdx="4" presStyleCnt="5">
        <dgm:presLayoutVars>
          <dgm:chMax val="0"/>
          <dgm:bulletEnabled val="1"/>
        </dgm:presLayoutVars>
      </dgm:prSet>
      <dgm:spPr/>
      <dgm:t>
        <a:bodyPr/>
        <a:lstStyle/>
        <a:p>
          <a:endParaRPr lang="en-US"/>
        </a:p>
      </dgm:t>
    </dgm:pt>
  </dgm:ptLst>
  <dgm:cxnLst>
    <dgm:cxn modelId="{675951F9-36FB-4AF5-AA0F-E09B88987DF6}" srcId="{C1275A4A-C36F-4310-AAE0-D14547F501FF}" destId="{1CDD3E08-7E19-478B-8BFA-89D97AF991AF}" srcOrd="0" destOrd="0" parTransId="{690CC208-C9E4-4C3E-B0AB-BB89A27139B4}" sibTransId="{3B77BEF0-7573-4D79-9839-6EE8257C2F63}"/>
    <dgm:cxn modelId="{E3FFEFA3-04F6-4919-AE91-0955EA8BF220}" type="presOf" srcId="{5F3C0733-A1BF-431D-8986-E027E2D8C3F3}" destId="{6654CD15-1BAA-4E2A-9FF0-557EBB4B8481}" srcOrd="0" destOrd="0" presId="urn:microsoft.com/office/officeart/2005/8/layout/vList2"/>
    <dgm:cxn modelId="{4E48C17F-B419-4632-AA84-EDFA2D2977BC}" srcId="{C1275A4A-C36F-4310-AAE0-D14547F501FF}" destId="{5F3C0733-A1BF-431D-8986-E027E2D8C3F3}" srcOrd="4" destOrd="0" parTransId="{19330CE2-78E4-4BC9-8E75-F0AE13587C15}" sibTransId="{FE572760-D4A6-4CA0-850D-DFBD7D203CD8}"/>
    <dgm:cxn modelId="{5C2E01AE-42BB-4E50-9CDC-A7CE6EE4E6C7}" srcId="{C1275A4A-C36F-4310-AAE0-D14547F501FF}" destId="{90B75214-9217-4268-8D87-A2AAB8422347}" srcOrd="2" destOrd="0" parTransId="{1C6C1E99-FC0A-43E2-AB0B-372E6A40E038}" sibTransId="{9987A1BA-63FA-4E01-B6C1-C598AD2F77E7}"/>
    <dgm:cxn modelId="{DE6913C6-3182-4639-B7BF-40E52ADA5BA8}" type="presOf" srcId="{2AA5EE44-E6EA-49BD-AC03-E9DAECD9D4A2}" destId="{0D3DFE0A-3AEE-4F04-BE8F-1A4CF46ED46D}" srcOrd="0" destOrd="0" presId="urn:microsoft.com/office/officeart/2005/8/layout/vList2"/>
    <dgm:cxn modelId="{82B1297F-B1EC-4198-A8FF-54843FF04339}" srcId="{C1275A4A-C36F-4310-AAE0-D14547F501FF}" destId="{2AA5EE44-E6EA-49BD-AC03-E9DAECD9D4A2}" srcOrd="1" destOrd="0" parTransId="{68019599-61F1-402B-8338-DA38C74C91C2}" sibTransId="{2A4B414B-BFB6-4051-8C60-A81511E2CF06}"/>
    <dgm:cxn modelId="{4402F4E5-EC23-4F91-BEE9-B84329E576D8}" srcId="{C1275A4A-C36F-4310-AAE0-D14547F501FF}" destId="{66F6F705-9FC2-4CD6-93BB-20DB6AEEB863}" srcOrd="3" destOrd="0" parTransId="{5A38D5E4-D818-4EBB-9635-5E39BA1E98B7}" sibTransId="{5F9499AA-BF2A-41E7-8251-B7DF09FE8711}"/>
    <dgm:cxn modelId="{0DBD6EC1-0D43-478D-A025-7754584A21E9}" type="presOf" srcId="{90B75214-9217-4268-8D87-A2AAB8422347}" destId="{E1CA6191-5BCD-498B-A518-6555D4F60C14}" srcOrd="0" destOrd="0" presId="urn:microsoft.com/office/officeart/2005/8/layout/vList2"/>
    <dgm:cxn modelId="{A2D5577E-72DF-42DD-B7EF-EC689D94B704}" type="presOf" srcId="{C1275A4A-C36F-4310-AAE0-D14547F501FF}" destId="{BA7C8A8C-A5C7-4CDD-87AC-AAF2AC87711E}" srcOrd="0" destOrd="0" presId="urn:microsoft.com/office/officeart/2005/8/layout/vList2"/>
    <dgm:cxn modelId="{9E539B14-B2E7-4232-B420-4889601D0698}" type="presOf" srcId="{1CDD3E08-7E19-478B-8BFA-89D97AF991AF}" destId="{914A92AF-EA16-4C5A-8E56-71DB30D434E3}" srcOrd="0" destOrd="0" presId="urn:microsoft.com/office/officeart/2005/8/layout/vList2"/>
    <dgm:cxn modelId="{7CC2D9FB-D645-4910-B426-329FE32E36C1}" type="presOf" srcId="{66F6F705-9FC2-4CD6-93BB-20DB6AEEB863}" destId="{F3EFD0AE-3245-4D62-9E16-DDDA13E55570}" srcOrd="0" destOrd="0" presId="urn:microsoft.com/office/officeart/2005/8/layout/vList2"/>
    <dgm:cxn modelId="{41E547B1-3401-447D-959A-BF853480E3B7}" type="presParOf" srcId="{BA7C8A8C-A5C7-4CDD-87AC-AAF2AC87711E}" destId="{914A92AF-EA16-4C5A-8E56-71DB30D434E3}" srcOrd="0" destOrd="0" presId="urn:microsoft.com/office/officeart/2005/8/layout/vList2"/>
    <dgm:cxn modelId="{663C9A81-A323-47F7-939B-D47A27B6984E}" type="presParOf" srcId="{BA7C8A8C-A5C7-4CDD-87AC-AAF2AC87711E}" destId="{FBC38AB5-9E9C-4594-A985-4386ACD6B327}" srcOrd="1" destOrd="0" presId="urn:microsoft.com/office/officeart/2005/8/layout/vList2"/>
    <dgm:cxn modelId="{34A599E2-6546-4B4F-9E6F-B990F7BF7598}" type="presParOf" srcId="{BA7C8A8C-A5C7-4CDD-87AC-AAF2AC87711E}" destId="{0D3DFE0A-3AEE-4F04-BE8F-1A4CF46ED46D}" srcOrd="2" destOrd="0" presId="urn:microsoft.com/office/officeart/2005/8/layout/vList2"/>
    <dgm:cxn modelId="{0F0681F7-819C-45F6-B4EE-6424C9795E68}" type="presParOf" srcId="{BA7C8A8C-A5C7-4CDD-87AC-AAF2AC87711E}" destId="{807C4298-3CE4-4408-93A2-9039CFFBC7E5}" srcOrd="3" destOrd="0" presId="urn:microsoft.com/office/officeart/2005/8/layout/vList2"/>
    <dgm:cxn modelId="{09E1D068-6948-4946-BF25-5A6BC6B3370A}" type="presParOf" srcId="{BA7C8A8C-A5C7-4CDD-87AC-AAF2AC87711E}" destId="{E1CA6191-5BCD-498B-A518-6555D4F60C14}" srcOrd="4" destOrd="0" presId="urn:microsoft.com/office/officeart/2005/8/layout/vList2"/>
    <dgm:cxn modelId="{DBA537B6-85D4-4648-9FEE-F80D451A9EB1}" type="presParOf" srcId="{BA7C8A8C-A5C7-4CDD-87AC-AAF2AC87711E}" destId="{6154F793-818B-4CDF-BF58-6428E5DBF02B}" srcOrd="5" destOrd="0" presId="urn:microsoft.com/office/officeart/2005/8/layout/vList2"/>
    <dgm:cxn modelId="{6A920B2F-8017-4EBA-B33B-559B50BEEFBA}" type="presParOf" srcId="{BA7C8A8C-A5C7-4CDD-87AC-AAF2AC87711E}" destId="{F3EFD0AE-3245-4D62-9E16-DDDA13E55570}" srcOrd="6" destOrd="0" presId="urn:microsoft.com/office/officeart/2005/8/layout/vList2"/>
    <dgm:cxn modelId="{4FEC55DD-02BF-4E7C-A70B-2174B3F06062}" type="presParOf" srcId="{BA7C8A8C-A5C7-4CDD-87AC-AAF2AC87711E}" destId="{B52B8060-99C7-46DA-A303-FA74C928C525}" srcOrd="7" destOrd="0" presId="urn:microsoft.com/office/officeart/2005/8/layout/vList2"/>
    <dgm:cxn modelId="{D658755E-71DE-4C49-AEB2-C78F4537CF7B}" type="presParOf" srcId="{BA7C8A8C-A5C7-4CDD-87AC-AAF2AC87711E}" destId="{6654CD15-1BAA-4E2A-9FF0-557EBB4B848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96FCC-EF53-427D-9956-A10FBE2F11F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FCCD802-8FD7-41C1-BE44-5D26BC2B6E18}">
      <dgm:prSet/>
      <dgm:spPr/>
      <dgm:t>
        <a:bodyPr/>
        <a:lstStyle/>
        <a:p>
          <a:pPr rtl="0"/>
          <a:r>
            <a:rPr lang="en-US" dirty="0" smtClean="0"/>
            <a:t>Loan terms up to 5 years</a:t>
          </a:r>
          <a:endParaRPr lang="en-US" dirty="0"/>
        </a:p>
      </dgm:t>
      <dgm:extLst>
        <a:ext uri="{E40237B7-FDA0-4F09-8148-C483321AD2D9}">
          <dgm14:cNvPr xmlns:dgm14="http://schemas.microsoft.com/office/drawing/2010/diagram" id="0" name="" descr="OkAT guaranties the loan with available funds&#10;Loan terms up to 5 years&#10;Funds are paid directly to the vendor&#10;Bank loan closing fees, credit report fees, etc. still apply&#10;OkAT buys down interest rate to 5%&#10;"/>
        </a:ext>
      </dgm:extLst>
    </dgm:pt>
    <dgm:pt modelId="{64572289-06E7-4AA7-9442-9B63464A30AA}" type="parTrans" cxnId="{C317D01F-4B28-4A18-BB77-7442482B0B30}">
      <dgm:prSet/>
      <dgm:spPr/>
      <dgm:t>
        <a:bodyPr/>
        <a:lstStyle/>
        <a:p>
          <a:endParaRPr lang="en-US"/>
        </a:p>
      </dgm:t>
    </dgm:pt>
    <dgm:pt modelId="{5A825B79-CF27-409E-80A4-A64549A78266}" type="sibTrans" cxnId="{C317D01F-4B28-4A18-BB77-7442482B0B30}">
      <dgm:prSet/>
      <dgm:spPr/>
      <dgm:t>
        <a:bodyPr/>
        <a:lstStyle/>
        <a:p>
          <a:endParaRPr lang="en-US"/>
        </a:p>
      </dgm:t>
    </dgm:pt>
    <dgm:pt modelId="{3964935E-1AA9-49F9-A7C8-B7F1B2356F81}">
      <dgm:prSet/>
      <dgm:spPr/>
      <dgm:t>
        <a:bodyPr/>
        <a:lstStyle/>
        <a:p>
          <a:pPr rtl="0"/>
          <a:r>
            <a:rPr lang="en-US" dirty="0" smtClean="0"/>
            <a:t>Funds are paid directly to the vendor</a:t>
          </a:r>
          <a:endParaRPr lang="en-US" dirty="0"/>
        </a:p>
      </dgm:t>
      <dgm:extLst>
        <a:ext uri="{E40237B7-FDA0-4F09-8148-C483321AD2D9}">
          <dgm14:cNvPr xmlns:dgm14="http://schemas.microsoft.com/office/drawing/2010/diagram" id="0" name="" descr="OkAT guaranties the loan with available funds&#10;Loan terms up to 5 years&#10;Funds are paid directly to the vendor&#10;Bank loan closing fees, credit report fees, etc. still apply&#10;OkAT buys down interest rate to 5%&#10;"/>
        </a:ext>
      </dgm:extLst>
    </dgm:pt>
    <dgm:pt modelId="{D00CBCE9-1024-4059-A3CA-C502A422AC05}" type="parTrans" cxnId="{546E7C2C-6961-4CE5-9E6A-16FE7F0E6D65}">
      <dgm:prSet/>
      <dgm:spPr/>
      <dgm:t>
        <a:bodyPr/>
        <a:lstStyle/>
        <a:p>
          <a:endParaRPr lang="en-US"/>
        </a:p>
      </dgm:t>
    </dgm:pt>
    <dgm:pt modelId="{BBC91426-5FDB-451A-84F1-AA77BFF79B58}" type="sibTrans" cxnId="{546E7C2C-6961-4CE5-9E6A-16FE7F0E6D65}">
      <dgm:prSet/>
      <dgm:spPr/>
      <dgm:t>
        <a:bodyPr/>
        <a:lstStyle/>
        <a:p>
          <a:endParaRPr lang="en-US"/>
        </a:p>
      </dgm:t>
    </dgm:pt>
    <dgm:pt modelId="{292D83A4-84CE-470B-90ED-E5A0C543CBEE}">
      <dgm:prSet/>
      <dgm:spPr/>
      <dgm:t>
        <a:bodyPr/>
        <a:lstStyle/>
        <a:p>
          <a:pPr rtl="0"/>
          <a:r>
            <a:rPr lang="en-US" dirty="0" smtClean="0"/>
            <a:t>Bank loan closing fees, credit report fees, etc. still apply</a:t>
          </a:r>
          <a:endParaRPr lang="en-US" dirty="0"/>
        </a:p>
      </dgm:t>
      <dgm:extLst>
        <a:ext uri="{E40237B7-FDA0-4F09-8148-C483321AD2D9}">
          <dgm14:cNvPr xmlns:dgm14="http://schemas.microsoft.com/office/drawing/2010/diagram" id="0" name="" descr="OkAT guaranties the loan with available funds&#10;Loan terms up to 5 years&#10;Funds are paid directly to the vendor&#10;Bank loan closing fees, credit report fees, etc. still apply&#10;OkAT buys down interest rate to 5%&#10;"/>
        </a:ext>
      </dgm:extLst>
    </dgm:pt>
    <dgm:pt modelId="{2E3163CD-DADA-4101-869B-288D3D8056F4}" type="parTrans" cxnId="{07380547-B31D-4931-9CBF-E19B527C064A}">
      <dgm:prSet/>
      <dgm:spPr/>
      <dgm:t>
        <a:bodyPr/>
        <a:lstStyle/>
        <a:p>
          <a:endParaRPr lang="en-US"/>
        </a:p>
      </dgm:t>
    </dgm:pt>
    <dgm:pt modelId="{2CFFF0A7-362C-42DC-B0E3-E5892C3E64C6}" type="sibTrans" cxnId="{07380547-B31D-4931-9CBF-E19B527C064A}">
      <dgm:prSet/>
      <dgm:spPr/>
      <dgm:t>
        <a:bodyPr/>
        <a:lstStyle/>
        <a:p>
          <a:endParaRPr lang="en-US"/>
        </a:p>
      </dgm:t>
    </dgm:pt>
    <dgm:pt modelId="{5ADC9EDA-3D63-40A3-A9D5-BF167A83EA66}">
      <dgm:prSet/>
      <dgm:spPr/>
      <dgm:t>
        <a:bodyPr/>
        <a:lstStyle/>
        <a:p>
          <a:pPr rtl="0"/>
          <a:r>
            <a:rPr lang="en-US" dirty="0" smtClean="0"/>
            <a:t>OkAT buys down interest rate to 5%</a:t>
          </a:r>
          <a:endParaRPr lang="en-US" dirty="0"/>
        </a:p>
      </dgm:t>
      <dgm:extLst>
        <a:ext uri="{E40237B7-FDA0-4F09-8148-C483321AD2D9}">
          <dgm14:cNvPr xmlns:dgm14="http://schemas.microsoft.com/office/drawing/2010/diagram" id="0" name="" descr="OkAT guaranties the loan with available funds&#10;Loan terms up to 5 years&#10;Funds are paid directly to the vendor&#10;Bank loan closing fees, credit report fees, etc. still apply&#10;OkAT buys down interest rate to 5%&#10;"/>
        </a:ext>
      </dgm:extLst>
    </dgm:pt>
    <dgm:pt modelId="{5D04342B-B6F7-4A97-A203-70B8870A01F9}" type="parTrans" cxnId="{BEDF0EE6-954F-4E8D-B289-D676205351AC}">
      <dgm:prSet/>
      <dgm:spPr/>
      <dgm:t>
        <a:bodyPr/>
        <a:lstStyle/>
        <a:p>
          <a:endParaRPr lang="en-US"/>
        </a:p>
      </dgm:t>
    </dgm:pt>
    <dgm:pt modelId="{FDFB01CC-C7EF-4B44-A6D8-5A5941651348}" type="sibTrans" cxnId="{BEDF0EE6-954F-4E8D-B289-D676205351AC}">
      <dgm:prSet/>
      <dgm:spPr/>
      <dgm:t>
        <a:bodyPr/>
        <a:lstStyle/>
        <a:p>
          <a:endParaRPr lang="en-US"/>
        </a:p>
      </dgm:t>
    </dgm:pt>
    <dgm:pt modelId="{9D9C10C0-34AA-4F39-B45E-F0D08EEA131C}">
      <dgm:prSet/>
      <dgm:spPr/>
      <dgm:t>
        <a:bodyPr/>
        <a:lstStyle/>
        <a:p>
          <a:pPr rtl="0"/>
          <a:r>
            <a:rPr lang="en-US" dirty="0" smtClean="0"/>
            <a:t>OkAT guaranties the loan with available funds</a:t>
          </a:r>
          <a:endParaRPr lang="en-US" dirty="0"/>
        </a:p>
      </dgm:t>
      <dgm:extLst>
        <a:ext uri="{E40237B7-FDA0-4F09-8148-C483321AD2D9}">
          <dgm14:cNvPr xmlns:dgm14="http://schemas.microsoft.com/office/drawing/2010/diagram" id="0" name="" descr="OkAT guaranties the loan with available funds&#10;Loan terms up to 5 years&#10;Funds are paid directly to the vendor&#10;Bank loan closing fees, credit report fees, etc. still apply&#10;OkAT buys down interest rate to 5%&#10;"/>
        </a:ext>
      </dgm:extLst>
    </dgm:pt>
    <dgm:pt modelId="{8BF22783-14A7-4482-A54F-F5F513CF89ED}" type="parTrans" cxnId="{138EE169-85BE-4F4E-A05C-A478EB133193}">
      <dgm:prSet/>
      <dgm:spPr/>
      <dgm:t>
        <a:bodyPr/>
        <a:lstStyle/>
        <a:p>
          <a:endParaRPr lang="en-US"/>
        </a:p>
      </dgm:t>
    </dgm:pt>
    <dgm:pt modelId="{F95268DA-3C89-4A49-B01E-E53CF874EBE5}" type="sibTrans" cxnId="{138EE169-85BE-4F4E-A05C-A478EB133193}">
      <dgm:prSet/>
      <dgm:spPr/>
      <dgm:t>
        <a:bodyPr/>
        <a:lstStyle/>
        <a:p>
          <a:endParaRPr lang="en-US"/>
        </a:p>
      </dgm:t>
    </dgm:pt>
    <dgm:pt modelId="{288EF4E1-B6A3-455E-8366-DB045F698453}" type="pres">
      <dgm:prSet presAssocID="{87D96FCC-EF53-427D-9956-A10FBE2F11F1}" presName="linear" presStyleCnt="0">
        <dgm:presLayoutVars>
          <dgm:animLvl val="lvl"/>
          <dgm:resizeHandles val="exact"/>
        </dgm:presLayoutVars>
      </dgm:prSet>
      <dgm:spPr/>
      <dgm:t>
        <a:bodyPr/>
        <a:lstStyle/>
        <a:p>
          <a:endParaRPr lang="en-US"/>
        </a:p>
      </dgm:t>
    </dgm:pt>
    <dgm:pt modelId="{E4051A73-3DE8-4FF7-9999-10792A88BB18}" type="pres">
      <dgm:prSet presAssocID="{9D9C10C0-34AA-4F39-B45E-F0D08EEA131C}" presName="parentText" presStyleLbl="node1" presStyleIdx="0" presStyleCnt="5">
        <dgm:presLayoutVars>
          <dgm:chMax val="0"/>
          <dgm:bulletEnabled val="1"/>
        </dgm:presLayoutVars>
      </dgm:prSet>
      <dgm:spPr/>
      <dgm:t>
        <a:bodyPr/>
        <a:lstStyle/>
        <a:p>
          <a:endParaRPr lang="en-US"/>
        </a:p>
      </dgm:t>
    </dgm:pt>
    <dgm:pt modelId="{EDE9D98C-FC20-4B91-87A5-730F0BA4F0AC}" type="pres">
      <dgm:prSet presAssocID="{F95268DA-3C89-4A49-B01E-E53CF874EBE5}" presName="spacer" presStyleCnt="0"/>
      <dgm:spPr/>
    </dgm:pt>
    <dgm:pt modelId="{B19ED096-AC1A-49B4-9DB8-BDE66351A90F}" type="pres">
      <dgm:prSet presAssocID="{BFCCD802-8FD7-41C1-BE44-5D26BC2B6E18}" presName="parentText" presStyleLbl="node1" presStyleIdx="1" presStyleCnt="5">
        <dgm:presLayoutVars>
          <dgm:chMax val="0"/>
          <dgm:bulletEnabled val="1"/>
        </dgm:presLayoutVars>
      </dgm:prSet>
      <dgm:spPr/>
      <dgm:t>
        <a:bodyPr/>
        <a:lstStyle/>
        <a:p>
          <a:endParaRPr lang="en-US"/>
        </a:p>
      </dgm:t>
    </dgm:pt>
    <dgm:pt modelId="{76E1BD6B-3578-4B8C-857C-8C7904E78D90}" type="pres">
      <dgm:prSet presAssocID="{5A825B79-CF27-409E-80A4-A64549A78266}" presName="spacer" presStyleCnt="0"/>
      <dgm:spPr/>
    </dgm:pt>
    <dgm:pt modelId="{44A2C354-02E7-4F05-B5D2-371B0D70ECCE}" type="pres">
      <dgm:prSet presAssocID="{3964935E-1AA9-49F9-A7C8-B7F1B2356F81}" presName="parentText" presStyleLbl="node1" presStyleIdx="2" presStyleCnt="5">
        <dgm:presLayoutVars>
          <dgm:chMax val="0"/>
          <dgm:bulletEnabled val="1"/>
        </dgm:presLayoutVars>
      </dgm:prSet>
      <dgm:spPr/>
      <dgm:t>
        <a:bodyPr/>
        <a:lstStyle/>
        <a:p>
          <a:endParaRPr lang="en-US"/>
        </a:p>
      </dgm:t>
    </dgm:pt>
    <dgm:pt modelId="{E80D4528-F429-4CD9-8EFC-44DC42544224}" type="pres">
      <dgm:prSet presAssocID="{BBC91426-5FDB-451A-84F1-AA77BFF79B58}" presName="spacer" presStyleCnt="0"/>
      <dgm:spPr/>
    </dgm:pt>
    <dgm:pt modelId="{9FC9CE8C-4DC7-48A8-82E2-6A0906BD04F2}" type="pres">
      <dgm:prSet presAssocID="{292D83A4-84CE-470B-90ED-E5A0C543CBEE}" presName="parentText" presStyleLbl="node1" presStyleIdx="3" presStyleCnt="5">
        <dgm:presLayoutVars>
          <dgm:chMax val="0"/>
          <dgm:bulletEnabled val="1"/>
        </dgm:presLayoutVars>
      </dgm:prSet>
      <dgm:spPr/>
      <dgm:t>
        <a:bodyPr/>
        <a:lstStyle/>
        <a:p>
          <a:endParaRPr lang="en-US"/>
        </a:p>
      </dgm:t>
    </dgm:pt>
    <dgm:pt modelId="{1818D998-5A67-47B2-826F-27EE33B9DE77}" type="pres">
      <dgm:prSet presAssocID="{2CFFF0A7-362C-42DC-B0E3-E5892C3E64C6}" presName="spacer" presStyleCnt="0"/>
      <dgm:spPr/>
    </dgm:pt>
    <dgm:pt modelId="{95F5DE3D-E6AC-4F5C-8262-38D83F15110B}" type="pres">
      <dgm:prSet presAssocID="{5ADC9EDA-3D63-40A3-A9D5-BF167A83EA66}" presName="parentText" presStyleLbl="node1" presStyleIdx="4" presStyleCnt="5">
        <dgm:presLayoutVars>
          <dgm:chMax val="0"/>
          <dgm:bulletEnabled val="1"/>
        </dgm:presLayoutVars>
      </dgm:prSet>
      <dgm:spPr/>
      <dgm:t>
        <a:bodyPr/>
        <a:lstStyle/>
        <a:p>
          <a:endParaRPr lang="en-US"/>
        </a:p>
      </dgm:t>
    </dgm:pt>
  </dgm:ptLst>
  <dgm:cxnLst>
    <dgm:cxn modelId="{BEDF0EE6-954F-4E8D-B289-D676205351AC}" srcId="{87D96FCC-EF53-427D-9956-A10FBE2F11F1}" destId="{5ADC9EDA-3D63-40A3-A9D5-BF167A83EA66}" srcOrd="4" destOrd="0" parTransId="{5D04342B-B6F7-4A97-A203-70B8870A01F9}" sibTransId="{FDFB01CC-C7EF-4B44-A6D8-5A5941651348}"/>
    <dgm:cxn modelId="{26FCFCC4-ECBF-43B7-A496-628F41E24C25}" type="presOf" srcId="{292D83A4-84CE-470B-90ED-E5A0C543CBEE}" destId="{9FC9CE8C-4DC7-48A8-82E2-6A0906BD04F2}" srcOrd="0" destOrd="0" presId="urn:microsoft.com/office/officeart/2005/8/layout/vList2"/>
    <dgm:cxn modelId="{E590D66A-7F7F-4D33-AEBA-27A909F671A2}" type="presOf" srcId="{5ADC9EDA-3D63-40A3-A9D5-BF167A83EA66}" destId="{95F5DE3D-E6AC-4F5C-8262-38D83F15110B}" srcOrd="0" destOrd="0" presId="urn:microsoft.com/office/officeart/2005/8/layout/vList2"/>
    <dgm:cxn modelId="{07380547-B31D-4931-9CBF-E19B527C064A}" srcId="{87D96FCC-EF53-427D-9956-A10FBE2F11F1}" destId="{292D83A4-84CE-470B-90ED-E5A0C543CBEE}" srcOrd="3" destOrd="0" parTransId="{2E3163CD-DADA-4101-869B-288D3D8056F4}" sibTransId="{2CFFF0A7-362C-42DC-B0E3-E5892C3E64C6}"/>
    <dgm:cxn modelId="{DE1BA223-ED75-4467-AFB6-07027A778FC9}" type="presOf" srcId="{3964935E-1AA9-49F9-A7C8-B7F1B2356F81}" destId="{44A2C354-02E7-4F05-B5D2-371B0D70ECCE}" srcOrd="0" destOrd="0" presId="urn:microsoft.com/office/officeart/2005/8/layout/vList2"/>
    <dgm:cxn modelId="{138EE169-85BE-4F4E-A05C-A478EB133193}" srcId="{87D96FCC-EF53-427D-9956-A10FBE2F11F1}" destId="{9D9C10C0-34AA-4F39-B45E-F0D08EEA131C}" srcOrd="0" destOrd="0" parTransId="{8BF22783-14A7-4482-A54F-F5F513CF89ED}" sibTransId="{F95268DA-3C89-4A49-B01E-E53CF874EBE5}"/>
    <dgm:cxn modelId="{CA396216-57D9-48D4-8BED-990D52611005}" type="presOf" srcId="{BFCCD802-8FD7-41C1-BE44-5D26BC2B6E18}" destId="{B19ED096-AC1A-49B4-9DB8-BDE66351A90F}" srcOrd="0" destOrd="0" presId="urn:microsoft.com/office/officeart/2005/8/layout/vList2"/>
    <dgm:cxn modelId="{5FCFEEB8-C737-4CA2-A6A7-D87F6EE42965}" type="presOf" srcId="{87D96FCC-EF53-427D-9956-A10FBE2F11F1}" destId="{288EF4E1-B6A3-455E-8366-DB045F698453}" srcOrd="0" destOrd="0" presId="urn:microsoft.com/office/officeart/2005/8/layout/vList2"/>
    <dgm:cxn modelId="{546E7C2C-6961-4CE5-9E6A-16FE7F0E6D65}" srcId="{87D96FCC-EF53-427D-9956-A10FBE2F11F1}" destId="{3964935E-1AA9-49F9-A7C8-B7F1B2356F81}" srcOrd="2" destOrd="0" parTransId="{D00CBCE9-1024-4059-A3CA-C502A422AC05}" sibTransId="{BBC91426-5FDB-451A-84F1-AA77BFF79B58}"/>
    <dgm:cxn modelId="{C317D01F-4B28-4A18-BB77-7442482B0B30}" srcId="{87D96FCC-EF53-427D-9956-A10FBE2F11F1}" destId="{BFCCD802-8FD7-41C1-BE44-5D26BC2B6E18}" srcOrd="1" destOrd="0" parTransId="{64572289-06E7-4AA7-9442-9B63464A30AA}" sibTransId="{5A825B79-CF27-409E-80A4-A64549A78266}"/>
    <dgm:cxn modelId="{ADB7D42A-BA86-4FBF-B5CC-9B120463E98D}" type="presOf" srcId="{9D9C10C0-34AA-4F39-B45E-F0D08EEA131C}" destId="{E4051A73-3DE8-4FF7-9999-10792A88BB18}" srcOrd="0" destOrd="0" presId="urn:microsoft.com/office/officeart/2005/8/layout/vList2"/>
    <dgm:cxn modelId="{E21E926F-DD6E-4E41-BC21-2D9C3C8C4C06}" type="presParOf" srcId="{288EF4E1-B6A3-455E-8366-DB045F698453}" destId="{E4051A73-3DE8-4FF7-9999-10792A88BB18}" srcOrd="0" destOrd="0" presId="urn:microsoft.com/office/officeart/2005/8/layout/vList2"/>
    <dgm:cxn modelId="{B8C27EBC-DF47-45CD-A202-A5DB0BF68810}" type="presParOf" srcId="{288EF4E1-B6A3-455E-8366-DB045F698453}" destId="{EDE9D98C-FC20-4B91-87A5-730F0BA4F0AC}" srcOrd="1" destOrd="0" presId="urn:microsoft.com/office/officeart/2005/8/layout/vList2"/>
    <dgm:cxn modelId="{6622A6E3-3E72-45FB-9E8C-84B3AF5019F4}" type="presParOf" srcId="{288EF4E1-B6A3-455E-8366-DB045F698453}" destId="{B19ED096-AC1A-49B4-9DB8-BDE66351A90F}" srcOrd="2" destOrd="0" presId="urn:microsoft.com/office/officeart/2005/8/layout/vList2"/>
    <dgm:cxn modelId="{ACDA4A16-29C0-436E-B78C-21ED9587F0A2}" type="presParOf" srcId="{288EF4E1-B6A3-455E-8366-DB045F698453}" destId="{76E1BD6B-3578-4B8C-857C-8C7904E78D90}" srcOrd="3" destOrd="0" presId="urn:microsoft.com/office/officeart/2005/8/layout/vList2"/>
    <dgm:cxn modelId="{3A5BB0F5-AB26-4FDF-A7F4-FB909B90722F}" type="presParOf" srcId="{288EF4E1-B6A3-455E-8366-DB045F698453}" destId="{44A2C354-02E7-4F05-B5D2-371B0D70ECCE}" srcOrd="4" destOrd="0" presId="urn:microsoft.com/office/officeart/2005/8/layout/vList2"/>
    <dgm:cxn modelId="{397A7CC1-2ED0-447B-BFCC-CFB7A54B05D9}" type="presParOf" srcId="{288EF4E1-B6A3-455E-8366-DB045F698453}" destId="{E80D4528-F429-4CD9-8EFC-44DC42544224}" srcOrd="5" destOrd="0" presId="urn:microsoft.com/office/officeart/2005/8/layout/vList2"/>
    <dgm:cxn modelId="{32FDBB9E-8ED7-4E94-BCAE-E6EA1E8F0DDC}" type="presParOf" srcId="{288EF4E1-B6A3-455E-8366-DB045F698453}" destId="{9FC9CE8C-4DC7-48A8-82E2-6A0906BD04F2}" srcOrd="6" destOrd="0" presId="urn:microsoft.com/office/officeart/2005/8/layout/vList2"/>
    <dgm:cxn modelId="{072AAECF-1FD5-47DA-A650-B2C616A5AC15}" type="presParOf" srcId="{288EF4E1-B6A3-455E-8366-DB045F698453}" destId="{1818D998-5A67-47B2-826F-27EE33B9DE77}" srcOrd="7" destOrd="0" presId="urn:microsoft.com/office/officeart/2005/8/layout/vList2"/>
    <dgm:cxn modelId="{B83C7EBB-85BE-4E46-898A-838F56DB1CD9}" type="presParOf" srcId="{288EF4E1-B6A3-455E-8366-DB045F698453}" destId="{95F5DE3D-E6AC-4F5C-8262-38D83F15110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D96FCC-EF53-427D-9956-A10FBE2F11F1}"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US"/>
        </a:p>
      </dgm:t>
    </dgm:pt>
    <dgm:pt modelId="{EDF973BB-2C00-4BCD-BB59-94F907E4D287}">
      <dgm:prSet/>
      <dgm:spPr/>
      <dgm:t>
        <a:bodyPr/>
        <a:lstStyle/>
        <a:p>
          <a:pPr rtl="0"/>
          <a:r>
            <a:rPr lang="en-US" dirty="0" smtClean="0"/>
            <a:t>Fixed interest rate of 5%</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04D720F2-F027-4FA2-9846-96B8D1FE6A99}" type="parTrans" cxnId="{E3DC242E-00AB-4393-8153-0D801107E4ED}">
      <dgm:prSet/>
      <dgm:spPr/>
      <dgm:t>
        <a:bodyPr/>
        <a:lstStyle/>
        <a:p>
          <a:endParaRPr lang="en-US"/>
        </a:p>
      </dgm:t>
    </dgm:pt>
    <dgm:pt modelId="{1528F256-22B4-47F9-97E3-4612C157C942}" type="sibTrans" cxnId="{E3DC242E-00AB-4393-8153-0D801107E4ED}">
      <dgm:prSet/>
      <dgm:spPr/>
      <dgm:t>
        <a:bodyPr/>
        <a:lstStyle/>
        <a:p>
          <a:endParaRPr lang="en-US"/>
        </a:p>
      </dgm:t>
    </dgm:pt>
    <dgm:pt modelId="{BFCCD802-8FD7-41C1-BE44-5D26BC2B6E18}">
      <dgm:prSet/>
      <dgm:spPr/>
      <dgm:t>
        <a:bodyPr/>
        <a:lstStyle/>
        <a:p>
          <a:pPr rtl="0"/>
          <a:r>
            <a:rPr lang="en-US" dirty="0" smtClean="0"/>
            <a:t>Loan terms up to one year</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64572289-06E7-4AA7-9442-9B63464A30AA}" type="parTrans" cxnId="{C317D01F-4B28-4A18-BB77-7442482B0B30}">
      <dgm:prSet/>
      <dgm:spPr/>
      <dgm:t>
        <a:bodyPr/>
        <a:lstStyle/>
        <a:p>
          <a:endParaRPr lang="en-US"/>
        </a:p>
      </dgm:t>
    </dgm:pt>
    <dgm:pt modelId="{5A825B79-CF27-409E-80A4-A64549A78266}" type="sibTrans" cxnId="{C317D01F-4B28-4A18-BB77-7442482B0B30}">
      <dgm:prSet/>
      <dgm:spPr/>
      <dgm:t>
        <a:bodyPr/>
        <a:lstStyle/>
        <a:p>
          <a:endParaRPr lang="en-US"/>
        </a:p>
      </dgm:t>
    </dgm:pt>
    <dgm:pt modelId="{3964935E-1AA9-49F9-A7C8-B7F1B2356F81}">
      <dgm:prSet/>
      <dgm:spPr/>
      <dgm:t>
        <a:bodyPr/>
        <a:lstStyle/>
        <a:p>
          <a:pPr rtl="0"/>
          <a:r>
            <a:rPr lang="en-US" dirty="0" smtClean="0"/>
            <a:t>Funds are paid directly to the vendor</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D00CBCE9-1024-4059-A3CA-C502A422AC05}" type="parTrans" cxnId="{546E7C2C-6961-4CE5-9E6A-16FE7F0E6D65}">
      <dgm:prSet/>
      <dgm:spPr/>
      <dgm:t>
        <a:bodyPr/>
        <a:lstStyle/>
        <a:p>
          <a:endParaRPr lang="en-US"/>
        </a:p>
      </dgm:t>
    </dgm:pt>
    <dgm:pt modelId="{BBC91426-5FDB-451A-84F1-AA77BFF79B58}" type="sibTrans" cxnId="{546E7C2C-6961-4CE5-9E6A-16FE7F0E6D65}">
      <dgm:prSet/>
      <dgm:spPr/>
      <dgm:t>
        <a:bodyPr/>
        <a:lstStyle/>
        <a:p>
          <a:endParaRPr lang="en-US"/>
        </a:p>
      </dgm:t>
    </dgm:pt>
    <dgm:pt modelId="{292D83A4-84CE-470B-90ED-E5A0C543CBEE}">
      <dgm:prSet/>
      <dgm:spPr/>
      <dgm:t>
        <a:bodyPr/>
        <a:lstStyle/>
        <a:p>
          <a:pPr rtl="0"/>
          <a:r>
            <a:rPr lang="en-US" dirty="0" smtClean="0"/>
            <a:t>No closing fee</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2CFFF0A7-362C-42DC-B0E3-E5892C3E64C6}" type="sibTrans" cxnId="{07380547-B31D-4931-9CBF-E19B527C064A}">
      <dgm:prSet/>
      <dgm:spPr/>
      <dgm:t>
        <a:bodyPr/>
        <a:lstStyle/>
        <a:p>
          <a:endParaRPr lang="en-US"/>
        </a:p>
      </dgm:t>
    </dgm:pt>
    <dgm:pt modelId="{2E3163CD-DADA-4101-869B-288D3D8056F4}" type="parTrans" cxnId="{07380547-B31D-4931-9CBF-E19B527C064A}">
      <dgm:prSet/>
      <dgm:spPr/>
      <dgm:t>
        <a:bodyPr/>
        <a:lstStyle/>
        <a:p>
          <a:endParaRPr lang="en-US"/>
        </a:p>
      </dgm:t>
    </dgm:pt>
    <dgm:pt modelId="{738EB956-4A86-4016-8525-412F68E47FD0}">
      <dgm:prSet/>
      <dgm:spPr/>
      <dgm:t>
        <a:bodyPr/>
        <a:lstStyle/>
        <a:p>
          <a:pPr rtl="0"/>
          <a:r>
            <a:rPr lang="en-US" dirty="0" smtClean="0"/>
            <a:t>Credit report fees apply </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0D69BC7F-76D3-40EA-9EAE-63D4E20E317A}" type="parTrans" cxnId="{2BAB6B48-8AE1-4007-8F89-CA3E943F3A8F}">
      <dgm:prSet/>
      <dgm:spPr/>
      <dgm:t>
        <a:bodyPr/>
        <a:lstStyle/>
        <a:p>
          <a:endParaRPr lang="en-US"/>
        </a:p>
      </dgm:t>
    </dgm:pt>
    <dgm:pt modelId="{03238A12-EC58-474D-B5D3-FC15039872F6}" type="sibTrans" cxnId="{2BAB6B48-8AE1-4007-8F89-CA3E943F3A8F}">
      <dgm:prSet/>
      <dgm:spPr/>
      <dgm:t>
        <a:bodyPr/>
        <a:lstStyle/>
        <a:p>
          <a:endParaRPr lang="en-US"/>
        </a:p>
      </dgm:t>
    </dgm:pt>
    <dgm:pt modelId="{F6AAD033-33EE-4900-BAF3-870EFBA1723E}">
      <dgm:prSet/>
      <dgm:spPr/>
      <dgm:t>
        <a:bodyPr/>
        <a:lstStyle/>
        <a:p>
          <a:pPr rtl="0"/>
          <a:r>
            <a:rPr lang="en-US" dirty="0" smtClean="0"/>
            <a:t>Maximum loan $1500</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8BCC289F-916C-4AF7-8BD2-CF3CD3EAE0D0}" type="parTrans" cxnId="{1EAF32DC-707A-4719-B1C4-B9FCB5CD4691}">
      <dgm:prSet/>
      <dgm:spPr/>
      <dgm:t>
        <a:bodyPr/>
        <a:lstStyle/>
        <a:p>
          <a:endParaRPr lang="en-US"/>
        </a:p>
      </dgm:t>
    </dgm:pt>
    <dgm:pt modelId="{33E84E25-8BDB-4F15-8647-A950554303F0}" type="sibTrans" cxnId="{1EAF32DC-707A-4719-B1C4-B9FCB5CD4691}">
      <dgm:prSet/>
      <dgm:spPr/>
      <dgm:t>
        <a:bodyPr/>
        <a:lstStyle/>
        <a:p>
          <a:endParaRPr lang="en-US"/>
        </a:p>
      </dgm:t>
    </dgm:pt>
    <dgm:pt modelId="{C48AE85A-B497-4234-8B2A-12FD44236E2D}">
      <dgm:prSet/>
      <dgm:spPr/>
      <dgm:t>
        <a:bodyPr/>
        <a:lstStyle/>
        <a:p>
          <a:pPr rtl="0"/>
          <a:r>
            <a:rPr lang="en-US" dirty="0" smtClean="0"/>
            <a:t>OkAT board reviews and approves the same a guarantee loan</a:t>
          </a:r>
          <a:endParaRPr lang="en-US" dirty="0"/>
        </a:p>
      </dgm:t>
      <dgm:extLst>
        <a:ext uri="{E40237B7-FDA0-4F09-8148-C483321AD2D9}">
          <dgm14:cNvPr xmlns:dgm14="http://schemas.microsoft.com/office/drawing/2010/diagram" id="0" name="" descr="OkAT board reviews and approves the same a guarantee loan&#10;Maximum loan $1500&#10;Fixed interest rate of 5%&#10;Loan terms up to one year&#10;Funds are paid directly to the vendor&#10;No closing fee&#10;Credit report fees apply &#10;"/>
        </a:ext>
      </dgm:extLst>
    </dgm:pt>
    <dgm:pt modelId="{52A6E275-BDEB-403A-8BF3-06D38780BA57}" type="parTrans" cxnId="{58DC3705-17D3-4DC0-9589-3675E199A28E}">
      <dgm:prSet/>
      <dgm:spPr/>
      <dgm:t>
        <a:bodyPr/>
        <a:lstStyle/>
        <a:p>
          <a:endParaRPr lang="en-US"/>
        </a:p>
      </dgm:t>
    </dgm:pt>
    <dgm:pt modelId="{CE4E0A46-270F-469E-B861-6B15FF3F42A4}" type="sibTrans" cxnId="{58DC3705-17D3-4DC0-9589-3675E199A28E}">
      <dgm:prSet/>
      <dgm:spPr/>
      <dgm:t>
        <a:bodyPr/>
        <a:lstStyle/>
        <a:p>
          <a:endParaRPr lang="en-US"/>
        </a:p>
      </dgm:t>
    </dgm:pt>
    <dgm:pt modelId="{288EF4E1-B6A3-455E-8366-DB045F698453}" type="pres">
      <dgm:prSet presAssocID="{87D96FCC-EF53-427D-9956-A10FBE2F11F1}" presName="linear" presStyleCnt="0">
        <dgm:presLayoutVars>
          <dgm:animLvl val="lvl"/>
          <dgm:resizeHandles val="exact"/>
        </dgm:presLayoutVars>
      </dgm:prSet>
      <dgm:spPr/>
      <dgm:t>
        <a:bodyPr/>
        <a:lstStyle/>
        <a:p>
          <a:endParaRPr lang="en-US"/>
        </a:p>
      </dgm:t>
    </dgm:pt>
    <dgm:pt modelId="{BC6D556C-73D9-4BEB-A2C7-4D1CBFA2CE0C}" type="pres">
      <dgm:prSet presAssocID="{C48AE85A-B497-4234-8B2A-12FD44236E2D}" presName="parentText" presStyleLbl="node1" presStyleIdx="0" presStyleCnt="7">
        <dgm:presLayoutVars>
          <dgm:chMax val="0"/>
          <dgm:bulletEnabled val="1"/>
        </dgm:presLayoutVars>
      </dgm:prSet>
      <dgm:spPr/>
      <dgm:t>
        <a:bodyPr/>
        <a:lstStyle/>
        <a:p>
          <a:endParaRPr lang="en-US"/>
        </a:p>
      </dgm:t>
    </dgm:pt>
    <dgm:pt modelId="{85B739A1-FFDF-4494-BF82-53E5031AD9D6}" type="pres">
      <dgm:prSet presAssocID="{CE4E0A46-270F-469E-B861-6B15FF3F42A4}" presName="spacer" presStyleCnt="0"/>
      <dgm:spPr/>
    </dgm:pt>
    <dgm:pt modelId="{F2E04A8A-06F4-4295-BD31-F91230077238}" type="pres">
      <dgm:prSet presAssocID="{F6AAD033-33EE-4900-BAF3-870EFBA1723E}" presName="parentText" presStyleLbl="node1" presStyleIdx="1" presStyleCnt="7">
        <dgm:presLayoutVars>
          <dgm:chMax val="0"/>
          <dgm:bulletEnabled val="1"/>
        </dgm:presLayoutVars>
      </dgm:prSet>
      <dgm:spPr/>
      <dgm:t>
        <a:bodyPr/>
        <a:lstStyle/>
        <a:p>
          <a:endParaRPr lang="en-US"/>
        </a:p>
      </dgm:t>
    </dgm:pt>
    <dgm:pt modelId="{32E7929B-3B2B-4B05-8B65-0C8702DCA79F}" type="pres">
      <dgm:prSet presAssocID="{33E84E25-8BDB-4F15-8647-A950554303F0}" presName="spacer" presStyleCnt="0"/>
      <dgm:spPr/>
      <dgm:t>
        <a:bodyPr/>
        <a:lstStyle/>
        <a:p>
          <a:endParaRPr lang="en-US"/>
        </a:p>
      </dgm:t>
    </dgm:pt>
    <dgm:pt modelId="{9DDE9388-AD22-43E9-871F-01B53B3BACFE}" type="pres">
      <dgm:prSet presAssocID="{EDF973BB-2C00-4BCD-BB59-94F907E4D287}" presName="parentText" presStyleLbl="node1" presStyleIdx="2" presStyleCnt="7">
        <dgm:presLayoutVars>
          <dgm:chMax val="0"/>
          <dgm:bulletEnabled val="1"/>
        </dgm:presLayoutVars>
      </dgm:prSet>
      <dgm:spPr/>
      <dgm:t>
        <a:bodyPr/>
        <a:lstStyle/>
        <a:p>
          <a:endParaRPr lang="en-US"/>
        </a:p>
      </dgm:t>
    </dgm:pt>
    <dgm:pt modelId="{52F131C2-A119-4A7D-BE96-21660595D291}" type="pres">
      <dgm:prSet presAssocID="{1528F256-22B4-47F9-97E3-4612C157C942}" presName="spacer" presStyleCnt="0"/>
      <dgm:spPr/>
      <dgm:t>
        <a:bodyPr/>
        <a:lstStyle/>
        <a:p>
          <a:endParaRPr lang="en-US"/>
        </a:p>
      </dgm:t>
    </dgm:pt>
    <dgm:pt modelId="{B19ED096-AC1A-49B4-9DB8-BDE66351A90F}" type="pres">
      <dgm:prSet presAssocID="{BFCCD802-8FD7-41C1-BE44-5D26BC2B6E18}" presName="parentText" presStyleLbl="node1" presStyleIdx="3" presStyleCnt="7">
        <dgm:presLayoutVars>
          <dgm:chMax val="0"/>
          <dgm:bulletEnabled val="1"/>
        </dgm:presLayoutVars>
      </dgm:prSet>
      <dgm:spPr/>
      <dgm:t>
        <a:bodyPr/>
        <a:lstStyle/>
        <a:p>
          <a:endParaRPr lang="en-US"/>
        </a:p>
      </dgm:t>
    </dgm:pt>
    <dgm:pt modelId="{76E1BD6B-3578-4B8C-857C-8C7904E78D90}" type="pres">
      <dgm:prSet presAssocID="{5A825B79-CF27-409E-80A4-A64549A78266}" presName="spacer" presStyleCnt="0"/>
      <dgm:spPr/>
      <dgm:t>
        <a:bodyPr/>
        <a:lstStyle/>
        <a:p>
          <a:endParaRPr lang="en-US"/>
        </a:p>
      </dgm:t>
    </dgm:pt>
    <dgm:pt modelId="{44A2C354-02E7-4F05-B5D2-371B0D70ECCE}" type="pres">
      <dgm:prSet presAssocID="{3964935E-1AA9-49F9-A7C8-B7F1B2356F81}" presName="parentText" presStyleLbl="node1" presStyleIdx="4" presStyleCnt="7">
        <dgm:presLayoutVars>
          <dgm:chMax val="0"/>
          <dgm:bulletEnabled val="1"/>
        </dgm:presLayoutVars>
      </dgm:prSet>
      <dgm:spPr/>
      <dgm:t>
        <a:bodyPr/>
        <a:lstStyle/>
        <a:p>
          <a:endParaRPr lang="en-US"/>
        </a:p>
      </dgm:t>
    </dgm:pt>
    <dgm:pt modelId="{E80D4528-F429-4CD9-8EFC-44DC42544224}" type="pres">
      <dgm:prSet presAssocID="{BBC91426-5FDB-451A-84F1-AA77BFF79B58}" presName="spacer" presStyleCnt="0"/>
      <dgm:spPr/>
      <dgm:t>
        <a:bodyPr/>
        <a:lstStyle/>
        <a:p>
          <a:endParaRPr lang="en-US"/>
        </a:p>
      </dgm:t>
    </dgm:pt>
    <dgm:pt modelId="{9FC9CE8C-4DC7-48A8-82E2-6A0906BD04F2}" type="pres">
      <dgm:prSet presAssocID="{292D83A4-84CE-470B-90ED-E5A0C543CBEE}" presName="parentText" presStyleLbl="node1" presStyleIdx="5" presStyleCnt="7">
        <dgm:presLayoutVars>
          <dgm:chMax val="0"/>
          <dgm:bulletEnabled val="1"/>
        </dgm:presLayoutVars>
      </dgm:prSet>
      <dgm:spPr/>
      <dgm:t>
        <a:bodyPr/>
        <a:lstStyle/>
        <a:p>
          <a:endParaRPr lang="en-US"/>
        </a:p>
      </dgm:t>
    </dgm:pt>
    <dgm:pt modelId="{E92D1842-0161-4935-AE32-9887DBEFB95B}" type="pres">
      <dgm:prSet presAssocID="{2CFFF0A7-362C-42DC-B0E3-E5892C3E64C6}" presName="spacer" presStyleCnt="0"/>
      <dgm:spPr/>
      <dgm:t>
        <a:bodyPr/>
        <a:lstStyle/>
        <a:p>
          <a:endParaRPr lang="en-US"/>
        </a:p>
      </dgm:t>
    </dgm:pt>
    <dgm:pt modelId="{494BBB81-EE99-4F6E-A3EF-036C7828E4F1}" type="pres">
      <dgm:prSet presAssocID="{738EB956-4A86-4016-8525-412F68E47FD0}" presName="parentText" presStyleLbl="node1" presStyleIdx="6" presStyleCnt="7">
        <dgm:presLayoutVars>
          <dgm:chMax val="0"/>
          <dgm:bulletEnabled val="1"/>
        </dgm:presLayoutVars>
      </dgm:prSet>
      <dgm:spPr/>
      <dgm:t>
        <a:bodyPr/>
        <a:lstStyle/>
        <a:p>
          <a:endParaRPr lang="en-US"/>
        </a:p>
      </dgm:t>
    </dgm:pt>
  </dgm:ptLst>
  <dgm:cxnLst>
    <dgm:cxn modelId="{1E94E8CF-385F-42A1-BBB0-91C6D3927EFD}" type="presOf" srcId="{87D96FCC-EF53-427D-9956-A10FBE2F11F1}" destId="{288EF4E1-B6A3-455E-8366-DB045F698453}" srcOrd="0" destOrd="0" presId="urn:microsoft.com/office/officeart/2005/8/layout/vList2"/>
    <dgm:cxn modelId="{2BAB6B48-8AE1-4007-8F89-CA3E943F3A8F}" srcId="{87D96FCC-EF53-427D-9956-A10FBE2F11F1}" destId="{738EB956-4A86-4016-8525-412F68E47FD0}" srcOrd="6" destOrd="0" parTransId="{0D69BC7F-76D3-40EA-9EAE-63D4E20E317A}" sibTransId="{03238A12-EC58-474D-B5D3-FC15039872F6}"/>
    <dgm:cxn modelId="{690346F6-6789-45EC-AD17-6FC11540808F}" type="presOf" srcId="{BFCCD802-8FD7-41C1-BE44-5D26BC2B6E18}" destId="{B19ED096-AC1A-49B4-9DB8-BDE66351A90F}" srcOrd="0" destOrd="0" presId="urn:microsoft.com/office/officeart/2005/8/layout/vList2"/>
    <dgm:cxn modelId="{C18FB5D7-6FD5-4231-A12E-C2222BA0FC15}" type="presOf" srcId="{EDF973BB-2C00-4BCD-BB59-94F907E4D287}" destId="{9DDE9388-AD22-43E9-871F-01B53B3BACFE}" srcOrd="0" destOrd="0" presId="urn:microsoft.com/office/officeart/2005/8/layout/vList2"/>
    <dgm:cxn modelId="{C317D01F-4B28-4A18-BB77-7442482B0B30}" srcId="{87D96FCC-EF53-427D-9956-A10FBE2F11F1}" destId="{BFCCD802-8FD7-41C1-BE44-5D26BC2B6E18}" srcOrd="3" destOrd="0" parTransId="{64572289-06E7-4AA7-9442-9B63464A30AA}" sibTransId="{5A825B79-CF27-409E-80A4-A64549A78266}"/>
    <dgm:cxn modelId="{69EFD1C7-ED6F-48CC-B61A-329404203362}" type="presOf" srcId="{F6AAD033-33EE-4900-BAF3-870EFBA1723E}" destId="{F2E04A8A-06F4-4295-BD31-F91230077238}" srcOrd="0" destOrd="0" presId="urn:microsoft.com/office/officeart/2005/8/layout/vList2"/>
    <dgm:cxn modelId="{D2F2649A-7933-47C9-869F-C6FE5E66EE83}" type="presOf" srcId="{3964935E-1AA9-49F9-A7C8-B7F1B2356F81}" destId="{44A2C354-02E7-4F05-B5D2-371B0D70ECCE}" srcOrd="0" destOrd="0" presId="urn:microsoft.com/office/officeart/2005/8/layout/vList2"/>
    <dgm:cxn modelId="{DB9B8086-FE78-4B3B-AC94-2A3E552F38DB}" type="presOf" srcId="{292D83A4-84CE-470B-90ED-E5A0C543CBEE}" destId="{9FC9CE8C-4DC7-48A8-82E2-6A0906BD04F2}" srcOrd="0" destOrd="0" presId="urn:microsoft.com/office/officeart/2005/8/layout/vList2"/>
    <dgm:cxn modelId="{1EAF32DC-707A-4719-B1C4-B9FCB5CD4691}" srcId="{87D96FCC-EF53-427D-9956-A10FBE2F11F1}" destId="{F6AAD033-33EE-4900-BAF3-870EFBA1723E}" srcOrd="1" destOrd="0" parTransId="{8BCC289F-916C-4AF7-8BD2-CF3CD3EAE0D0}" sibTransId="{33E84E25-8BDB-4F15-8647-A950554303F0}"/>
    <dgm:cxn modelId="{546E7C2C-6961-4CE5-9E6A-16FE7F0E6D65}" srcId="{87D96FCC-EF53-427D-9956-A10FBE2F11F1}" destId="{3964935E-1AA9-49F9-A7C8-B7F1B2356F81}" srcOrd="4" destOrd="0" parTransId="{D00CBCE9-1024-4059-A3CA-C502A422AC05}" sibTransId="{BBC91426-5FDB-451A-84F1-AA77BFF79B58}"/>
    <dgm:cxn modelId="{58DC3705-17D3-4DC0-9589-3675E199A28E}" srcId="{87D96FCC-EF53-427D-9956-A10FBE2F11F1}" destId="{C48AE85A-B497-4234-8B2A-12FD44236E2D}" srcOrd="0" destOrd="0" parTransId="{52A6E275-BDEB-403A-8BF3-06D38780BA57}" sibTransId="{CE4E0A46-270F-469E-B861-6B15FF3F42A4}"/>
    <dgm:cxn modelId="{AA332226-8ADB-47AB-83B8-2759A753D361}" type="presOf" srcId="{C48AE85A-B497-4234-8B2A-12FD44236E2D}" destId="{BC6D556C-73D9-4BEB-A2C7-4D1CBFA2CE0C}" srcOrd="0" destOrd="0" presId="urn:microsoft.com/office/officeart/2005/8/layout/vList2"/>
    <dgm:cxn modelId="{E3DC242E-00AB-4393-8153-0D801107E4ED}" srcId="{87D96FCC-EF53-427D-9956-A10FBE2F11F1}" destId="{EDF973BB-2C00-4BCD-BB59-94F907E4D287}" srcOrd="2" destOrd="0" parTransId="{04D720F2-F027-4FA2-9846-96B8D1FE6A99}" sibTransId="{1528F256-22B4-47F9-97E3-4612C157C942}"/>
    <dgm:cxn modelId="{256BE2F0-1F2D-4063-B76C-79DCF6DD9E48}" type="presOf" srcId="{738EB956-4A86-4016-8525-412F68E47FD0}" destId="{494BBB81-EE99-4F6E-A3EF-036C7828E4F1}" srcOrd="0" destOrd="0" presId="urn:microsoft.com/office/officeart/2005/8/layout/vList2"/>
    <dgm:cxn modelId="{07380547-B31D-4931-9CBF-E19B527C064A}" srcId="{87D96FCC-EF53-427D-9956-A10FBE2F11F1}" destId="{292D83A4-84CE-470B-90ED-E5A0C543CBEE}" srcOrd="5" destOrd="0" parTransId="{2E3163CD-DADA-4101-869B-288D3D8056F4}" sibTransId="{2CFFF0A7-362C-42DC-B0E3-E5892C3E64C6}"/>
    <dgm:cxn modelId="{DDC673A6-0D77-4042-AA06-D73770DB2317}" type="presParOf" srcId="{288EF4E1-B6A3-455E-8366-DB045F698453}" destId="{BC6D556C-73D9-4BEB-A2C7-4D1CBFA2CE0C}" srcOrd="0" destOrd="0" presId="urn:microsoft.com/office/officeart/2005/8/layout/vList2"/>
    <dgm:cxn modelId="{1544873D-3198-4048-9D5A-CDECA16A5659}" type="presParOf" srcId="{288EF4E1-B6A3-455E-8366-DB045F698453}" destId="{85B739A1-FFDF-4494-BF82-53E5031AD9D6}" srcOrd="1" destOrd="0" presId="urn:microsoft.com/office/officeart/2005/8/layout/vList2"/>
    <dgm:cxn modelId="{698206B2-8460-4FAD-9A30-6CCD7F057B6A}" type="presParOf" srcId="{288EF4E1-B6A3-455E-8366-DB045F698453}" destId="{F2E04A8A-06F4-4295-BD31-F91230077238}" srcOrd="2" destOrd="0" presId="urn:microsoft.com/office/officeart/2005/8/layout/vList2"/>
    <dgm:cxn modelId="{379E3D07-6CFC-4A01-9A27-C1406EDCBEAF}" type="presParOf" srcId="{288EF4E1-B6A3-455E-8366-DB045F698453}" destId="{32E7929B-3B2B-4B05-8B65-0C8702DCA79F}" srcOrd="3" destOrd="0" presId="urn:microsoft.com/office/officeart/2005/8/layout/vList2"/>
    <dgm:cxn modelId="{5D4048CD-AC83-4998-B989-66335E5479E1}" type="presParOf" srcId="{288EF4E1-B6A3-455E-8366-DB045F698453}" destId="{9DDE9388-AD22-43E9-871F-01B53B3BACFE}" srcOrd="4" destOrd="0" presId="urn:microsoft.com/office/officeart/2005/8/layout/vList2"/>
    <dgm:cxn modelId="{F2D74E3F-102C-4FFF-BA51-D43A0CAA54A3}" type="presParOf" srcId="{288EF4E1-B6A3-455E-8366-DB045F698453}" destId="{52F131C2-A119-4A7D-BE96-21660595D291}" srcOrd="5" destOrd="0" presId="urn:microsoft.com/office/officeart/2005/8/layout/vList2"/>
    <dgm:cxn modelId="{B3FD382A-5C44-4BB0-9500-9055C8D0DE13}" type="presParOf" srcId="{288EF4E1-B6A3-455E-8366-DB045F698453}" destId="{B19ED096-AC1A-49B4-9DB8-BDE66351A90F}" srcOrd="6" destOrd="0" presId="urn:microsoft.com/office/officeart/2005/8/layout/vList2"/>
    <dgm:cxn modelId="{25484D01-9705-4270-BC75-32BB95702943}" type="presParOf" srcId="{288EF4E1-B6A3-455E-8366-DB045F698453}" destId="{76E1BD6B-3578-4B8C-857C-8C7904E78D90}" srcOrd="7" destOrd="0" presId="urn:microsoft.com/office/officeart/2005/8/layout/vList2"/>
    <dgm:cxn modelId="{5EC5A5F6-7152-4C40-A1BD-187128764326}" type="presParOf" srcId="{288EF4E1-B6A3-455E-8366-DB045F698453}" destId="{44A2C354-02E7-4F05-B5D2-371B0D70ECCE}" srcOrd="8" destOrd="0" presId="urn:microsoft.com/office/officeart/2005/8/layout/vList2"/>
    <dgm:cxn modelId="{35C4E253-7CFF-400B-9F18-9E87FB247E50}" type="presParOf" srcId="{288EF4E1-B6A3-455E-8366-DB045F698453}" destId="{E80D4528-F429-4CD9-8EFC-44DC42544224}" srcOrd="9" destOrd="0" presId="urn:microsoft.com/office/officeart/2005/8/layout/vList2"/>
    <dgm:cxn modelId="{A9A5E6FF-DCF7-4B69-B19F-44B97536CD34}" type="presParOf" srcId="{288EF4E1-B6A3-455E-8366-DB045F698453}" destId="{9FC9CE8C-4DC7-48A8-82E2-6A0906BD04F2}" srcOrd="10" destOrd="0" presId="urn:microsoft.com/office/officeart/2005/8/layout/vList2"/>
    <dgm:cxn modelId="{D843FAE2-F0DA-499E-B804-AD801BF72C58}" type="presParOf" srcId="{288EF4E1-B6A3-455E-8366-DB045F698453}" destId="{E92D1842-0161-4935-AE32-9887DBEFB95B}" srcOrd="11" destOrd="0" presId="urn:microsoft.com/office/officeart/2005/8/layout/vList2"/>
    <dgm:cxn modelId="{368A6660-5757-4739-B2A2-ECA76D208C0D}" type="presParOf" srcId="{288EF4E1-B6A3-455E-8366-DB045F698453}" destId="{494BBB81-EE99-4F6E-A3EF-036C7828E4F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619558-7CFD-41E0-9600-A0BC0F11C1D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AFE3F4BD-3057-4230-9DC4-85D04E440D21}">
      <dgm:prSet phldrT="[Text]"/>
      <dgm:spPr/>
      <dgm:t>
        <a:bodyPr/>
        <a:lstStyle/>
        <a:p>
          <a:r>
            <a:rPr lang="en-US" dirty="0" smtClean="0"/>
            <a:t>Application</a:t>
          </a:r>
          <a:endParaRPr lang="en-US" dirty="0"/>
        </a:p>
      </dgm:t>
      <dgm:extLst>
        <a:ext uri="{E40237B7-FDA0-4F09-8148-C483321AD2D9}">
          <dgm14:cNvPr xmlns:dgm14="http://schemas.microsoft.com/office/drawing/2010/diagram" id="0" name="" descr="Application&#10; Consumer has identified the AT&#10; Completes credit application&#10; Credit report and application are reviewed&#10; &#10;Decision&#10; Approved - closes as a non-guaranty loan&#10; Payment made to vendor&#10; OkAT buys down interest &#10;"/>
        </a:ext>
      </dgm:extLst>
    </dgm:pt>
    <dgm:pt modelId="{9EC80D46-43BE-4BF7-84E0-F7FA630D539B}" type="parTrans" cxnId="{C346526D-239A-4674-9D19-7830375E9BCF}">
      <dgm:prSet/>
      <dgm:spPr/>
      <dgm:t>
        <a:bodyPr/>
        <a:lstStyle/>
        <a:p>
          <a:endParaRPr lang="en-US"/>
        </a:p>
      </dgm:t>
    </dgm:pt>
    <dgm:pt modelId="{52684089-5295-4286-A1BD-C48990C14FAC}" type="sibTrans" cxnId="{C346526D-239A-4674-9D19-7830375E9BCF}">
      <dgm:prSet/>
      <dgm:spPr/>
      <dgm:t>
        <a:bodyPr/>
        <a:lstStyle/>
        <a:p>
          <a:endParaRPr lang="en-US"/>
        </a:p>
      </dgm:t>
    </dgm:pt>
    <dgm:pt modelId="{A21FBBBB-B628-48D8-BBDE-DA2C0255A04C}">
      <dgm:prSet phldrT="[Text]" custT="1"/>
      <dgm:spPr/>
      <dgm:t>
        <a:bodyPr/>
        <a:lstStyle/>
        <a:p>
          <a:r>
            <a:rPr lang="en-US" sz="1800" dirty="0" smtClean="0"/>
            <a:t>Completes credit application</a:t>
          </a:r>
          <a:endParaRPr lang="en-US" sz="1800" dirty="0"/>
        </a:p>
      </dgm:t>
    </dgm:pt>
    <dgm:pt modelId="{7DD9FED3-6F55-4EF2-B48D-D0533E2FD156}" type="parTrans" cxnId="{0C12167B-601B-43C6-A10B-73639DC78C56}">
      <dgm:prSet/>
      <dgm:spPr/>
      <dgm:t>
        <a:bodyPr/>
        <a:lstStyle/>
        <a:p>
          <a:endParaRPr lang="en-US"/>
        </a:p>
      </dgm:t>
    </dgm:pt>
    <dgm:pt modelId="{E4C0BD42-3E5C-4FE1-B74C-960B49104683}" type="sibTrans" cxnId="{0C12167B-601B-43C6-A10B-73639DC78C56}">
      <dgm:prSet/>
      <dgm:spPr/>
      <dgm:t>
        <a:bodyPr/>
        <a:lstStyle/>
        <a:p>
          <a:endParaRPr lang="en-US"/>
        </a:p>
      </dgm:t>
    </dgm:pt>
    <dgm:pt modelId="{D1796EE0-C357-484C-BF35-5592FA84F35F}">
      <dgm:prSet phldrT="[Text]"/>
      <dgm:spPr/>
      <dgm:t>
        <a:bodyPr/>
        <a:lstStyle/>
        <a:p>
          <a:r>
            <a:rPr lang="en-US" dirty="0" smtClean="0"/>
            <a:t>Decision</a:t>
          </a:r>
          <a:endParaRPr lang="en-US" dirty="0"/>
        </a:p>
      </dgm:t>
      <dgm:extLst>
        <a:ext uri="{E40237B7-FDA0-4F09-8148-C483321AD2D9}">
          <dgm14:cNvPr xmlns:dgm14="http://schemas.microsoft.com/office/drawing/2010/diagram" id="0" name="" descr="Application&#10; Consumer has identified the AT&#10; Completes credit application&#10; Credit report and application are reviewed&#10; &#10;Decision&#10; Approved - closes as a non-guaranty loan&#10; Payment made to vendor&#10; OkAT buys down interest &#10;"/>
        </a:ext>
      </dgm:extLst>
    </dgm:pt>
    <dgm:pt modelId="{D1FBE432-8E61-4A64-84EE-5129C14F2AE7}" type="parTrans" cxnId="{1AE7F8D6-1E75-41C6-BB06-DE5556FE5CEA}">
      <dgm:prSet/>
      <dgm:spPr/>
      <dgm:t>
        <a:bodyPr/>
        <a:lstStyle/>
        <a:p>
          <a:endParaRPr lang="en-US"/>
        </a:p>
      </dgm:t>
    </dgm:pt>
    <dgm:pt modelId="{395D58A3-2951-44CD-9F6E-F1918EFC7954}" type="sibTrans" cxnId="{1AE7F8D6-1E75-41C6-BB06-DE5556FE5CEA}">
      <dgm:prSet/>
      <dgm:spPr/>
      <dgm:t>
        <a:bodyPr/>
        <a:lstStyle/>
        <a:p>
          <a:endParaRPr lang="en-US"/>
        </a:p>
      </dgm:t>
    </dgm:pt>
    <dgm:pt modelId="{95EC17CE-ED23-4B3A-8562-E8C31619D17D}">
      <dgm:prSet phldrT="[Text]"/>
      <dgm:spPr/>
      <dgm:t>
        <a:bodyPr/>
        <a:lstStyle/>
        <a:p>
          <a:r>
            <a:rPr lang="en-US" dirty="0" smtClean="0"/>
            <a:t>Approved - closes as a non-guaranty loan</a:t>
          </a:r>
          <a:endParaRPr lang="en-US" dirty="0"/>
        </a:p>
      </dgm:t>
      <dgm:extLst>
        <a:ext uri="{E40237B7-FDA0-4F09-8148-C483321AD2D9}">
          <dgm14:cNvPr xmlns:dgm14="http://schemas.microsoft.com/office/drawing/2010/diagram" id="0" name="" descr="Application&#10; Consumer has identified the AT&#10; Completes credit application&#10; Credit report and application are reviewed&#10; &#10;Decision&#10; Approved - closes as a non-guaranty loan&#10; Payment made to vendor&#10; OkAT buys down interest &#10;"/>
        </a:ext>
      </dgm:extLst>
    </dgm:pt>
    <dgm:pt modelId="{2571AD0E-FA37-4A7A-A9C8-8A586E4A0E1A}" type="parTrans" cxnId="{1D74D7B3-A27A-45F5-AC4C-A61056BB453E}">
      <dgm:prSet/>
      <dgm:spPr/>
      <dgm:t>
        <a:bodyPr/>
        <a:lstStyle/>
        <a:p>
          <a:endParaRPr lang="en-US"/>
        </a:p>
      </dgm:t>
    </dgm:pt>
    <dgm:pt modelId="{D9AED4B8-02A3-45E5-AC49-D99AC1541F66}" type="sibTrans" cxnId="{1D74D7B3-A27A-45F5-AC4C-A61056BB453E}">
      <dgm:prSet/>
      <dgm:spPr/>
      <dgm:t>
        <a:bodyPr/>
        <a:lstStyle/>
        <a:p>
          <a:endParaRPr lang="en-US"/>
        </a:p>
      </dgm:t>
    </dgm:pt>
    <dgm:pt modelId="{E117D280-C005-4432-8C91-B6624AAB4F8F}">
      <dgm:prSet phldrT="[Text]"/>
      <dgm:spPr/>
      <dgm:t>
        <a:bodyPr/>
        <a:lstStyle/>
        <a:p>
          <a:endParaRPr lang="en-US" sz="1000" dirty="0"/>
        </a:p>
      </dgm:t>
    </dgm:pt>
    <dgm:pt modelId="{2B47E8F7-B2E0-4449-9BE0-BB3321C760D2}" type="parTrans" cxnId="{4CD4D93B-1E1D-410D-B3C3-19521186453D}">
      <dgm:prSet/>
      <dgm:spPr/>
      <dgm:t>
        <a:bodyPr/>
        <a:lstStyle/>
        <a:p>
          <a:endParaRPr lang="en-US"/>
        </a:p>
      </dgm:t>
    </dgm:pt>
    <dgm:pt modelId="{4CA37DE2-9DA3-4CA6-9B64-BF6A67E8DEA0}" type="sibTrans" cxnId="{4CD4D93B-1E1D-410D-B3C3-19521186453D}">
      <dgm:prSet/>
      <dgm:spPr/>
      <dgm:t>
        <a:bodyPr/>
        <a:lstStyle/>
        <a:p>
          <a:endParaRPr lang="en-US"/>
        </a:p>
      </dgm:t>
    </dgm:pt>
    <dgm:pt modelId="{3D4A4CA0-109E-4640-BC22-349213FAE9E0}">
      <dgm:prSet phldrT="[Text]" custT="1"/>
      <dgm:spPr/>
      <dgm:t>
        <a:bodyPr/>
        <a:lstStyle/>
        <a:p>
          <a:r>
            <a:rPr lang="en-US" sz="1800" dirty="0" smtClean="0"/>
            <a:t>Credit report and application are reviewed</a:t>
          </a:r>
          <a:endParaRPr lang="en-US" sz="1800" dirty="0"/>
        </a:p>
      </dgm:t>
    </dgm:pt>
    <dgm:pt modelId="{9DB30478-2339-408F-8580-577C476C342D}" type="parTrans" cxnId="{1A30FBF4-362F-44F8-80CE-6095F02AD4F9}">
      <dgm:prSet/>
      <dgm:spPr/>
      <dgm:t>
        <a:bodyPr/>
        <a:lstStyle/>
        <a:p>
          <a:endParaRPr lang="en-US"/>
        </a:p>
      </dgm:t>
    </dgm:pt>
    <dgm:pt modelId="{A9933B5B-2297-4F5F-8161-A1FF4595F9F8}" type="sibTrans" cxnId="{1A30FBF4-362F-44F8-80CE-6095F02AD4F9}">
      <dgm:prSet/>
      <dgm:spPr/>
      <dgm:t>
        <a:bodyPr/>
        <a:lstStyle/>
        <a:p>
          <a:endParaRPr lang="en-US"/>
        </a:p>
      </dgm:t>
    </dgm:pt>
    <dgm:pt modelId="{0C5F08BE-9BB0-446D-9425-AADC165DA695}">
      <dgm:prSet phldrT="[Text]" custT="1"/>
      <dgm:spPr/>
      <dgm:t>
        <a:bodyPr/>
        <a:lstStyle/>
        <a:p>
          <a:r>
            <a:rPr lang="en-US" sz="1800" dirty="0" smtClean="0"/>
            <a:t>Consumer has identified the AT</a:t>
          </a:r>
          <a:endParaRPr lang="en-US" sz="1800" dirty="0"/>
        </a:p>
      </dgm:t>
      <dgm:extLst>
        <a:ext uri="{E40237B7-FDA0-4F09-8148-C483321AD2D9}">
          <dgm14:cNvPr xmlns:dgm14="http://schemas.microsoft.com/office/drawing/2010/diagram" id="0" name="" descr="Application&#10; Consumer has identified the AT&#10; Completes credit application&#10; Credit report and application are reviewed&#10; &#10;Decision&#10; Approved - closes as a non-guaranty loan&#10; Payment made to vendor&#10; OkAT buys down interest &#10;"/>
        </a:ext>
      </dgm:extLst>
    </dgm:pt>
    <dgm:pt modelId="{EA4CCB74-11F6-4ED1-AAC9-6AE3A4FCCCFE}" type="parTrans" cxnId="{A2891433-39D5-4F10-A30C-142328B62AB4}">
      <dgm:prSet/>
      <dgm:spPr/>
      <dgm:t>
        <a:bodyPr/>
        <a:lstStyle/>
        <a:p>
          <a:endParaRPr lang="en-US"/>
        </a:p>
      </dgm:t>
    </dgm:pt>
    <dgm:pt modelId="{F57B6283-3757-4557-8911-CF912D339D84}" type="sibTrans" cxnId="{A2891433-39D5-4F10-A30C-142328B62AB4}">
      <dgm:prSet/>
      <dgm:spPr/>
      <dgm:t>
        <a:bodyPr/>
        <a:lstStyle/>
        <a:p>
          <a:endParaRPr lang="en-US"/>
        </a:p>
      </dgm:t>
    </dgm:pt>
    <dgm:pt modelId="{00CFB082-5528-4984-AA02-E2B65B593F0D}">
      <dgm:prSet phldrT="[Text]"/>
      <dgm:spPr/>
      <dgm:t>
        <a:bodyPr/>
        <a:lstStyle/>
        <a:p>
          <a:r>
            <a:rPr lang="en-US" dirty="0" smtClean="0"/>
            <a:t>Payment made to vendor</a:t>
          </a:r>
          <a:endParaRPr lang="en-US" dirty="0"/>
        </a:p>
      </dgm:t>
    </dgm:pt>
    <dgm:pt modelId="{E8551CE3-A34A-4ED0-AF94-FBABD8239189}" type="parTrans" cxnId="{E6EADBCE-5A99-4780-8425-D3A1A4F3B025}">
      <dgm:prSet/>
      <dgm:spPr/>
      <dgm:t>
        <a:bodyPr/>
        <a:lstStyle/>
        <a:p>
          <a:endParaRPr lang="en-US"/>
        </a:p>
      </dgm:t>
    </dgm:pt>
    <dgm:pt modelId="{D1BB765D-BA76-40AB-9D9F-31E2C0FF319D}" type="sibTrans" cxnId="{E6EADBCE-5A99-4780-8425-D3A1A4F3B025}">
      <dgm:prSet/>
      <dgm:spPr/>
      <dgm:t>
        <a:bodyPr/>
        <a:lstStyle/>
        <a:p>
          <a:endParaRPr lang="en-US"/>
        </a:p>
      </dgm:t>
    </dgm:pt>
    <dgm:pt modelId="{4ED66603-108C-4FF3-9A44-DE3C2ADACE67}">
      <dgm:prSet phldrT="[Text]"/>
      <dgm:spPr/>
      <dgm:t>
        <a:bodyPr/>
        <a:lstStyle/>
        <a:p>
          <a:r>
            <a:rPr lang="en-US" dirty="0" smtClean="0"/>
            <a:t>OkAT buys down interest </a:t>
          </a:r>
          <a:endParaRPr lang="en-US" dirty="0"/>
        </a:p>
      </dgm:t>
    </dgm:pt>
    <dgm:pt modelId="{D2F182CA-5EFF-4D9E-A607-84D3AB499E0D}" type="parTrans" cxnId="{666C63FF-E763-4BFC-868C-C55AFC0904FD}">
      <dgm:prSet/>
      <dgm:spPr/>
      <dgm:t>
        <a:bodyPr/>
        <a:lstStyle/>
        <a:p>
          <a:endParaRPr lang="en-US"/>
        </a:p>
      </dgm:t>
    </dgm:pt>
    <dgm:pt modelId="{3ADA6D0B-9478-4753-864E-A3E7B4B2403A}" type="sibTrans" cxnId="{666C63FF-E763-4BFC-868C-C55AFC0904FD}">
      <dgm:prSet/>
      <dgm:spPr/>
      <dgm:t>
        <a:bodyPr/>
        <a:lstStyle/>
        <a:p>
          <a:endParaRPr lang="en-US"/>
        </a:p>
      </dgm:t>
    </dgm:pt>
    <dgm:pt modelId="{8310E39D-17D3-4371-92A2-6C582FD229F7}" type="pres">
      <dgm:prSet presAssocID="{6E619558-7CFD-41E0-9600-A0BC0F11C1D3}" presName="Name0" presStyleCnt="0">
        <dgm:presLayoutVars>
          <dgm:dir/>
          <dgm:animLvl val="lvl"/>
          <dgm:resizeHandles/>
        </dgm:presLayoutVars>
      </dgm:prSet>
      <dgm:spPr/>
      <dgm:t>
        <a:bodyPr/>
        <a:lstStyle/>
        <a:p>
          <a:endParaRPr lang="en-US"/>
        </a:p>
      </dgm:t>
    </dgm:pt>
    <dgm:pt modelId="{B555F501-D75F-4CD4-9830-FCF783031772}" type="pres">
      <dgm:prSet presAssocID="{AFE3F4BD-3057-4230-9DC4-85D04E440D21}" presName="linNode" presStyleCnt="0"/>
      <dgm:spPr/>
      <dgm:t>
        <a:bodyPr/>
        <a:lstStyle/>
        <a:p>
          <a:endParaRPr lang="en-US"/>
        </a:p>
      </dgm:t>
    </dgm:pt>
    <dgm:pt modelId="{DA9B5EAC-5218-4AAB-9DB2-1787E94CA398}" type="pres">
      <dgm:prSet presAssocID="{AFE3F4BD-3057-4230-9DC4-85D04E440D21}" presName="parentShp" presStyleLbl="node1" presStyleIdx="0" presStyleCnt="2">
        <dgm:presLayoutVars>
          <dgm:bulletEnabled val="1"/>
        </dgm:presLayoutVars>
      </dgm:prSet>
      <dgm:spPr/>
      <dgm:t>
        <a:bodyPr/>
        <a:lstStyle/>
        <a:p>
          <a:endParaRPr lang="en-US"/>
        </a:p>
      </dgm:t>
    </dgm:pt>
    <dgm:pt modelId="{DA89E220-BC2E-4512-ACDD-DC91C5A02CBD}" type="pres">
      <dgm:prSet presAssocID="{AFE3F4BD-3057-4230-9DC4-85D04E440D21}" presName="childShp" presStyleLbl="bgAccFollowNode1" presStyleIdx="0" presStyleCnt="2">
        <dgm:presLayoutVars>
          <dgm:bulletEnabled val="1"/>
        </dgm:presLayoutVars>
      </dgm:prSet>
      <dgm:spPr/>
      <dgm:t>
        <a:bodyPr/>
        <a:lstStyle/>
        <a:p>
          <a:endParaRPr lang="en-US"/>
        </a:p>
      </dgm:t>
    </dgm:pt>
    <dgm:pt modelId="{1F4870C5-9B7E-40E5-9A87-9DA8321BAC78}" type="pres">
      <dgm:prSet presAssocID="{52684089-5295-4286-A1BD-C48990C14FAC}" presName="spacing" presStyleCnt="0"/>
      <dgm:spPr/>
      <dgm:t>
        <a:bodyPr/>
        <a:lstStyle/>
        <a:p>
          <a:endParaRPr lang="en-US"/>
        </a:p>
      </dgm:t>
    </dgm:pt>
    <dgm:pt modelId="{17359227-62B2-42E5-8B53-79526502DF75}" type="pres">
      <dgm:prSet presAssocID="{D1796EE0-C357-484C-BF35-5592FA84F35F}" presName="linNode" presStyleCnt="0"/>
      <dgm:spPr/>
      <dgm:t>
        <a:bodyPr/>
        <a:lstStyle/>
        <a:p>
          <a:endParaRPr lang="en-US"/>
        </a:p>
      </dgm:t>
    </dgm:pt>
    <dgm:pt modelId="{6D6DA619-9A2E-47D5-A78B-B06A37E550DD}" type="pres">
      <dgm:prSet presAssocID="{D1796EE0-C357-484C-BF35-5592FA84F35F}" presName="parentShp" presStyleLbl="node1" presStyleIdx="1" presStyleCnt="2">
        <dgm:presLayoutVars>
          <dgm:bulletEnabled val="1"/>
        </dgm:presLayoutVars>
      </dgm:prSet>
      <dgm:spPr/>
      <dgm:t>
        <a:bodyPr/>
        <a:lstStyle/>
        <a:p>
          <a:endParaRPr lang="en-US"/>
        </a:p>
      </dgm:t>
    </dgm:pt>
    <dgm:pt modelId="{EBDB5569-8C9F-4503-88C8-0F522F47F62D}" type="pres">
      <dgm:prSet presAssocID="{D1796EE0-C357-484C-BF35-5592FA84F35F}" presName="childShp" presStyleLbl="bgAccFollowNode1" presStyleIdx="1" presStyleCnt="2">
        <dgm:presLayoutVars>
          <dgm:bulletEnabled val="1"/>
        </dgm:presLayoutVars>
      </dgm:prSet>
      <dgm:spPr/>
      <dgm:t>
        <a:bodyPr/>
        <a:lstStyle/>
        <a:p>
          <a:endParaRPr lang="en-US"/>
        </a:p>
      </dgm:t>
    </dgm:pt>
  </dgm:ptLst>
  <dgm:cxnLst>
    <dgm:cxn modelId="{1AE7F8D6-1E75-41C6-BB06-DE5556FE5CEA}" srcId="{6E619558-7CFD-41E0-9600-A0BC0F11C1D3}" destId="{D1796EE0-C357-484C-BF35-5592FA84F35F}" srcOrd="1" destOrd="0" parTransId="{D1FBE432-8E61-4A64-84EE-5129C14F2AE7}" sibTransId="{395D58A3-2951-44CD-9F6E-F1918EFC7954}"/>
    <dgm:cxn modelId="{AB20671F-A647-4640-AEA4-F06A8D8C37CB}" type="presOf" srcId="{E117D280-C005-4432-8C91-B6624AAB4F8F}" destId="{DA89E220-BC2E-4512-ACDD-DC91C5A02CBD}" srcOrd="0" destOrd="3" presId="urn:microsoft.com/office/officeart/2005/8/layout/vList6"/>
    <dgm:cxn modelId="{C9E6247D-DC28-4915-A931-8E01B1938FA2}" type="presOf" srcId="{A21FBBBB-B628-48D8-BBDE-DA2C0255A04C}" destId="{DA89E220-BC2E-4512-ACDD-DC91C5A02CBD}" srcOrd="0" destOrd="1" presId="urn:microsoft.com/office/officeart/2005/8/layout/vList6"/>
    <dgm:cxn modelId="{0C12167B-601B-43C6-A10B-73639DC78C56}" srcId="{AFE3F4BD-3057-4230-9DC4-85D04E440D21}" destId="{A21FBBBB-B628-48D8-BBDE-DA2C0255A04C}" srcOrd="1" destOrd="0" parTransId="{7DD9FED3-6F55-4EF2-B48D-D0533E2FD156}" sibTransId="{E4C0BD42-3E5C-4FE1-B74C-960B49104683}"/>
    <dgm:cxn modelId="{3C1224ED-BCAA-4417-AB91-869B494A5B23}" type="presOf" srcId="{AFE3F4BD-3057-4230-9DC4-85D04E440D21}" destId="{DA9B5EAC-5218-4AAB-9DB2-1787E94CA398}" srcOrd="0" destOrd="0" presId="urn:microsoft.com/office/officeart/2005/8/layout/vList6"/>
    <dgm:cxn modelId="{666C63FF-E763-4BFC-868C-C55AFC0904FD}" srcId="{D1796EE0-C357-484C-BF35-5592FA84F35F}" destId="{4ED66603-108C-4FF3-9A44-DE3C2ADACE67}" srcOrd="2" destOrd="0" parTransId="{D2F182CA-5EFF-4D9E-A607-84D3AB499E0D}" sibTransId="{3ADA6D0B-9478-4753-864E-A3E7B4B2403A}"/>
    <dgm:cxn modelId="{85D9F96D-6392-41B4-B306-FA06335E1159}" type="presOf" srcId="{95EC17CE-ED23-4B3A-8562-E8C31619D17D}" destId="{EBDB5569-8C9F-4503-88C8-0F522F47F62D}" srcOrd="0" destOrd="0" presId="urn:microsoft.com/office/officeart/2005/8/layout/vList6"/>
    <dgm:cxn modelId="{85F6706F-1349-4289-9471-5DF63744FE6F}" type="presOf" srcId="{6E619558-7CFD-41E0-9600-A0BC0F11C1D3}" destId="{8310E39D-17D3-4371-92A2-6C582FD229F7}" srcOrd="0" destOrd="0" presId="urn:microsoft.com/office/officeart/2005/8/layout/vList6"/>
    <dgm:cxn modelId="{1D74D7B3-A27A-45F5-AC4C-A61056BB453E}" srcId="{D1796EE0-C357-484C-BF35-5592FA84F35F}" destId="{95EC17CE-ED23-4B3A-8562-E8C31619D17D}" srcOrd="0" destOrd="0" parTransId="{2571AD0E-FA37-4A7A-A9C8-8A586E4A0E1A}" sibTransId="{D9AED4B8-02A3-45E5-AC49-D99AC1541F66}"/>
    <dgm:cxn modelId="{E6EADBCE-5A99-4780-8425-D3A1A4F3B025}" srcId="{D1796EE0-C357-484C-BF35-5592FA84F35F}" destId="{00CFB082-5528-4984-AA02-E2B65B593F0D}" srcOrd="1" destOrd="0" parTransId="{E8551CE3-A34A-4ED0-AF94-FBABD8239189}" sibTransId="{D1BB765D-BA76-40AB-9D9F-31E2C0FF319D}"/>
    <dgm:cxn modelId="{1A30FBF4-362F-44F8-80CE-6095F02AD4F9}" srcId="{AFE3F4BD-3057-4230-9DC4-85D04E440D21}" destId="{3D4A4CA0-109E-4640-BC22-349213FAE9E0}" srcOrd="2" destOrd="0" parTransId="{9DB30478-2339-408F-8580-577C476C342D}" sibTransId="{A9933B5B-2297-4F5F-8161-A1FF4595F9F8}"/>
    <dgm:cxn modelId="{8875F743-27FE-469B-92EA-C9EE9564A35E}" type="presOf" srcId="{00CFB082-5528-4984-AA02-E2B65B593F0D}" destId="{EBDB5569-8C9F-4503-88C8-0F522F47F62D}" srcOrd="0" destOrd="1" presId="urn:microsoft.com/office/officeart/2005/8/layout/vList6"/>
    <dgm:cxn modelId="{CAC45B0E-7F82-4BA7-8358-023555AB0038}" type="presOf" srcId="{D1796EE0-C357-484C-BF35-5592FA84F35F}" destId="{6D6DA619-9A2E-47D5-A78B-B06A37E550DD}" srcOrd="0" destOrd="0" presId="urn:microsoft.com/office/officeart/2005/8/layout/vList6"/>
    <dgm:cxn modelId="{DE84C4D2-3F14-4A9B-84D7-670389F61568}" type="presOf" srcId="{4ED66603-108C-4FF3-9A44-DE3C2ADACE67}" destId="{EBDB5569-8C9F-4503-88C8-0F522F47F62D}" srcOrd="0" destOrd="2" presId="urn:microsoft.com/office/officeart/2005/8/layout/vList6"/>
    <dgm:cxn modelId="{06860CD8-7746-4BB4-A8BD-8D29BBED8D39}" type="presOf" srcId="{0C5F08BE-9BB0-446D-9425-AADC165DA695}" destId="{DA89E220-BC2E-4512-ACDD-DC91C5A02CBD}" srcOrd="0" destOrd="0" presId="urn:microsoft.com/office/officeart/2005/8/layout/vList6"/>
    <dgm:cxn modelId="{A2891433-39D5-4F10-A30C-142328B62AB4}" srcId="{AFE3F4BD-3057-4230-9DC4-85D04E440D21}" destId="{0C5F08BE-9BB0-446D-9425-AADC165DA695}" srcOrd="0" destOrd="0" parTransId="{EA4CCB74-11F6-4ED1-AAC9-6AE3A4FCCCFE}" sibTransId="{F57B6283-3757-4557-8911-CF912D339D84}"/>
    <dgm:cxn modelId="{4CD4D93B-1E1D-410D-B3C3-19521186453D}" srcId="{AFE3F4BD-3057-4230-9DC4-85D04E440D21}" destId="{E117D280-C005-4432-8C91-B6624AAB4F8F}" srcOrd="3" destOrd="0" parTransId="{2B47E8F7-B2E0-4449-9BE0-BB3321C760D2}" sibTransId="{4CA37DE2-9DA3-4CA6-9B64-BF6A67E8DEA0}"/>
    <dgm:cxn modelId="{C346526D-239A-4674-9D19-7830375E9BCF}" srcId="{6E619558-7CFD-41E0-9600-A0BC0F11C1D3}" destId="{AFE3F4BD-3057-4230-9DC4-85D04E440D21}" srcOrd="0" destOrd="0" parTransId="{9EC80D46-43BE-4BF7-84E0-F7FA630D539B}" sibTransId="{52684089-5295-4286-A1BD-C48990C14FAC}"/>
    <dgm:cxn modelId="{CAB32169-F0C5-4E64-A19D-04503D932D71}" type="presOf" srcId="{3D4A4CA0-109E-4640-BC22-349213FAE9E0}" destId="{DA89E220-BC2E-4512-ACDD-DC91C5A02CBD}" srcOrd="0" destOrd="2" presId="urn:microsoft.com/office/officeart/2005/8/layout/vList6"/>
    <dgm:cxn modelId="{2443376E-FD0E-4ED3-973B-5C9285BFEDED}" type="presParOf" srcId="{8310E39D-17D3-4371-92A2-6C582FD229F7}" destId="{B555F501-D75F-4CD4-9830-FCF783031772}" srcOrd="0" destOrd="0" presId="urn:microsoft.com/office/officeart/2005/8/layout/vList6"/>
    <dgm:cxn modelId="{BDB9FFF6-97C9-48FB-AFD3-2E58BD4B8059}" type="presParOf" srcId="{B555F501-D75F-4CD4-9830-FCF783031772}" destId="{DA9B5EAC-5218-4AAB-9DB2-1787E94CA398}" srcOrd="0" destOrd="0" presId="urn:microsoft.com/office/officeart/2005/8/layout/vList6"/>
    <dgm:cxn modelId="{74FF5672-E4D4-4F0B-B9BA-066D9FA01AAF}" type="presParOf" srcId="{B555F501-D75F-4CD4-9830-FCF783031772}" destId="{DA89E220-BC2E-4512-ACDD-DC91C5A02CBD}" srcOrd="1" destOrd="0" presId="urn:microsoft.com/office/officeart/2005/8/layout/vList6"/>
    <dgm:cxn modelId="{19186ADA-45C2-49EA-92EF-7A873D69F5FD}" type="presParOf" srcId="{8310E39D-17D3-4371-92A2-6C582FD229F7}" destId="{1F4870C5-9B7E-40E5-9A87-9DA8321BAC78}" srcOrd="1" destOrd="0" presId="urn:microsoft.com/office/officeart/2005/8/layout/vList6"/>
    <dgm:cxn modelId="{02A384E6-3BA8-4BD9-96F4-7ED85C958A9F}" type="presParOf" srcId="{8310E39D-17D3-4371-92A2-6C582FD229F7}" destId="{17359227-62B2-42E5-8B53-79526502DF75}" srcOrd="2" destOrd="0" presId="urn:microsoft.com/office/officeart/2005/8/layout/vList6"/>
    <dgm:cxn modelId="{545C92FD-3C02-40F4-99D6-6E1888EEDE5B}" type="presParOf" srcId="{17359227-62B2-42E5-8B53-79526502DF75}" destId="{6D6DA619-9A2E-47D5-A78B-B06A37E550DD}" srcOrd="0" destOrd="0" presId="urn:microsoft.com/office/officeart/2005/8/layout/vList6"/>
    <dgm:cxn modelId="{0E736B90-F36C-458C-B9D8-5133B19F607E}" type="presParOf" srcId="{17359227-62B2-42E5-8B53-79526502DF75}" destId="{EBDB5569-8C9F-4503-88C8-0F522F47F62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619558-7CFD-41E0-9600-A0BC0F11C1D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5E1ECD0E-64D6-4B7C-B55A-B7131C0A60FF}">
      <dgm:prSet phldrT="[Text]"/>
      <dgm:spPr/>
      <dgm:t>
        <a:bodyPr/>
        <a:lstStyle/>
        <a:p>
          <a:r>
            <a:rPr lang="en-US" dirty="0" err="1" smtClean="0"/>
            <a:t>OkAT</a:t>
          </a:r>
          <a:r>
            <a:rPr lang="en-US" dirty="0" smtClean="0"/>
            <a:t> application </a:t>
          </a:r>
          <a:endParaRPr lang="en-US" dirty="0"/>
        </a:p>
      </dgm:t>
      <dgm:extLst>
        <a:ext uri="{E40237B7-FDA0-4F09-8148-C483321AD2D9}">
          <dgm14:cNvPr xmlns:dgm14="http://schemas.microsoft.com/office/drawing/2010/diagram" id="0" name=""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AD3F4561-C127-4AE4-870E-132C863DAE7C}" type="parTrans" cxnId="{4C14C186-B2C2-41C0-A01D-C119916129AA}">
      <dgm:prSet/>
      <dgm:spPr/>
      <dgm:t>
        <a:bodyPr/>
        <a:lstStyle/>
        <a:p>
          <a:endParaRPr lang="en-US"/>
        </a:p>
      </dgm:t>
    </dgm:pt>
    <dgm:pt modelId="{2A32FB25-72D5-4230-AAD6-345E1C35DCCF}" type="sibTrans" cxnId="{4C14C186-B2C2-41C0-A01D-C119916129AA}">
      <dgm:prSet/>
      <dgm:spPr/>
      <dgm:t>
        <a:bodyPr/>
        <a:lstStyle/>
        <a:p>
          <a:endParaRPr lang="en-US"/>
        </a:p>
      </dgm:t>
    </dgm:pt>
    <dgm:pt modelId="{8ADBF6DD-CCA5-4AA1-91ED-94421FD62A36}">
      <dgm:prSet phldrT="[Text]"/>
      <dgm:spPr/>
      <dgm:t>
        <a:bodyPr/>
        <a:lstStyle/>
        <a:p>
          <a:r>
            <a:rPr lang="en-US" dirty="0" smtClean="0"/>
            <a:t>Decision</a:t>
          </a:r>
          <a:endParaRPr lang="en-US" dirty="0"/>
        </a:p>
      </dgm:t>
      <dgm:extLst>
        <a:ext uri="{E40237B7-FDA0-4F09-8148-C483321AD2D9}">
          <dgm14:cNvPr xmlns:dgm14="http://schemas.microsoft.com/office/drawing/2010/diagram" id="0" name=""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911C12B7-BF0E-40F3-ABF7-6EF510E138E2}" type="parTrans" cxnId="{C4B83E60-615F-4046-8667-A9A9CD7C521D}">
      <dgm:prSet/>
      <dgm:spPr/>
      <dgm:t>
        <a:bodyPr/>
        <a:lstStyle/>
        <a:p>
          <a:endParaRPr lang="en-US"/>
        </a:p>
      </dgm:t>
    </dgm:pt>
    <dgm:pt modelId="{F8CBCCEA-285C-4ADC-864E-137D7B105047}" type="sibTrans" cxnId="{C4B83E60-615F-4046-8667-A9A9CD7C521D}">
      <dgm:prSet/>
      <dgm:spPr/>
      <dgm:t>
        <a:bodyPr/>
        <a:lstStyle/>
        <a:p>
          <a:endParaRPr lang="en-US"/>
        </a:p>
      </dgm:t>
    </dgm:pt>
    <dgm:pt modelId="{C92C3A01-81AB-45C0-BBA0-66DF9C655CA5}">
      <dgm:prSet phldrT="[Text]"/>
      <dgm:spPr/>
      <dgm:t>
        <a:bodyPr/>
        <a:lstStyle/>
        <a:p>
          <a:r>
            <a:rPr lang="en-US" dirty="0" smtClean="0"/>
            <a:t>Considerations  / explanations</a:t>
          </a:r>
          <a:endParaRPr lang="en-US" dirty="0"/>
        </a:p>
      </dgm:t>
    </dgm:pt>
    <dgm:pt modelId="{2AFE2DB0-704C-4702-9061-9AF62E0FB81A}" type="parTrans" cxnId="{B1376EFB-43CC-42E8-A4DD-7AE243409AE9}">
      <dgm:prSet/>
      <dgm:spPr/>
      <dgm:t>
        <a:bodyPr/>
        <a:lstStyle/>
        <a:p>
          <a:endParaRPr lang="en-US"/>
        </a:p>
      </dgm:t>
    </dgm:pt>
    <dgm:pt modelId="{A093359B-69CF-4D06-BFB0-0A8E3C27B0C3}" type="sibTrans" cxnId="{B1376EFB-43CC-42E8-A4DD-7AE243409AE9}">
      <dgm:prSet/>
      <dgm:spPr/>
      <dgm:t>
        <a:bodyPr/>
        <a:lstStyle/>
        <a:p>
          <a:endParaRPr lang="en-US"/>
        </a:p>
      </dgm:t>
    </dgm:pt>
    <dgm:pt modelId="{10E4DD20-8801-4488-B619-F922AF733601}">
      <dgm:prSet/>
      <dgm:spPr/>
      <dgm:t>
        <a:bodyPr/>
        <a:lstStyle/>
        <a:p>
          <a:r>
            <a:rPr lang="en-US" dirty="0" smtClean="0"/>
            <a:t>Decision is made within 7 days</a:t>
          </a:r>
          <a:endParaRPr lang="en-US" dirty="0"/>
        </a:p>
      </dgm:t>
    </dgm:pt>
    <dgm:pt modelId="{C8E5E898-5B25-4B76-925E-F48450C2D517}" type="parTrans" cxnId="{FD4A8B63-5026-4215-BCCB-B026FF62B972}">
      <dgm:prSet/>
      <dgm:spPr/>
      <dgm:t>
        <a:bodyPr/>
        <a:lstStyle/>
        <a:p>
          <a:endParaRPr lang="en-US"/>
        </a:p>
      </dgm:t>
    </dgm:pt>
    <dgm:pt modelId="{3940C920-ACF3-40C0-8B8A-EEB2CCDC8325}" type="sibTrans" cxnId="{FD4A8B63-5026-4215-BCCB-B026FF62B972}">
      <dgm:prSet/>
      <dgm:spPr/>
      <dgm:t>
        <a:bodyPr/>
        <a:lstStyle/>
        <a:p>
          <a:endParaRPr lang="en-US"/>
        </a:p>
      </dgm:t>
    </dgm:pt>
    <dgm:pt modelId="{069C8587-FEF0-40F9-BF78-F363D0CD5FB1}">
      <dgm:prSet/>
      <dgm:spPr/>
      <dgm:t>
        <a:bodyPr/>
        <a:lstStyle/>
        <a:p>
          <a:r>
            <a:rPr lang="en-US" dirty="0" smtClean="0"/>
            <a:t>Loan coordinator confirms and verifies information</a:t>
          </a:r>
          <a:endParaRPr lang="en-US" dirty="0"/>
        </a:p>
      </dgm:t>
      <dgm:extLst>
        <a:ext uri="{E40237B7-FDA0-4F09-8148-C483321AD2D9}">
          <dgm14:cNvPr xmlns:dgm14="http://schemas.microsoft.com/office/drawing/2010/diagram" id="0" name=""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5FF3F65E-706A-4A07-B172-1294F49E8CB8}" type="parTrans" cxnId="{927543FE-7FA8-4A34-A5C3-06BEFF9B6EB2}">
      <dgm:prSet/>
      <dgm:spPr/>
      <dgm:t>
        <a:bodyPr/>
        <a:lstStyle/>
        <a:p>
          <a:endParaRPr lang="en-US"/>
        </a:p>
      </dgm:t>
    </dgm:pt>
    <dgm:pt modelId="{A4E75C75-F528-4611-9185-82E8F98FC6E5}" type="sibTrans" cxnId="{927543FE-7FA8-4A34-A5C3-06BEFF9B6EB2}">
      <dgm:prSet/>
      <dgm:spPr/>
      <dgm:t>
        <a:bodyPr/>
        <a:lstStyle/>
        <a:p>
          <a:endParaRPr lang="en-US"/>
        </a:p>
      </dgm:t>
    </dgm:pt>
    <dgm:pt modelId="{B6658ECA-0635-40C7-B14F-C4B10B365074}">
      <dgm:prSet/>
      <dgm:spPr/>
      <dgm:t>
        <a:bodyPr/>
        <a:lstStyle/>
        <a:p>
          <a:r>
            <a:rPr lang="en-US" dirty="0" smtClean="0"/>
            <a:t>Quorum of board members meet via conference call</a:t>
          </a:r>
          <a:endParaRPr lang="en-US" dirty="0"/>
        </a:p>
      </dgm:t>
    </dgm:pt>
    <dgm:pt modelId="{D40C207F-C391-4367-9B8A-FE3F1C3D76B2}" type="parTrans" cxnId="{7F2CE742-2C0A-4D5E-A08C-86D383B0AE88}">
      <dgm:prSet/>
      <dgm:spPr/>
      <dgm:t>
        <a:bodyPr/>
        <a:lstStyle/>
        <a:p>
          <a:endParaRPr lang="en-US"/>
        </a:p>
      </dgm:t>
    </dgm:pt>
    <dgm:pt modelId="{5EE6782E-2F95-4E09-B324-00386165867C}" type="sibTrans" cxnId="{7F2CE742-2C0A-4D5E-A08C-86D383B0AE88}">
      <dgm:prSet/>
      <dgm:spPr/>
      <dgm:t>
        <a:bodyPr/>
        <a:lstStyle/>
        <a:p>
          <a:endParaRPr lang="en-US"/>
        </a:p>
      </dgm:t>
    </dgm:pt>
    <dgm:pt modelId="{882F9162-9252-4CDD-917D-6B5362444216}">
      <dgm:prSet phldrT="[Text]"/>
      <dgm:spPr/>
      <dgm:t>
        <a:bodyPr/>
        <a:lstStyle/>
        <a:p>
          <a:r>
            <a:rPr lang="en-US" dirty="0" smtClean="0"/>
            <a:t>Monthly household expenses and income </a:t>
          </a:r>
          <a:endParaRPr lang="en-US" dirty="0"/>
        </a:p>
      </dgm:t>
    </dgm:pt>
    <dgm:pt modelId="{287D34AB-D0A7-442A-9EDD-1CD03B638F3A}" type="parTrans" cxnId="{89C8455B-94A3-45EE-B909-18B1AA203FA3}">
      <dgm:prSet/>
      <dgm:spPr/>
      <dgm:t>
        <a:bodyPr/>
        <a:lstStyle/>
        <a:p>
          <a:endParaRPr lang="en-US"/>
        </a:p>
      </dgm:t>
    </dgm:pt>
    <dgm:pt modelId="{8873FDF4-6E28-4A50-B7F5-A2BA85A39074}" type="sibTrans" cxnId="{89C8455B-94A3-45EE-B909-18B1AA203FA3}">
      <dgm:prSet/>
      <dgm:spPr/>
      <dgm:t>
        <a:bodyPr/>
        <a:lstStyle/>
        <a:p>
          <a:endParaRPr lang="en-US"/>
        </a:p>
      </dgm:t>
    </dgm:pt>
    <dgm:pt modelId="{B0C368A3-704B-46C8-872A-E12A523B38A4}">
      <dgm:prSet phldrT="[Text]"/>
      <dgm:spPr/>
      <dgm:t>
        <a:bodyPr/>
        <a:lstStyle/>
        <a:p>
          <a:r>
            <a:rPr lang="en-US" dirty="0" smtClean="0"/>
            <a:t>Bank documents are released to OkAT</a:t>
          </a:r>
          <a:endParaRPr lang="en-US" dirty="0"/>
        </a:p>
      </dgm:t>
      <dgm:extLst>
        <a:ext uri="{E40237B7-FDA0-4F09-8148-C483321AD2D9}">
          <dgm14:cNvPr xmlns:dgm14="http://schemas.microsoft.com/office/drawing/2010/diagram" id="0" name=""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8C534D4D-CC5E-4B1B-A4AA-E37207AE4DD7}" type="parTrans" cxnId="{BDA598F6-A683-42EC-9ED2-6FC0AB2103F5}">
      <dgm:prSet/>
      <dgm:spPr/>
      <dgm:t>
        <a:bodyPr/>
        <a:lstStyle/>
        <a:p>
          <a:endParaRPr lang="en-US"/>
        </a:p>
      </dgm:t>
    </dgm:pt>
    <dgm:pt modelId="{34696104-BE90-4FFD-85AB-9FC47E70BCAE}" type="sibTrans" cxnId="{BDA598F6-A683-42EC-9ED2-6FC0AB2103F5}">
      <dgm:prSet/>
      <dgm:spPr/>
      <dgm:t>
        <a:bodyPr/>
        <a:lstStyle/>
        <a:p>
          <a:endParaRPr lang="en-US"/>
        </a:p>
      </dgm:t>
    </dgm:pt>
    <dgm:pt modelId="{CE015B82-8F20-40E8-80DE-06C849CD1EE2}">
      <dgm:prSet phldrT="[Text]"/>
      <dgm:spPr/>
      <dgm:t>
        <a:bodyPr/>
        <a:lstStyle/>
        <a:p>
          <a:r>
            <a:rPr lang="en-US" dirty="0" smtClean="0"/>
            <a:t>Consumer is asked to complete OkAT documents:</a:t>
          </a:r>
          <a:endParaRPr lang="en-US" dirty="0"/>
        </a:p>
      </dgm:t>
    </dgm:pt>
    <dgm:pt modelId="{4B4C7127-64CD-4667-9445-8E10668E83BD}" type="parTrans" cxnId="{6945C384-B66F-4FC4-839E-B4ED39960B07}">
      <dgm:prSet/>
      <dgm:spPr/>
      <dgm:t>
        <a:bodyPr/>
        <a:lstStyle/>
        <a:p>
          <a:endParaRPr lang="en-US"/>
        </a:p>
      </dgm:t>
    </dgm:pt>
    <dgm:pt modelId="{D13F5A6F-7B90-48E1-9127-FE7AD8882266}" type="sibTrans" cxnId="{6945C384-B66F-4FC4-839E-B4ED39960B07}">
      <dgm:prSet/>
      <dgm:spPr/>
      <dgm:t>
        <a:bodyPr/>
        <a:lstStyle/>
        <a:p>
          <a:endParaRPr lang="en-US"/>
        </a:p>
      </dgm:t>
    </dgm:pt>
    <dgm:pt modelId="{AC4D00F0-54D9-44EA-87B5-4E99B2610551}">
      <dgm:prSet phldrT="[Text]"/>
      <dgm:spPr/>
      <dgm:t>
        <a:bodyPr/>
        <a:lstStyle/>
        <a:p>
          <a:r>
            <a:rPr lang="en-US" dirty="0" smtClean="0"/>
            <a:t>Considerations</a:t>
          </a:r>
          <a:endParaRPr lang="en-US" dirty="0"/>
        </a:p>
      </dgm:t>
      <dgm:extLst>
        <a:ext uri="{E40237B7-FDA0-4F09-8148-C483321AD2D9}">
          <dgm14:cNvPr xmlns:dgm14="http://schemas.microsoft.com/office/drawing/2010/diagram" id="0" name=""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6408D731-5C26-4C08-85AF-A04FCBE7DDE9}" type="parTrans" cxnId="{278F5C89-39DB-4C9D-B47B-F9B2647809F3}">
      <dgm:prSet/>
      <dgm:spPr/>
      <dgm:t>
        <a:bodyPr/>
        <a:lstStyle/>
        <a:p>
          <a:endParaRPr lang="en-US"/>
        </a:p>
      </dgm:t>
    </dgm:pt>
    <dgm:pt modelId="{D0FB119D-B4D5-4ABD-B0C4-8A7F2597E809}" type="sibTrans" cxnId="{278F5C89-39DB-4C9D-B47B-F9B2647809F3}">
      <dgm:prSet/>
      <dgm:spPr/>
      <dgm:t>
        <a:bodyPr/>
        <a:lstStyle/>
        <a:p>
          <a:endParaRPr lang="en-US"/>
        </a:p>
      </dgm:t>
    </dgm:pt>
    <dgm:pt modelId="{4E7A2172-A775-4202-8E56-443DCDD0264D}">
      <dgm:prSet/>
      <dgm:spPr/>
      <dgm:t>
        <a:bodyPr/>
        <a:lstStyle/>
        <a:p>
          <a:r>
            <a:rPr lang="en-US" dirty="0" smtClean="0"/>
            <a:t>Proof of correcting any adverse credit concerns</a:t>
          </a:r>
          <a:endParaRPr lang="en-US" dirty="0"/>
        </a:p>
      </dgm:t>
      <dgm:extLst>
        <a:ext uri="{E40237B7-FDA0-4F09-8148-C483321AD2D9}">
          <dgm14:cNvPr xmlns:dgm14="http://schemas.microsoft.com/office/drawing/2010/diagram" id="0" name=""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82777077-572B-41D0-B612-F44D914C1BE4}" type="parTrans" cxnId="{841F7060-3397-43DB-AF64-17113E4007CB}">
      <dgm:prSet/>
      <dgm:spPr/>
      <dgm:t>
        <a:bodyPr/>
        <a:lstStyle/>
        <a:p>
          <a:endParaRPr lang="en-US"/>
        </a:p>
      </dgm:t>
    </dgm:pt>
    <dgm:pt modelId="{31575A8A-DD67-4395-88CE-5FB470707853}" type="sibTrans" cxnId="{841F7060-3397-43DB-AF64-17113E4007CB}">
      <dgm:prSet/>
      <dgm:spPr/>
      <dgm:t>
        <a:bodyPr/>
        <a:lstStyle/>
        <a:p>
          <a:endParaRPr lang="en-US"/>
        </a:p>
      </dgm:t>
    </dgm:pt>
    <dgm:pt modelId="{1514F85C-7725-4E4F-AD97-31AC733AD7F6}">
      <dgm:prSet/>
      <dgm:spPr/>
      <dgm:t>
        <a:bodyPr/>
        <a:lstStyle/>
        <a:p>
          <a:r>
            <a:rPr lang="en-US" dirty="0" smtClean="0"/>
            <a:t>Evidence they are able to make the monthly payment</a:t>
          </a:r>
        </a:p>
      </dgm:t>
    </dgm:pt>
    <dgm:pt modelId="{785C2CEE-757A-4506-852C-EAB717974662}" type="parTrans" cxnId="{48B60637-F593-49FF-889B-A460E6A22B02}">
      <dgm:prSet/>
      <dgm:spPr/>
      <dgm:t>
        <a:bodyPr/>
        <a:lstStyle/>
        <a:p>
          <a:endParaRPr lang="en-US"/>
        </a:p>
      </dgm:t>
    </dgm:pt>
    <dgm:pt modelId="{46FD4AFD-B11D-470D-9482-DD45D7918513}" type="sibTrans" cxnId="{48B60637-F593-49FF-889B-A460E6A22B02}">
      <dgm:prSet/>
      <dgm:spPr/>
      <dgm:t>
        <a:bodyPr/>
        <a:lstStyle/>
        <a:p>
          <a:endParaRPr lang="en-US"/>
        </a:p>
      </dgm:t>
    </dgm:pt>
    <dgm:pt modelId="{85DB60BF-C6D9-4B39-99BD-54818650972F}">
      <dgm:prSet/>
      <dgm:spPr/>
      <dgm:t>
        <a:bodyPr/>
        <a:lstStyle/>
        <a:p>
          <a:r>
            <a:rPr lang="en-US" dirty="0" smtClean="0"/>
            <a:t>Other considerations: PASS, business plan for employment</a:t>
          </a:r>
          <a:endParaRPr lang="en-US" dirty="0"/>
        </a:p>
      </dgm:t>
    </dgm:pt>
    <dgm:pt modelId="{405C4DF8-85F8-40A0-8A52-FA68379D0022}" type="parTrans" cxnId="{6D3CA602-2E23-4B2B-9C34-9A1DDF730EE5}">
      <dgm:prSet/>
      <dgm:spPr/>
      <dgm:t>
        <a:bodyPr/>
        <a:lstStyle/>
        <a:p>
          <a:endParaRPr lang="en-US"/>
        </a:p>
      </dgm:t>
    </dgm:pt>
    <dgm:pt modelId="{0CFD8441-92CE-4E5E-9D8C-EE7848F1B170}" type="sibTrans" cxnId="{6D3CA602-2E23-4B2B-9C34-9A1DDF730EE5}">
      <dgm:prSet/>
      <dgm:spPr/>
      <dgm:t>
        <a:bodyPr/>
        <a:lstStyle/>
        <a:p>
          <a:endParaRPr lang="en-US"/>
        </a:p>
      </dgm:t>
    </dgm:pt>
    <dgm:pt modelId="{8310E39D-17D3-4371-92A2-6C582FD229F7}" type="pres">
      <dgm:prSet presAssocID="{6E619558-7CFD-41E0-9600-A0BC0F11C1D3}" presName="Name0" presStyleCnt="0">
        <dgm:presLayoutVars>
          <dgm:dir/>
          <dgm:animLvl val="lvl"/>
          <dgm:resizeHandles/>
        </dgm:presLayoutVars>
      </dgm:prSet>
      <dgm:spPr/>
      <dgm:t>
        <a:bodyPr/>
        <a:lstStyle/>
        <a:p>
          <a:endParaRPr lang="en-US"/>
        </a:p>
      </dgm:t>
    </dgm:pt>
    <dgm:pt modelId="{5BB69DAF-0B1C-44A4-987F-2813847A4307}" type="pres">
      <dgm:prSet presAssocID="{5E1ECD0E-64D6-4B7C-B55A-B7131C0A60FF}" presName="linNode" presStyleCnt="0"/>
      <dgm:spPr/>
      <dgm:t>
        <a:bodyPr/>
        <a:lstStyle/>
        <a:p>
          <a:endParaRPr lang="en-US"/>
        </a:p>
      </dgm:t>
    </dgm:pt>
    <dgm:pt modelId="{C61A8DF7-1A50-4D0A-BD4D-FEDBD35CFD5F}" type="pres">
      <dgm:prSet presAssocID="{5E1ECD0E-64D6-4B7C-B55A-B7131C0A60FF}" presName="parentShp" presStyleLbl="node1" presStyleIdx="0" presStyleCnt="3">
        <dgm:presLayoutVars>
          <dgm:bulletEnabled val="1"/>
        </dgm:presLayoutVars>
      </dgm:prSet>
      <dgm:spPr/>
      <dgm:t>
        <a:bodyPr/>
        <a:lstStyle/>
        <a:p>
          <a:endParaRPr lang="en-US"/>
        </a:p>
      </dgm:t>
    </dgm:pt>
    <dgm:pt modelId="{7E9BB8CE-A466-44ED-9376-AFCD15FA556C}" type="pres">
      <dgm:prSet presAssocID="{5E1ECD0E-64D6-4B7C-B55A-B7131C0A60FF}" presName="childShp" presStyleLbl="bgAccFollowNode1" presStyleIdx="0" presStyleCnt="3" custScaleY="120003">
        <dgm:presLayoutVars>
          <dgm:bulletEnabled val="1"/>
        </dgm:presLayoutVars>
      </dgm:prSet>
      <dgm:spPr/>
      <dgm:t>
        <a:bodyPr/>
        <a:lstStyle/>
        <a:p>
          <a:endParaRPr lang="en-US"/>
        </a:p>
      </dgm:t>
    </dgm:pt>
    <dgm:pt modelId="{D779636A-7026-44D5-9C14-762F62F16C42}" type="pres">
      <dgm:prSet presAssocID="{2A32FB25-72D5-4230-AAD6-345E1C35DCCF}" presName="spacing" presStyleCnt="0"/>
      <dgm:spPr/>
      <dgm:t>
        <a:bodyPr/>
        <a:lstStyle/>
        <a:p>
          <a:endParaRPr lang="en-US"/>
        </a:p>
      </dgm:t>
    </dgm:pt>
    <dgm:pt modelId="{AB66AD3F-863E-421E-9A91-36661D64909A}" type="pres">
      <dgm:prSet presAssocID="{AC4D00F0-54D9-44EA-87B5-4E99B2610551}" presName="linNode" presStyleCnt="0"/>
      <dgm:spPr/>
    </dgm:pt>
    <dgm:pt modelId="{18A9FE77-F7DD-4B0C-B452-5171F698F8E9}" type="pres">
      <dgm:prSet presAssocID="{AC4D00F0-54D9-44EA-87B5-4E99B2610551}" presName="parentShp" presStyleLbl="node1" presStyleIdx="1" presStyleCnt="3">
        <dgm:presLayoutVars>
          <dgm:bulletEnabled val="1"/>
        </dgm:presLayoutVars>
      </dgm:prSet>
      <dgm:spPr/>
      <dgm:t>
        <a:bodyPr/>
        <a:lstStyle/>
        <a:p>
          <a:endParaRPr lang="en-US"/>
        </a:p>
      </dgm:t>
    </dgm:pt>
    <dgm:pt modelId="{F60CF604-4409-4ECB-8136-B39AC8628C29}" type="pres">
      <dgm:prSet presAssocID="{AC4D00F0-54D9-44EA-87B5-4E99B2610551}" presName="childShp" presStyleLbl="bgAccFollowNode1" presStyleIdx="1" presStyleCnt="3">
        <dgm:presLayoutVars>
          <dgm:bulletEnabled val="1"/>
        </dgm:presLayoutVars>
      </dgm:prSet>
      <dgm:spPr/>
      <dgm:t>
        <a:bodyPr/>
        <a:lstStyle/>
        <a:p>
          <a:endParaRPr lang="en-US"/>
        </a:p>
      </dgm:t>
    </dgm:pt>
    <dgm:pt modelId="{15454F64-E1C8-48C9-A985-49DBA98A5948}" type="pres">
      <dgm:prSet presAssocID="{D0FB119D-B4D5-4ABD-B0C4-8A7F2597E809}" presName="spacing" presStyleCnt="0"/>
      <dgm:spPr/>
    </dgm:pt>
    <dgm:pt modelId="{A845873F-F5C2-44E3-BB7B-BF6E74DE419E}" type="pres">
      <dgm:prSet presAssocID="{8ADBF6DD-CCA5-4AA1-91ED-94421FD62A36}" presName="linNode" presStyleCnt="0"/>
      <dgm:spPr/>
      <dgm:t>
        <a:bodyPr/>
        <a:lstStyle/>
        <a:p>
          <a:endParaRPr lang="en-US"/>
        </a:p>
      </dgm:t>
    </dgm:pt>
    <dgm:pt modelId="{210451EE-B726-4D76-801F-2B70F43A1F83}" type="pres">
      <dgm:prSet presAssocID="{8ADBF6DD-CCA5-4AA1-91ED-94421FD62A36}" presName="parentShp" presStyleLbl="node1" presStyleIdx="2" presStyleCnt="3">
        <dgm:presLayoutVars>
          <dgm:bulletEnabled val="1"/>
        </dgm:presLayoutVars>
      </dgm:prSet>
      <dgm:spPr/>
      <dgm:t>
        <a:bodyPr/>
        <a:lstStyle/>
        <a:p>
          <a:endParaRPr lang="en-US"/>
        </a:p>
      </dgm:t>
    </dgm:pt>
    <dgm:pt modelId="{78375012-7ACB-48E3-9E99-3902AADFA3BE}" type="pres">
      <dgm:prSet presAssocID="{8ADBF6DD-CCA5-4AA1-91ED-94421FD62A36}" presName="childShp" presStyleLbl="bgAccFollowNode1" presStyleIdx="2" presStyleCnt="3">
        <dgm:presLayoutVars>
          <dgm:bulletEnabled val="1"/>
        </dgm:presLayoutVars>
      </dgm:prSet>
      <dgm:spPr/>
      <dgm:t>
        <a:bodyPr/>
        <a:lstStyle/>
        <a:p>
          <a:endParaRPr lang="en-US"/>
        </a:p>
      </dgm:t>
    </dgm:pt>
  </dgm:ptLst>
  <dgm:cxnLst>
    <dgm:cxn modelId="{F735E242-9437-48EA-BEB0-7D5CFA0626DC}" type="presOf" srcId="{B6658ECA-0635-40C7-B14F-C4B10B365074}" destId="{78375012-7ACB-48E3-9E99-3902AADFA3BE}" srcOrd="0" destOrd="1" presId="urn:microsoft.com/office/officeart/2005/8/layout/vList6"/>
    <dgm:cxn modelId="{C4B83E60-615F-4046-8667-A9A9CD7C521D}" srcId="{6E619558-7CFD-41E0-9600-A0BC0F11C1D3}" destId="{8ADBF6DD-CCA5-4AA1-91ED-94421FD62A36}" srcOrd="2" destOrd="0" parTransId="{911C12B7-BF0E-40F3-ABF7-6EF510E138E2}" sibTransId="{F8CBCCEA-285C-4ADC-864E-137D7B105047}"/>
    <dgm:cxn modelId="{89C8455B-94A3-45EE-B909-18B1AA203FA3}" srcId="{CE015B82-8F20-40E8-80DE-06C849CD1EE2}" destId="{882F9162-9252-4CDD-917D-6B5362444216}" srcOrd="0" destOrd="0" parTransId="{287D34AB-D0A7-442A-9EDD-1CD03B638F3A}" sibTransId="{8873FDF4-6E28-4A50-B7F5-A2BA85A39074}"/>
    <dgm:cxn modelId="{D7FDCBAA-077C-4C17-9139-1F34424D12A5}" type="presOf" srcId="{10E4DD20-8801-4488-B619-F922AF733601}" destId="{78375012-7ACB-48E3-9E99-3902AADFA3BE}" srcOrd="0" destOrd="2" presId="urn:microsoft.com/office/officeart/2005/8/layout/vList6"/>
    <dgm:cxn modelId="{96929160-4106-422D-B1D6-16D44D447C50}" type="presOf" srcId="{069C8587-FEF0-40F9-BF78-F363D0CD5FB1}" destId="{78375012-7ACB-48E3-9E99-3902AADFA3BE}" srcOrd="0" destOrd="0" presId="urn:microsoft.com/office/officeart/2005/8/layout/vList6"/>
    <dgm:cxn modelId="{7F2CE742-2C0A-4D5E-A08C-86D383B0AE88}" srcId="{8ADBF6DD-CCA5-4AA1-91ED-94421FD62A36}" destId="{B6658ECA-0635-40C7-B14F-C4B10B365074}" srcOrd="1" destOrd="0" parTransId="{D40C207F-C391-4367-9B8A-FE3F1C3D76B2}" sibTransId="{5EE6782E-2F95-4E09-B324-00386165867C}"/>
    <dgm:cxn modelId="{FFEC3433-9E04-4DDB-AE10-403C3682885D}" type="presOf" srcId="{B0C368A3-704B-46C8-872A-E12A523B38A4}" destId="{7E9BB8CE-A466-44ED-9376-AFCD15FA556C}" srcOrd="0" destOrd="0" presId="urn:microsoft.com/office/officeart/2005/8/layout/vList6"/>
    <dgm:cxn modelId="{841F7060-3397-43DB-AF64-17113E4007CB}" srcId="{AC4D00F0-54D9-44EA-87B5-4E99B2610551}" destId="{4E7A2172-A775-4202-8E56-443DCDD0264D}" srcOrd="0" destOrd="0" parTransId="{82777077-572B-41D0-B612-F44D914C1BE4}" sibTransId="{31575A8A-DD67-4395-88CE-5FB470707853}"/>
    <dgm:cxn modelId="{927543FE-7FA8-4A34-A5C3-06BEFF9B6EB2}" srcId="{8ADBF6DD-CCA5-4AA1-91ED-94421FD62A36}" destId="{069C8587-FEF0-40F9-BF78-F363D0CD5FB1}" srcOrd="0" destOrd="0" parTransId="{5FF3F65E-706A-4A07-B172-1294F49E8CB8}" sibTransId="{A4E75C75-F528-4611-9185-82E8F98FC6E5}"/>
    <dgm:cxn modelId="{48B60637-F593-49FF-889B-A460E6A22B02}" srcId="{AC4D00F0-54D9-44EA-87B5-4E99B2610551}" destId="{1514F85C-7725-4E4F-AD97-31AC733AD7F6}" srcOrd="1" destOrd="0" parTransId="{785C2CEE-757A-4506-852C-EAB717974662}" sibTransId="{46FD4AFD-B11D-470D-9482-DD45D7918513}"/>
    <dgm:cxn modelId="{259DC4A9-5084-4E59-822E-6A4E287F844B}" type="presOf" srcId="{6E619558-7CFD-41E0-9600-A0BC0F11C1D3}" destId="{8310E39D-17D3-4371-92A2-6C582FD229F7}" srcOrd="0" destOrd="0" presId="urn:microsoft.com/office/officeart/2005/8/layout/vList6"/>
    <dgm:cxn modelId="{4F8F4633-3775-44BF-8BE0-DC282DC5F643}" type="presOf" srcId="{CE015B82-8F20-40E8-80DE-06C849CD1EE2}" destId="{7E9BB8CE-A466-44ED-9376-AFCD15FA556C}" srcOrd="0" destOrd="1" presId="urn:microsoft.com/office/officeart/2005/8/layout/vList6"/>
    <dgm:cxn modelId="{FC9A2626-644A-4BB4-8F8D-BAC899E4A283}" type="presOf" srcId="{85DB60BF-C6D9-4B39-99BD-54818650972F}" destId="{F60CF604-4409-4ECB-8136-B39AC8628C29}" srcOrd="0" destOrd="2" presId="urn:microsoft.com/office/officeart/2005/8/layout/vList6"/>
    <dgm:cxn modelId="{3E0D41FE-0043-48E1-B86C-16333A112EDC}" type="presOf" srcId="{C92C3A01-81AB-45C0-BBA0-66DF9C655CA5}" destId="{7E9BB8CE-A466-44ED-9376-AFCD15FA556C}" srcOrd="0" destOrd="3" presId="urn:microsoft.com/office/officeart/2005/8/layout/vList6"/>
    <dgm:cxn modelId="{6FC5ADAA-3F0D-40A4-A42C-94A60901DD7E}" type="presOf" srcId="{5E1ECD0E-64D6-4B7C-B55A-B7131C0A60FF}" destId="{C61A8DF7-1A50-4D0A-BD4D-FEDBD35CFD5F}" srcOrd="0" destOrd="0" presId="urn:microsoft.com/office/officeart/2005/8/layout/vList6"/>
    <dgm:cxn modelId="{6D3CA602-2E23-4B2B-9C34-9A1DDF730EE5}" srcId="{AC4D00F0-54D9-44EA-87B5-4E99B2610551}" destId="{85DB60BF-C6D9-4B39-99BD-54818650972F}" srcOrd="2" destOrd="0" parTransId="{405C4DF8-85F8-40A0-8A52-FA68379D0022}" sibTransId="{0CFD8441-92CE-4E5E-9D8C-EE7848F1B170}"/>
    <dgm:cxn modelId="{FD4A8B63-5026-4215-BCCB-B026FF62B972}" srcId="{8ADBF6DD-CCA5-4AA1-91ED-94421FD62A36}" destId="{10E4DD20-8801-4488-B619-F922AF733601}" srcOrd="2" destOrd="0" parTransId="{C8E5E898-5B25-4B76-925E-F48450C2D517}" sibTransId="{3940C920-ACF3-40C0-8B8A-EEB2CCDC8325}"/>
    <dgm:cxn modelId="{CDCFC29A-EE0E-4889-B4EA-D212DD267CB7}" type="presOf" srcId="{4E7A2172-A775-4202-8E56-443DCDD0264D}" destId="{F60CF604-4409-4ECB-8136-B39AC8628C29}" srcOrd="0" destOrd="0" presId="urn:microsoft.com/office/officeart/2005/8/layout/vList6"/>
    <dgm:cxn modelId="{85E965C4-282E-45E1-862B-B9430B279807}" type="presOf" srcId="{AC4D00F0-54D9-44EA-87B5-4E99B2610551}" destId="{18A9FE77-F7DD-4B0C-B452-5171F698F8E9}" srcOrd="0" destOrd="0" presId="urn:microsoft.com/office/officeart/2005/8/layout/vList6"/>
    <dgm:cxn modelId="{5C67BD86-B276-452E-92FB-B0E69A051A14}" type="presOf" srcId="{1514F85C-7725-4E4F-AD97-31AC733AD7F6}" destId="{F60CF604-4409-4ECB-8136-B39AC8628C29}" srcOrd="0" destOrd="1" presId="urn:microsoft.com/office/officeart/2005/8/layout/vList6"/>
    <dgm:cxn modelId="{FE4C924E-E101-472B-9F3F-8FD12EB695B5}" type="presOf" srcId="{8ADBF6DD-CCA5-4AA1-91ED-94421FD62A36}" destId="{210451EE-B726-4D76-801F-2B70F43A1F83}" srcOrd="0" destOrd="0" presId="urn:microsoft.com/office/officeart/2005/8/layout/vList6"/>
    <dgm:cxn modelId="{BDA598F6-A683-42EC-9ED2-6FC0AB2103F5}" srcId="{5E1ECD0E-64D6-4B7C-B55A-B7131C0A60FF}" destId="{B0C368A3-704B-46C8-872A-E12A523B38A4}" srcOrd="0" destOrd="0" parTransId="{8C534D4D-CC5E-4B1B-A4AA-E37207AE4DD7}" sibTransId="{34696104-BE90-4FFD-85AB-9FC47E70BCAE}"/>
    <dgm:cxn modelId="{4C14C186-B2C2-41C0-A01D-C119916129AA}" srcId="{6E619558-7CFD-41E0-9600-A0BC0F11C1D3}" destId="{5E1ECD0E-64D6-4B7C-B55A-B7131C0A60FF}" srcOrd="0" destOrd="0" parTransId="{AD3F4561-C127-4AE4-870E-132C863DAE7C}" sibTransId="{2A32FB25-72D5-4230-AAD6-345E1C35DCCF}"/>
    <dgm:cxn modelId="{6945C384-B66F-4FC4-839E-B4ED39960B07}" srcId="{5E1ECD0E-64D6-4B7C-B55A-B7131C0A60FF}" destId="{CE015B82-8F20-40E8-80DE-06C849CD1EE2}" srcOrd="1" destOrd="0" parTransId="{4B4C7127-64CD-4667-9445-8E10668E83BD}" sibTransId="{D13F5A6F-7B90-48E1-9127-FE7AD8882266}"/>
    <dgm:cxn modelId="{B1376EFB-43CC-42E8-A4DD-7AE243409AE9}" srcId="{CE015B82-8F20-40E8-80DE-06C849CD1EE2}" destId="{C92C3A01-81AB-45C0-BBA0-66DF9C655CA5}" srcOrd="1" destOrd="0" parTransId="{2AFE2DB0-704C-4702-9061-9AF62E0FB81A}" sibTransId="{A093359B-69CF-4D06-BFB0-0A8E3C27B0C3}"/>
    <dgm:cxn modelId="{278F5C89-39DB-4C9D-B47B-F9B2647809F3}" srcId="{6E619558-7CFD-41E0-9600-A0BC0F11C1D3}" destId="{AC4D00F0-54D9-44EA-87B5-4E99B2610551}" srcOrd="1" destOrd="0" parTransId="{6408D731-5C26-4C08-85AF-A04FCBE7DDE9}" sibTransId="{D0FB119D-B4D5-4ABD-B0C4-8A7F2597E809}"/>
    <dgm:cxn modelId="{39B163A0-41F2-4708-BB14-C00FB6031411}" type="presOf" srcId="{882F9162-9252-4CDD-917D-6B5362444216}" destId="{7E9BB8CE-A466-44ED-9376-AFCD15FA556C}" srcOrd="0" destOrd="2" presId="urn:microsoft.com/office/officeart/2005/8/layout/vList6"/>
    <dgm:cxn modelId="{DE5D738A-B648-4747-AD2A-1FFE0856F3CF}" type="presParOf" srcId="{8310E39D-17D3-4371-92A2-6C582FD229F7}" destId="{5BB69DAF-0B1C-44A4-987F-2813847A4307}" srcOrd="0" destOrd="0" presId="urn:microsoft.com/office/officeart/2005/8/layout/vList6"/>
    <dgm:cxn modelId="{64563852-ADC8-401D-B9A9-E136B4DB930A}" type="presParOf" srcId="{5BB69DAF-0B1C-44A4-987F-2813847A4307}" destId="{C61A8DF7-1A50-4D0A-BD4D-FEDBD35CFD5F}" srcOrd="0" destOrd="0" presId="urn:microsoft.com/office/officeart/2005/8/layout/vList6"/>
    <dgm:cxn modelId="{B5149035-3C1E-4FB6-9136-13269CA38A8F}" type="presParOf" srcId="{5BB69DAF-0B1C-44A4-987F-2813847A4307}" destId="{7E9BB8CE-A466-44ED-9376-AFCD15FA556C}" srcOrd="1" destOrd="0" presId="urn:microsoft.com/office/officeart/2005/8/layout/vList6"/>
    <dgm:cxn modelId="{F2778E96-4EE9-4E47-BCFD-B665D20671D0}" type="presParOf" srcId="{8310E39D-17D3-4371-92A2-6C582FD229F7}" destId="{D779636A-7026-44D5-9C14-762F62F16C42}" srcOrd="1" destOrd="0" presId="urn:microsoft.com/office/officeart/2005/8/layout/vList6"/>
    <dgm:cxn modelId="{2C3F6864-C919-4C0C-B2A1-1D2832274E3B}" type="presParOf" srcId="{8310E39D-17D3-4371-92A2-6C582FD229F7}" destId="{AB66AD3F-863E-421E-9A91-36661D64909A}" srcOrd="2" destOrd="0" presId="urn:microsoft.com/office/officeart/2005/8/layout/vList6"/>
    <dgm:cxn modelId="{EDB13805-B781-4E09-BA5F-AD79409CAA6A}" type="presParOf" srcId="{AB66AD3F-863E-421E-9A91-36661D64909A}" destId="{18A9FE77-F7DD-4B0C-B452-5171F698F8E9}" srcOrd="0" destOrd="0" presId="urn:microsoft.com/office/officeart/2005/8/layout/vList6"/>
    <dgm:cxn modelId="{1C38533C-F728-4239-8C4E-03740B3D6BDD}" type="presParOf" srcId="{AB66AD3F-863E-421E-9A91-36661D64909A}" destId="{F60CF604-4409-4ECB-8136-B39AC8628C29}" srcOrd="1" destOrd="0" presId="urn:microsoft.com/office/officeart/2005/8/layout/vList6"/>
    <dgm:cxn modelId="{FFFF81D3-716C-4193-A46A-A5ACBCA626F5}" type="presParOf" srcId="{8310E39D-17D3-4371-92A2-6C582FD229F7}" destId="{15454F64-E1C8-48C9-A985-49DBA98A5948}" srcOrd="3" destOrd="0" presId="urn:microsoft.com/office/officeart/2005/8/layout/vList6"/>
    <dgm:cxn modelId="{08603C44-281F-4230-94C9-19C76D56AE7A}" type="presParOf" srcId="{8310E39D-17D3-4371-92A2-6C582FD229F7}" destId="{A845873F-F5C2-44E3-BB7B-BF6E74DE419E}" srcOrd="4" destOrd="0" presId="urn:microsoft.com/office/officeart/2005/8/layout/vList6"/>
    <dgm:cxn modelId="{D689912A-2827-454D-AB2F-49058607C43E}" type="presParOf" srcId="{A845873F-F5C2-44E3-BB7B-BF6E74DE419E}" destId="{210451EE-B726-4D76-801F-2B70F43A1F83}" srcOrd="0" destOrd="0" presId="urn:microsoft.com/office/officeart/2005/8/layout/vList6"/>
    <dgm:cxn modelId="{C5DE1E0D-172F-4A8C-9B06-744A124BE0AE}" type="presParOf" srcId="{A845873F-F5C2-44E3-BB7B-BF6E74DE419E}" destId="{78375012-7ACB-48E3-9E99-3902AADFA3B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619558-7CFD-41E0-9600-A0BC0F11C1D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5E1ECD0E-64D6-4B7C-B55A-B7131C0A60FF}">
      <dgm:prSet phldrT="[Text]"/>
      <dgm:spPr/>
      <dgm:t>
        <a:bodyPr/>
        <a:lstStyle/>
        <a:p>
          <a:r>
            <a:rPr lang="en-US" dirty="0" smtClean="0"/>
            <a:t>Application </a:t>
          </a:r>
          <a:endParaRPr lang="en-US" dirty="0"/>
        </a:p>
      </dgm:t>
      <dgm:extLst>
        <a:ext uri="{E40237B7-FDA0-4F09-8148-C483321AD2D9}">
          <dgm14:cNvPr xmlns:dgm14="http://schemas.microsoft.com/office/drawing/2010/diagram" id="0" name=""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AD3F4561-C127-4AE4-870E-132C863DAE7C}" type="parTrans" cxnId="{4C14C186-B2C2-41C0-A01D-C119916129AA}">
      <dgm:prSet/>
      <dgm:spPr/>
      <dgm:t>
        <a:bodyPr/>
        <a:lstStyle/>
        <a:p>
          <a:endParaRPr lang="en-US"/>
        </a:p>
      </dgm:t>
    </dgm:pt>
    <dgm:pt modelId="{2A32FB25-72D5-4230-AAD6-345E1C35DCCF}" type="sibTrans" cxnId="{4C14C186-B2C2-41C0-A01D-C119916129AA}">
      <dgm:prSet/>
      <dgm:spPr/>
      <dgm:t>
        <a:bodyPr/>
        <a:lstStyle/>
        <a:p>
          <a:endParaRPr lang="en-US"/>
        </a:p>
      </dgm:t>
    </dgm:pt>
    <dgm:pt modelId="{8ADBF6DD-CCA5-4AA1-91ED-94421FD62A36}">
      <dgm:prSet phldrT="[Text]"/>
      <dgm:spPr/>
      <dgm:t>
        <a:bodyPr/>
        <a:lstStyle/>
        <a:p>
          <a:r>
            <a:rPr lang="en-US" dirty="0" smtClean="0"/>
            <a:t>Decision</a:t>
          </a:r>
          <a:endParaRPr lang="en-US" dirty="0"/>
        </a:p>
      </dgm:t>
      <dgm:extLst>
        <a:ext uri="{E40237B7-FDA0-4F09-8148-C483321AD2D9}">
          <dgm14:cNvPr xmlns:dgm14="http://schemas.microsoft.com/office/drawing/2010/diagram" id="0" name=""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911C12B7-BF0E-40F3-ABF7-6EF510E138E2}" type="parTrans" cxnId="{C4B83E60-615F-4046-8667-A9A9CD7C521D}">
      <dgm:prSet/>
      <dgm:spPr/>
      <dgm:t>
        <a:bodyPr/>
        <a:lstStyle/>
        <a:p>
          <a:endParaRPr lang="en-US"/>
        </a:p>
      </dgm:t>
    </dgm:pt>
    <dgm:pt modelId="{F8CBCCEA-285C-4ADC-864E-137D7B105047}" type="sibTrans" cxnId="{C4B83E60-615F-4046-8667-A9A9CD7C521D}">
      <dgm:prSet/>
      <dgm:spPr/>
      <dgm:t>
        <a:bodyPr/>
        <a:lstStyle/>
        <a:p>
          <a:endParaRPr lang="en-US"/>
        </a:p>
      </dgm:t>
    </dgm:pt>
    <dgm:pt modelId="{C92C3A01-81AB-45C0-BBA0-66DF9C655CA5}">
      <dgm:prSet phldrT="[Text]"/>
      <dgm:spPr/>
      <dgm:t>
        <a:bodyPr/>
        <a:lstStyle/>
        <a:p>
          <a:r>
            <a:rPr lang="en-US" dirty="0" smtClean="0"/>
            <a:t>Considerations  / explanations</a:t>
          </a:r>
          <a:endParaRPr lang="en-US" dirty="0"/>
        </a:p>
      </dgm:t>
    </dgm:pt>
    <dgm:pt modelId="{2AFE2DB0-704C-4702-9061-9AF62E0FB81A}" type="parTrans" cxnId="{B1376EFB-43CC-42E8-A4DD-7AE243409AE9}">
      <dgm:prSet/>
      <dgm:spPr/>
      <dgm:t>
        <a:bodyPr/>
        <a:lstStyle/>
        <a:p>
          <a:endParaRPr lang="en-US"/>
        </a:p>
      </dgm:t>
    </dgm:pt>
    <dgm:pt modelId="{A093359B-69CF-4D06-BFB0-0A8E3C27B0C3}" type="sibTrans" cxnId="{B1376EFB-43CC-42E8-A4DD-7AE243409AE9}">
      <dgm:prSet/>
      <dgm:spPr/>
      <dgm:t>
        <a:bodyPr/>
        <a:lstStyle/>
        <a:p>
          <a:endParaRPr lang="en-US"/>
        </a:p>
      </dgm:t>
    </dgm:pt>
    <dgm:pt modelId="{10E4DD20-8801-4488-B619-F922AF733601}">
      <dgm:prSet/>
      <dgm:spPr/>
      <dgm:t>
        <a:bodyPr/>
        <a:lstStyle/>
        <a:p>
          <a:r>
            <a:rPr lang="en-US" dirty="0" smtClean="0"/>
            <a:t>Decision is made within 7 days</a:t>
          </a:r>
          <a:endParaRPr lang="en-US" dirty="0"/>
        </a:p>
      </dgm:t>
    </dgm:pt>
    <dgm:pt modelId="{C8E5E898-5B25-4B76-925E-F48450C2D517}" type="parTrans" cxnId="{FD4A8B63-5026-4215-BCCB-B026FF62B972}">
      <dgm:prSet/>
      <dgm:spPr/>
      <dgm:t>
        <a:bodyPr/>
        <a:lstStyle/>
        <a:p>
          <a:endParaRPr lang="en-US"/>
        </a:p>
      </dgm:t>
    </dgm:pt>
    <dgm:pt modelId="{3940C920-ACF3-40C0-8B8A-EEB2CCDC8325}" type="sibTrans" cxnId="{FD4A8B63-5026-4215-BCCB-B026FF62B972}">
      <dgm:prSet/>
      <dgm:spPr/>
      <dgm:t>
        <a:bodyPr/>
        <a:lstStyle/>
        <a:p>
          <a:endParaRPr lang="en-US"/>
        </a:p>
      </dgm:t>
    </dgm:pt>
    <dgm:pt modelId="{069C8587-FEF0-40F9-BF78-F363D0CD5FB1}">
      <dgm:prSet/>
      <dgm:spPr/>
      <dgm:t>
        <a:bodyPr/>
        <a:lstStyle/>
        <a:p>
          <a:r>
            <a:rPr lang="en-US" dirty="0" smtClean="0"/>
            <a:t>Loan coordinator confirms and verifies information</a:t>
          </a:r>
          <a:endParaRPr lang="en-US" dirty="0"/>
        </a:p>
      </dgm:t>
      <dgm:extLst>
        <a:ext uri="{E40237B7-FDA0-4F09-8148-C483321AD2D9}">
          <dgm14:cNvPr xmlns:dgm14="http://schemas.microsoft.com/office/drawing/2010/diagram" id="0" name=""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5FF3F65E-706A-4A07-B172-1294F49E8CB8}" type="parTrans" cxnId="{927543FE-7FA8-4A34-A5C3-06BEFF9B6EB2}">
      <dgm:prSet/>
      <dgm:spPr/>
      <dgm:t>
        <a:bodyPr/>
        <a:lstStyle/>
        <a:p>
          <a:endParaRPr lang="en-US"/>
        </a:p>
      </dgm:t>
    </dgm:pt>
    <dgm:pt modelId="{A4E75C75-F528-4611-9185-82E8F98FC6E5}" type="sibTrans" cxnId="{927543FE-7FA8-4A34-A5C3-06BEFF9B6EB2}">
      <dgm:prSet/>
      <dgm:spPr/>
      <dgm:t>
        <a:bodyPr/>
        <a:lstStyle/>
        <a:p>
          <a:endParaRPr lang="en-US"/>
        </a:p>
      </dgm:t>
    </dgm:pt>
    <dgm:pt modelId="{B6658ECA-0635-40C7-B14F-C4B10B365074}">
      <dgm:prSet/>
      <dgm:spPr/>
      <dgm:t>
        <a:bodyPr/>
        <a:lstStyle/>
        <a:p>
          <a:r>
            <a:rPr lang="en-US" dirty="0" smtClean="0"/>
            <a:t>Quorum of board members meet via conference call</a:t>
          </a:r>
          <a:endParaRPr lang="en-US" dirty="0"/>
        </a:p>
      </dgm:t>
    </dgm:pt>
    <dgm:pt modelId="{D40C207F-C391-4367-9B8A-FE3F1C3D76B2}" type="parTrans" cxnId="{7F2CE742-2C0A-4D5E-A08C-86D383B0AE88}">
      <dgm:prSet/>
      <dgm:spPr/>
      <dgm:t>
        <a:bodyPr/>
        <a:lstStyle/>
        <a:p>
          <a:endParaRPr lang="en-US"/>
        </a:p>
      </dgm:t>
    </dgm:pt>
    <dgm:pt modelId="{5EE6782E-2F95-4E09-B324-00386165867C}" type="sibTrans" cxnId="{7F2CE742-2C0A-4D5E-A08C-86D383B0AE88}">
      <dgm:prSet/>
      <dgm:spPr/>
      <dgm:t>
        <a:bodyPr/>
        <a:lstStyle/>
        <a:p>
          <a:endParaRPr lang="en-US"/>
        </a:p>
      </dgm:t>
    </dgm:pt>
    <dgm:pt modelId="{882F9162-9252-4CDD-917D-6B5362444216}">
      <dgm:prSet phldrT="[Text]"/>
      <dgm:spPr/>
      <dgm:t>
        <a:bodyPr/>
        <a:lstStyle/>
        <a:p>
          <a:r>
            <a:rPr lang="en-US" dirty="0" smtClean="0"/>
            <a:t>Monthly household expenses and income </a:t>
          </a:r>
          <a:endParaRPr lang="en-US" dirty="0"/>
        </a:p>
      </dgm:t>
    </dgm:pt>
    <dgm:pt modelId="{287D34AB-D0A7-442A-9EDD-1CD03B638F3A}" type="parTrans" cxnId="{89C8455B-94A3-45EE-B909-18B1AA203FA3}">
      <dgm:prSet/>
      <dgm:spPr/>
      <dgm:t>
        <a:bodyPr/>
        <a:lstStyle/>
        <a:p>
          <a:endParaRPr lang="en-US"/>
        </a:p>
      </dgm:t>
    </dgm:pt>
    <dgm:pt modelId="{8873FDF4-6E28-4A50-B7F5-A2BA85A39074}" type="sibTrans" cxnId="{89C8455B-94A3-45EE-B909-18B1AA203FA3}">
      <dgm:prSet/>
      <dgm:spPr/>
      <dgm:t>
        <a:bodyPr/>
        <a:lstStyle/>
        <a:p>
          <a:endParaRPr lang="en-US"/>
        </a:p>
      </dgm:t>
    </dgm:pt>
    <dgm:pt modelId="{B0C368A3-704B-46C8-872A-E12A523B38A4}">
      <dgm:prSet phldrT="[Text]"/>
      <dgm:spPr/>
      <dgm:t>
        <a:bodyPr/>
        <a:lstStyle/>
        <a:p>
          <a:r>
            <a:rPr lang="en-US" dirty="0" smtClean="0"/>
            <a:t>Loan application and credit report are reviewed loan </a:t>
          </a:r>
          <a:r>
            <a:rPr lang="en-US" dirty="0" err="1" smtClean="0"/>
            <a:t>coord</a:t>
          </a:r>
          <a:r>
            <a:rPr lang="en-US" dirty="0" smtClean="0"/>
            <a:t>.</a:t>
          </a:r>
          <a:endParaRPr lang="en-US" dirty="0"/>
        </a:p>
      </dgm:t>
      <dgm:extLst>
        <a:ext uri="{E40237B7-FDA0-4F09-8148-C483321AD2D9}">
          <dgm14:cNvPr xmlns:dgm14="http://schemas.microsoft.com/office/drawing/2010/diagram" id="0" name=""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8C534D4D-CC5E-4B1B-A4AA-E37207AE4DD7}" type="parTrans" cxnId="{BDA598F6-A683-42EC-9ED2-6FC0AB2103F5}">
      <dgm:prSet/>
      <dgm:spPr/>
      <dgm:t>
        <a:bodyPr/>
        <a:lstStyle/>
        <a:p>
          <a:endParaRPr lang="en-US"/>
        </a:p>
      </dgm:t>
    </dgm:pt>
    <dgm:pt modelId="{34696104-BE90-4FFD-85AB-9FC47E70BCAE}" type="sibTrans" cxnId="{BDA598F6-A683-42EC-9ED2-6FC0AB2103F5}">
      <dgm:prSet/>
      <dgm:spPr/>
      <dgm:t>
        <a:bodyPr/>
        <a:lstStyle/>
        <a:p>
          <a:endParaRPr lang="en-US"/>
        </a:p>
      </dgm:t>
    </dgm:pt>
    <dgm:pt modelId="{CE015B82-8F20-40E8-80DE-06C849CD1EE2}">
      <dgm:prSet phldrT="[Text]"/>
      <dgm:spPr/>
      <dgm:t>
        <a:bodyPr/>
        <a:lstStyle/>
        <a:p>
          <a:r>
            <a:rPr lang="en-US" dirty="0" smtClean="0"/>
            <a:t>Consumer completes OkAT documents:</a:t>
          </a:r>
          <a:endParaRPr lang="en-US" dirty="0"/>
        </a:p>
      </dgm:t>
    </dgm:pt>
    <dgm:pt modelId="{4B4C7127-64CD-4667-9445-8E10668E83BD}" type="parTrans" cxnId="{6945C384-B66F-4FC4-839E-B4ED39960B07}">
      <dgm:prSet/>
      <dgm:spPr/>
      <dgm:t>
        <a:bodyPr/>
        <a:lstStyle/>
        <a:p>
          <a:endParaRPr lang="en-US"/>
        </a:p>
      </dgm:t>
    </dgm:pt>
    <dgm:pt modelId="{D13F5A6F-7B90-48E1-9127-FE7AD8882266}" type="sibTrans" cxnId="{6945C384-B66F-4FC4-839E-B4ED39960B07}">
      <dgm:prSet/>
      <dgm:spPr/>
      <dgm:t>
        <a:bodyPr/>
        <a:lstStyle/>
        <a:p>
          <a:endParaRPr lang="en-US"/>
        </a:p>
      </dgm:t>
    </dgm:pt>
    <dgm:pt modelId="{AC4D00F0-54D9-44EA-87B5-4E99B2610551}">
      <dgm:prSet phldrT="[Text]"/>
      <dgm:spPr/>
      <dgm:t>
        <a:bodyPr/>
        <a:lstStyle/>
        <a:p>
          <a:r>
            <a:rPr lang="en-US" dirty="0" smtClean="0"/>
            <a:t>Considerations</a:t>
          </a:r>
          <a:endParaRPr lang="en-US" dirty="0"/>
        </a:p>
      </dgm:t>
      <dgm:extLst>
        <a:ext uri="{E40237B7-FDA0-4F09-8148-C483321AD2D9}">
          <dgm14:cNvPr xmlns:dgm14="http://schemas.microsoft.com/office/drawing/2010/diagram" id="0" name=""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6408D731-5C26-4C08-85AF-A04FCBE7DDE9}" type="parTrans" cxnId="{278F5C89-39DB-4C9D-B47B-F9B2647809F3}">
      <dgm:prSet/>
      <dgm:spPr/>
      <dgm:t>
        <a:bodyPr/>
        <a:lstStyle/>
        <a:p>
          <a:endParaRPr lang="en-US"/>
        </a:p>
      </dgm:t>
    </dgm:pt>
    <dgm:pt modelId="{D0FB119D-B4D5-4ABD-B0C4-8A7F2597E809}" type="sibTrans" cxnId="{278F5C89-39DB-4C9D-B47B-F9B2647809F3}">
      <dgm:prSet/>
      <dgm:spPr/>
      <dgm:t>
        <a:bodyPr/>
        <a:lstStyle/>
        <a:p>
          <a:endParaRPr lang="en-US"/>
        </a:p>
      </dgm:t>
    </dgm:pt>
    <dgm:pt modelId="{4E7A2172-A775-4202-8E56-443DCDD0264D}">
      <dgm:prSet/>
      <dgm:spPr/>
      <dgm:t>
        <a:bodyPr/>
        <a:lstStyle/>
        <a:p>
          <a:r>
            <a:rPr lang="en-US" dirty="0" smtClean="0"/>
            <a:t>Proof of correcting any adverse credit concerns</a:t>
          </a:r>
          <a:endParaRPr lang="en-US" dirty="0"/>
        </a:p>
      </dgm:t>
      <dgm:extLst>
        <a:ext uri="{E40237B7-FDA0-4F09-8148-C483321AD2D9}">
          <dgm14:cNvPr xmlns:dgm14="http://schemas.microsoft.com/office/drawing/2010/diagram" id="0" name=""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a:ext>
      </dgm:extLst>
    </dgm:pt>
    <dgm:pt modelId="{82777077-572B-41D0-B612-F44D914C1BE4}" type="parTrans" cxnId="{841F7060-3397-43DB-AF64-17113E4007CB}">
      <dgm:prSet/>
      <dgm:spPr/>
      <dgm:t>
        <a:bodyPr/>
        <a:lstStyle/>
        <a:p>
          <a:endParaRPr lang="en-US"/>
        </a:p>
      </dgm:t>
    </dgm:pt>
    <dgm:pt modelId="{31575A8A-DD67-4395-88CE-5FB470707853}" type="sibTrans" cxnId="{841F7060-3397-43DB-AF64-17113E4007CB}">
      <dgm:prSet/>
      <dgm:spPr/>
      <dgm:t>
        <a:bodyPr/>
        <a:lstStyle/>
        <a:p>
          <a:endParaRPr lang="en-US"/>
        </a:p>
      </dgm:t>
    </dgm:pt>
    <dgm:pt modelId="{1514F85C-7725-4E4F-AD97-31AC733AD7F6}">
      <dgm:prSet/>
      <dgm:spPr/>
      <dgm:t>
        <a:bodyPr/>
        <a:lstStyle/>
        <a:p>
          <a:r>
            <a:rPr lang="en-US" dirty="0" smtClean="0"/>
            <a:t>Evidence they are able to make the monthly payment</a:t>
          </a:r>
        </a:p>
      </dgm:t>
    </dgm:pt>
    <dgm:pt modelId="{785C2CEE-757A-4506-852C-EAB717974662}" type="parTrans" cxnId="{48B60637-F593-49FF-889B-A460E6A22B02}">
      <dgm:prSet/>
      <dgm:spPr/>
      <dgm:t>
        <a:bodyPr/>
        <a:lstStyle/>
        <a:p>
          <a:endParaRPr lang="en-US"/>
        </a:p>
      </dgm:t>
    </dgm:pt>
    <dgm:pt modelId="{46FD4AFD-B11D-470D-9482-DD45D7918513}" type="sibTrans" cxnId="{48B60637-F593-49FF-889B-A460E6A22B02}">
      <dgm:prSet/>
      <dgm:spPr/>
      <dgm:t>
        <a:bodyPr/>
        <a:lstStyle/>
        <a:p>
          <a:endParaRPr lang="en-US"/>
        </a:p>
      </dgm:t>
    </dgm:pt>
    <dgm:pt modelId="{85DB60BF-C6D9-4B39-99BD-54818650972F}">
      <dgm:prSet/>
      <dgm:spPr/>
      <dgm:t>
        <a:bodyPr/>
        <a:lstStyle/>
        <a:p>
          <a:r>
            <a:rPr lang="en-US" dirty="0" smtClean="0"/>
            <a:t>Other considerations: PASS, business plan for employment</a:t>
          </a:r>
          <a:endParaRPr lang="en-US" dirty="0"/>
        </a:p>
      </dgm:t>
    </dgm:pt>
    <dgm:pt modelId="{405C4DF8-85F8-40A0-8A52-FA68379D0022}" type="parTrans" cxnId="{6D3CA602-2E23-4B2B-9C34-9A1DDF730EE5}">
      <dgm:prSet/>
      <dgm:spPr/>
      <dgm:t>
        <a:bodyPr/>
        <a:lstStyle/>
        <a:p>
          <a:endParaRPr lang="en-US"/>
        </a:p>
      </dgm:t>
    </dgm:pt>
    <dgm:pt modelId="{0CFD8441-92CE-4E5E-9D8C-EE7848F1B170}" type="sibTrans" cxnId="{6D3CA602-2E23-4B2B-9C34-9A1DDF730EE5}">
      <dgm:prSet/>
      <dgm:spPr/>
      <dgm:t>
        <a:bodyPr/>
        <a:lstStyle/>
        <a:p>
          <a:endParaRPr lang="en-US"/>
        </a:p>
      </dgm:t>
    </dgm:pt>
    <dgm:pt modelId="{8310E39D-17D3-4371-92A2-6C582FD229F7}" type="pres">
      <dgm:prSet presAssocID="{6E619558-7CFD-41E0-9600-A0BC0F11C1D3}" presName="Name0" presStyleCnt="0">
        <dgm:presLayoutVars>
          <dgm:dir/>
          <dgm:animLvl val="lvl"/>
          <dgm:resizeHandles/>
        </dgm:presLayoutVars>
      </dgm:prSet>
      <dgm:spPr/>
      <dgm:t>
        <a:bodyPr/>
        <a:lstStyle/>
        <a:p>
          <a:endParaRPr lang="en-US"/>
        </a:p>
      </dgm:t>
    </dgm:pt>
    <dgm:pt modelId="{5BB69DAF-0B1C-44A4-987F-2813847A4307}" type="pres">
      <dgm:prSet presAssocID="{5E1ECD0E-64D6-4B7C-B55A-B7131C0A60FF}" presName="linNode" presStyleCnt="0"/>
      <dgm:spPr/>
      <dgm:t>
        <a:bodyPr/>
        <a:lstStyle/>
        <a:p>
          <a:endParaRPr lang="en-US"/>
        </a:p>
      </dgm:t>
    </dgm:pt>
    <dgm:pt modelId="{C61A8DF7-1A50-4D0A-BD4D-FEDBD35CFD5F}" type="pres">
      <dgm:prSet presAssocID="{5E1ECD0E-64D6-4B7C-B55A-B7131C0A60FF}" presName="parentShp" presStyleLbl="node1" presStyleIdx="0" presStyleCnt="3">
        <dgm:presLayoutVars>
          <dgm:bulletEnabled val="1"/>
        </dgm:presLayoutVars>
      </dgm:prSet>
      <dgm:spPr/>
      <dgm:t>
        <a:bodyPr/>
        <a:lstStyle/>
        <a:p>
          <a:endParaRPr lang="en-US"/>
        </a:p>
      </dgm:t>
    </dgm:pt>
    <dgm:pt modelId="{7E9BB8CE-A466-44ED-9376-AFCD15FA556C}" type="pres">
      <dgm:prSet presAssocID="{5E1ECD0E-64D6-4B7C-B55A-B7131C0A60FF}" presName="childShp" presStyleLbl="bgAccFollowNode1" presStyleIdx="0" presStyleCnt="3" custScaleY="120003">
        <dgm:presLayoutVars>
          <dgm:bulletEnabled val="1"/>
        </dgm:presLayoutVars>
      </dgm:prSet>
      <dgm:spPr/>
      <dgm:t>
        <a:bodyPr/>
        <a:lstStyle/>
        <a:p>
          <a:endParaRPr lang="en-US"/>
        </a:p>
      </dgm:t>
    </dgm:pt>
    <dgm:pt modelId="{D779636A-7026-44D5-9C14-762F62F16C42}" type="pres">
      <dgm:prSet presAssocID="{2A32FB25-72D5-4230-AAD6-345E1C35DCCF}" presName="spacing" presStyleCnt="0"/>
      <dgm:spPr/>
      <dgm:t>
        <a:bodyPr/>
        <a:lstStyle/>
        <a:p>
          <a:endParaRPr lang="en-US"/>
        </a:p>
      </dgm:t>
    </dgm:pt>
    <dgm:pt modelId="{AB66AD3F-863E-421E-9A91-36661D64909A}" type="pres">
      <dgm:prSet presAssocID="{AC4D00F0-54D9-44EA-87B5-4E99B2610551}" presName="linNode" presStyleCnt="0"/>
      <dgm:spPr/>
    </dgm:pt>
    <dgm:pt modelId="{18A9FE77-F7DD-4B0C-B452-5171F698F8E9}" type="pres">
      <dgm:prSet presAssocID="{AC4D00F0-54D9-44EA-87B5-4E99B2610551}" presName="parentShp" presStyleLbl="node1" presStyleIdx="1" presStyleCnt="3">
        <dgm:presLayoutVars>
          <dgm:bulletEnabled val="1"/>
        </dgm:presLayoutVars>
      </dgm:prSet>
      <dgm:spPr/>
      <dgm:t>
        <a:bodyPr/>
        <a:lstStyle/>
        <a:p>
          <a:endParaRPr lang="en-US"/>
        </a:p>
      </dgm:t>
    </dgm:pt>
    <dgm:pt modelId="{F60CF604-4409-4ECB-8136-B39AC8628C29}" type="pres">
      <dgm:prSet presAssocID="{AC4D00F0-54D9-44EA-87B5-4E99B2610551}" presName="childShp" presStyleLbl="bgAccFollowNode1" presStyleIdx="1" presStyleCnt="3">
        <dgm:presLayoutVars>
          <dgm:bulletEnabled val="1"/>
        </dgm:presLayoutVars>
      </dgm:prSet>
      <dgm:spPr/>
      <dgm:t>
        <a:bodyPr/>
        <a:lstStyle/>
        <a:p>
          <a:endParaRPr lang="en-US"/>
        </a:p>
      </dgm:t>
    </dgm:pt>
    <dgm:pt modelId="{15454F64-E1C8-48C9-A985-49DBA98A5948}" type="pres">
      <dgm:prSet presAssocID="{D0FB119D-B4D5-4ABD-B0C4-8A7F2597E809}" presName="spacing" presStyleCnt="0"/>
      <dgm:spPr/>
    </dgm:pt>
    <dgm:pt modelId="{A845873F-F5C2-44E3-BB7B-BF6E74DE419E}" type="pres">
      <dgm:prSet presAssocID="{8ADBF6DD-CCA5-4AA1-91ED-94421FD62A36}" presName="linNode" presStyleCnt="0"/>
      <dgm:spPr/>
      <dgm:t>
        <a:bodyPr/>
        <a:lstStyle/>
        <a:p>
          <a:endParaRPr lang="en-US"/>
        </a:p>
      </dgm:t>
    </dgm:pt>
    <dgm:pt modelId="{210451EE-B726-4D76-801F-2B70F43A1F83}" type="pres">
      <dgm:prSet presAssocID="{8ADBF6DD-CCA5-4AA1-91ED-94421FD62A36}" presName="parentShp" presStyleLbl="node1" presStyleIdx="2" presStyleCnt="3">
        <dgm:presLayoutVars>
          <dgm:bulletEnabled val="1"/>
        </dgm:presLayoutVars>
      </dgm:prSet>
      <dgm:spPr/>
      <dgm:t>
        <a:bodyPr/>
        <a:lstStyle/>
        <a:p>
          <a:endParaRPr lang="en-US"/>
        </a:p>
      </dgm:t>
    </dgm:pt>
    <dgm:pt modelId="{78375012-7ACB-48E3-9E99-3902AADFA3BE}" type="pres">
      <dgm:prSet presAssocID="{8ADBF6DD-CCA5-4AA1-91ED-94421FD62A36}" presName="childShp" presStyleLbl="bgAccFollowNode1" presStyleIdx="2" presStyleCnt="3">
        <dgm:presLayoutVars>
          <dgm:bulletEnabled val="1"/>
        </dgm:presLayoutVars>
      </dgm:prSet>
      <dgm:spPr/>
      <dgm:t>
        <a:bodyPr/>
        <a:lstStyle/>
        <a:p>
          <a:endParaRPr lang="en-US"/>
        </a:p>
      </dgm:t>
    </dgm:pt>
  </dgm:ptLst>
  <dgm:cxnLst>
    <dgm:cxn modelId="{C4B83E60-615F-4046-8667-A9A9CD7C521D}" srcId="{6E619558-7CFD-41E0-9600-A0BC0F11C1D3}" destId="{8ADBF6DD-CCA5-4AA1-91ED-94421FD62A36}" srcOrd="2" destOrd="0" parTransId="{911C12B7-BF0E-40F3-ABF7-6EF510E138E2}" sibTransId="{F8CBCCEA-285C-4ADC-864E-137D7B105047}"/>
    <dgm:cxn modelId="{89C8455B-94A3-45EE-B909-18B1AA203FA3}" srcId="{CE015B82-8F20-40E8-80DE-06C849CD1EE2}" destId="{882F9162-9252-4CDD-917D-6B5362444216}" srcOrd="0" destOrd="0" parTransId="{287D34AB-D0A7-442A-9EDD-1CD03B638F3A}" sibTransId="{8873FDF4-6E28-4A50-B7F5-A2BA85A39074}"/>
    <dgm:cxn modelId="{20EC0811-D867-4214-9BD5-D99A87CC5BD0}" type="presOf" srcId="{1514F85C-7725-4E4F-AD97-31AC733AD7F6}" destId="{F60CF604-4409-4ECB-8136-B39AC8628C29}" srcOrd="0" destOrd="1" presId="urn:microsoft.com/office/officeart/2005/8/layout/vList6"/>
    <dgm:cxn modelId="{0698E9A5-2F93-45ED-902A-D26AD8ABA905}" type="presOf" srcId="{069C8587-FEF0-40F9-BF78-F363D0CD5FB1}" destId="{78375012-7ACB-48E3-9E99-3902AADFA3BE}" srcOrd="0" destOrd="0" presId="urn:microsoft.com/office/officeart/2005/8/layout/vList6"/>
    <dgm:cxn modelId="{C4AEB6A3-FBA7-4F6C-A765-C60DB1297CB5}" type="presOf" srcId="{AC4D00F0-54D9-44EA-87B5-4E99B2610551}" destId="{18A9FE77-F7DD-4B0C-B452-5171F698F8E9}" srcOrd="0" destOrd="0" presId="urn:microsoft.com/office/officeart/2005/8/layout/vList6"/>
    <dgm:cxn modelId="{0C939C52-20FA-4326-AAB2-C29FB0B5B610}" type="presOf" srcId="{10E4DD20-8801-4488-B619-F922AF733601}" destId="{78375012-7ACB-48E3-9E99-3902AADFA3BE}" srcOrd="0" destOrd="2" presId="urn:microsoft.com/office/officeart/2005/8/layout/vList6"/>
    <dgm:cxn modelId="{50D495E4-A04A-4619-8EE9-336211A99443}" type="presOf" srcId="{5E1ECD0E-64D6-4B7C-B55A-B7131C0A60FF}" destId="{C61A8DF7-1A50-4D0A-BD4D-FEDBD35CFD5F}" srcOrd="0" destOrd="0" presId="urn:microsoft.com/office/officeart/2005/8/layout/vList6"/>
    <dgm:cxn modelId="{2D9F5D31-B530-43BB-A31C-3C1DDC0A45FB}" type="presOf" srcId="{6E619558-7CFD-41E0-9600-A0BC0F11C1D3}" destId="{8310E39D-17D3-4371-92A2-6C582FD229F7}" srcOrd="0" destOrd="0" presId="urn:microsoft.com/office/officeart/2005/8/layout/vList6"/>
    <dgm:cxn modelId="{7F2CE742-2C0A-4D5E-A08C-86D383B0AE88}" srcId="{8ADBF6DD-CCA5-4AA1-91ED-94421FD62A36}" destId="{B6658ECA-0635-40C7-B14F-C4B10B365074}" srcOrd="1" destOrd="0" parTransId="{D40C207F-C391-4367-9B8A-FE3F1C3D76B2}" sibTransId="{5EE6782E-2F95-4E09-B324-00386165867C}"/>
    <dgm:cxn modelId="{FA34AB29-A5E6-432F-9AC3-6873B8EBE9F8}" type="presOf" srcId="{CE015B82-8F20-40E8-80DE-06C849CD1EE2}" destId="{7E9BB8CE-A466-44ED-9376-AFCD15FA556C}" srcOrd="0" destOrd="1" presId="urn:microsoft.com/office/officeart/2005/8/layout/vList6"/>
    <dgm:cxn modelId="{841F7060-3397-43DB-AF64-17113E4007CB}" srcId="{AC4D00F0-54D9-44EA-87B5-4E99B2610551}" destId="{4E7A2172-A775-4202-8E56-443DCDD0264D}" srcOrd="0" destOrd="0" parTransId="{82777077-572B-41D0-B612-F44D914C1BE4}" sibTransId="{31575A8A-DD67-4395-88CE-5FB470707853}"/>
    <dgm:cxn modelId="{8666C0A1-55F3-42CF-91E5-1D9238BEA807}" type="presOf" srcId="{C92C3A01-81AB-45C0-BBA0-66DF9C655CA5}" destId="{7E9BB8CE-A466-44ED-9376-AFCD15FA556C}" srcOrd="0" destOrd="3" presId="urn:microsoft.com/office/officeart/2005/8/layout/vList6"/>
    <dgm:cxn modelId="{435040BE-84CB-4C75-8EA2-217FEC0CDBEB}" type="presOf" srcId="{882F9162-9252-4CDD-917D-6B5362444216}" destId="{7E9BB8CE-A466-44ED-9376-AFCD15FA556C}" srcOrd="0" destOrd="2" presId="urn:microsoft.com/office/officeart/2005/8/layout/vList6"/>
    <dgm:cxn modelId="{927543FE-7FA8-4A34-A5C3-06BEFF9B6EB2}" srcId="{8ADBF6DD-CCA5-4AA1-91ED-94421FD62A36}" destId="{069C8587-FEF0-40F9-BF78-F363D0CD5FB1}" srcOrd="0" destOrd="0" parTransId="{5FF3F65E-706A-4A07-B172-1294F49E8CB8}" sibTransId="{A4E75C75-F528-4611-9185-82E8F98FC6E5}"/>
    <dgm:cxn modelId="{084CCD14-CACF-407C-BD7B-64B3BB7166DC}" type="presOf" srcId="{B0C368A3-704B-46C8-872A-E12A523B38A4}" destId="{7E9BB8CE-A466-44ED-9376-AFCD15FA556C}" srcOrd="0" destOrd="0" presId="urn:microsoft.com/office/officeart/2005/8/layout/vList6"/>
    <dgm:cxn modelId="{48B60637-F593-49FF-889B-A460E6A22B02}" srcId="{AC4D00F0-54D9-44EA-87B5-4E99B2610551}" destId="{1514F85C-7725-4E4F-AD97-31AC733AD7F6}" srcOrd="1" destOrd="0" parTransId="{785C2CEE-757A-4506-852C-EAB717974662}" sibTransId="{46FD4AFD-B11D-470D-9482-DD45D7918513}"/>
    <dgm:cxn modelId="{6D3CA602-2E23-4B2B-9C34-9A1DDF730EE5}" srcId="{AC4D00F0-54D9-44EA-87B5-4E99B2610551}" destId="{85DB60BF-C6D9-4B39-99BD-54818650972F}" srcOrd="2" destOrd="0" parTransId="{405C4DF8-85F8-40A0-8A52-FA68379D0022}" sibTransId="{0CFD8441-92CE-4E5E-9D8C-EE7848F1B170}"/>
    <dgm:cxn modelId="{FD4A8B63-5026-4215-BCCB-B026FF62B972}" srcId="{8ADBF6DD-CCA5-4AA1-91ED-94421FD62A36}" destId="{10E4DD20-8801-4488-B619-F922AF733601}" srcOrd="2" destOrd="0" parTransId="{C8E5E898-5B25-4B76-925E-F48450C2D517}" sibTransId="{3940C920-ACF3-40C0-8B8A-EEB2CCDC8325}"/>
    <dgm:cxn modelId="{25053DA8-DED6-4E0E-A798-1D772E0938B6}" type="presOf" srcId="{B6658ECA-0635-40C7-B14F-C4B10B365074}" destId="{78375012-7ACB-48E3-9E99-3902AADFA3BE}" srcOrd="0" destOrd="1" presId="urn:microsoft.com/office/officeart/2005/8/layout/vList6"/>
    <dgm:cxn modelId="{AD0E3E6C-C138-4665-991D-CD9336F21DE7}" type="presOf" srcId="{4E7A2172-A775-4202-8E56-443DCDD0264D}" destId="{F60CF604-4409-4ECB-8136-B39AC8628C29}" srcOrd="0" destOrd="0" presId="urn:microsoft.com/office/officeart/2005/8/layout/vList6"/>
    <dgm:cxn modelId="{C98EF1B3-9C2C-43FF-80B2-3A36D170F1BA}" type="presOf" srcId="{8ADBF6DD-CCA5-4AA1-91ED-94421FD62A36}" destId="{210451EE-B726-4D76-801F-2B70F43A1F83}" srcOrd="0" destOrd="0" presId="urn:microsoft.com/office/officeart/2005/8/layout/vList6"/>
    <dgm:cxn modelId="{09EBBF16-F203-425D-9802-6A4C018B777D}" type="presOf" srcId="{85DB60BF-C6D9-4B39-99BD-54818650972F}" destId="{F60CF604-4409-4ECB-8136-B39AC8628C29}" srcOrd="0" destOrd="2" presId="urn:microsoft.com/office/officeart/2005/8/layout/vList6"/>
    <dgm:cxn modelId="{BDA598F6-A683-42EC-9ED2-6FC0AB2103F5}" srcId="{5E1ECD0E-64D6-4B7C-B55A-B7131C0A60FF}" destId="{B0C368A3-704B-46C8-872A-E12A523B38A4}" srcOrd="0" destOrd="0" parTransId="{8C534D4D-CC5E-4B1B-A4AA-E37207AE4DD7}" sibTransId="{34696104-BE90-4FFD-85AB-9FC47E70BCAE}"/>
    <dgm:cxn modelId="{4C14C186-B2C2-41C0-A01D-C119916129AA}" srcId="{6E619558-7CFD-41E0-9600-A0BC0F11C1D3}" destId="{5E1ECD0E-64D6-4B7C-B55A-B7131C0A60FF}" srcOrd="0" destOrd="0" parTransId="{AD3F4561-C127-4AE4-870E-132C863DAE7C}" sibTransId="{2A32FB25-72D5-4230-AAD6-345E1C35DCCF}"/>
    <dgm:cxn modelId="{6945C384-B66F-4FC4-839E-B4ED39960B07}" srcId="{5E1ECD0E-64D6-4B7C-B55A-B7131C0A60FF}" destId="{CE015B82-8F20-40E8-80DE-06C849CD1EE2}" srcOrd="1" destOrd="0" parTransId="{4B4C7127-64CD-4667-9445-8E10668E83BD}" sibTransId="{D13F5A6F-7B90-48E1-9127-FE7AD8882266}"/>
    <dgm:cxn modelId="{B1376EFB-43CC-42E8-A4DD-7AE243409AE9}" srcId="{CE015B82-8F20-40E8-80DE-06C849CD1EE2}" destId="{C92C3A01-81AB-45C0-BBA0-66DF9C655CA5}" srcOrd="1" destOrd="0" parTransId="{2AFE2DB0-704C-4702-9061-9AF62E0FB81A}" sibTransId="{A093359B-69CF-4D06-BFB0-0A8E3C27B0C3}"/>
    <dgm:cxn modelId="{278F5C89-39DB-4C9D-B47B-F9B2647809F3}" srcId="{6E619558-7CFD-41E0-9600-A0BC0F11C1D3}" destId="{AC4D00F0-54D9-44EA-87B5-4E99B2610551}" srcOrd="1" destOrd="0" parTransId="{6408D731-5C26-4C08-85AF-A04FCBE7DDE9}" sibTransId="{D0FB119D-B4D5-4ABD-B0C4-8A7F2597E809}"/>
    <dgm:cxn modelId="{758419D0-9053-462B-B1B3-D12AC21C1756}" type="presParOf" srcId="{8310E39D-17D3-4371-92A2-6C582FD229F7}" destId="{5BB69DAF-0B1C-44A4-987F-2813847A4307}" srcOrd="0" destOrd="0" presId="urn:microsoft.com/office/officeart/2005/8/layout/vList6"/>
    <dgm:cxn modelId="{14996996-3E70-40B4-B576-DBDE5A357E28}" type="presParOf" srcId="{5BB69DAF-0B1C-44A4-987F-2813847A4307}" destId="{C61A8DF7-1A50-4D0A-BD4D-FEDBD35CFD5F}" srcOrd="0" destOrd="0" presId="urn:microsoft.com/office/officeart/2005/8/layout/vList6"/>
    <dgm:cxn modelId="{7F2DF76C-BA35-40F7-8324-30241939D734}" type="presParOf" srcId="{5BB69DAF-0B1C-44A4-987F-2813847A4307}" destId="{7E9BB8CE-A466-44ED-9376-AFCD15FA556C}" srcOrd="1" destOrd="0" presId="urn:microsoft.com/office/officeart/2005/8/layout/vList6"/>
    <dgm:cxn modelId="{17713EAE-6CAA-41E3-AE1A-798BC81FFC59}" type="presParOf" srcId="{8310E39D-17D3-4371-92A2-6C582FD229F7}" destId="{D779636A-7026-44D5-9C14-762F62F16C42}" srcOrd="1" destOrd="0" presId="urn:microsoft.com/office/officeart/2005/8/layout/vList6"/>
    <dgm:cxn modelId="{C533E9BF-D7D7-4E02-9B4C-FD73CBD282CF}" type="presParOf" srcId="{8310E39D-17D3-4371-92A2-6C582FD229F7}" destId="{AB66AD3F-863E-421E-9A91-36661D64909A}" srcOrd="2" destOrd="0" presId="urn:microsoft.com/office/officeart/2005/8/layout/vList6"/>
    <dgm:cxn modelId="{6A36CBA0-3699-4A54-B5D0-AE77B0245485}" type="presParOf" srcId="{AB66AD3F-863E-421E-9A91-36661D64909A}" destId="{18A9FE77-F7DD-4B0C-B452-5171F698F8E9}" srcOrd="0" destOrd="0" presId="urn:microsoft.com/office/officeart/2005/8/layout/vList6"/>
    <dgm:cxn modelId="{59E1EC90-A99E-423D-90AD-D1079BCD4091}" type="presParOf" srcId="{AB66AD3F-863E-421E-9A91-36661D64909A}" destId="{F60CF604-4409-4ECB-8136-B39AC8628C29}" srcOrd="1" destOrd="0" presId="urn:microsoft.com/office/officeart/2005/8/layout/vList6"/>
    <dgm:cxn modelId="{9BBB6A5D-FA09-43B6-81D6-8B57D005B9DD}" type="presParOf" srcId="{8310E39D-17D3-4371-92A2-6C582FD229F7}" destId="{15454F64-E1C8-48C9-A985-49DBA98A5948}" srcOrd="3" destOrd="0" presId="urn:microsoft.com/office/officeart/2005/8/layout/vList6"/>
    <dgm:cxn modelId="{A6098BA2-1A71-48D9-8157-B3566294C572}" type="presParOf" srcId="{8310E39D-17D3-4371-92A2-6C582FD229F7}" destId="{A845873F-F5C2-44E3-BB7B-BF6E74DE419E}" srcOrd="4" destOrd="0" presId="urn:microsoft.com/office/officeart/2005/8/layout/vList6"/>
    <dgm:cxn modelId="{07ADEB6B-9C91-4542-B0B1-2375D14810B1}" type="presParOf" srcId="{A845873F-F5C2-44E3-BB7B-BF6E74DE419E}" destId="{210451EE-B726-4D76-801F-2B70F43A1F83}" srcOrd="0" destOrd="0" presId="urn:microsoft.com/office/officeart/2005/8/layout/vList6"/>
    <dgm:cxn modelId="{D9469F5B-C47D-46B8-95D6-AE2D7B447F1E}" type="presParOf" srcId="{A845873F-F5C2-44E3-BB7B-BF6E74DE419E}" destId="{78375012-7ACB-48E3-9E99-3902AADFA3B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0E2EA-2DEE-474A-8785-1083CA016EE6}">
      <dsp:nvSpPr>
        <dsp:cNvPr id="0" name=""/>
        <dsp:cNvSpPr/>
      </dsp:nvSpPr>
      <dsp:spPr>
        <a:xfrm>
          <a:off x="4018" y="0"/>
          <a:ext cx="8221563" cy="5050536"/>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OkAT Board of Directors </a:t>
          </a:r>
          <a:r>
            <a:rPr lang="en-US" sz="2400" b="0" kern="1200" dirty="0" smtClean="0"/>
            <a:t>is made up of community members who bring an expertise, and as a</a:t>
          </a:r>
          <a:r>
            <a:rPr lang="en-US" sz="1800" kern="1200" dirty="0" smtClean="0"/>
            <a:t> </a:t>
          </a:r>
          <a:r>
            <a:rPr lang="en-US" sz="2400" kern="1200" dirty="0" smtClean="0"/>
            <a:t>majority, are individuals with a disability, or have a family member with a disability, that contribute unique skills, knowledge, and experience, which include (but not limited to):</a:t>
          </a:r>
          <a:endParaRPr lang="en-US" sz="2400" kern="1200" dirty="0"/>
        </a:p>
        <a:p>
          <a:pPr marL="228600" lvl="1" indent="-228600" algn="l" defTabSz="1022350" rtl="0">
            <a:lnSpc>
              <a:spcPct val="90000"/>
            </a:lnSpc>
            <a:spcBef>
              <a:spcPct val="0"/>
            </a:spcBef>
            <a:spcAft>
              <a:spcPct val="15000"/>
            </a:spcAft>
            <a:buChar char="••"/>
          </a:pPr>
          <a:r>
            <a:rPr lang="en-US" sz="2300" kern="1200" dirty="0" smtClean="0"/>
            <a:t>Attorney</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Banker</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Business professional</a:t>
          </a:r>
          <a:endParaRPr lang="en-US" sz="2300" kern="1200" dirty="0"/>
        </a:p>
        <a:p>
          <a:pPr marL="228600" lvl="1" indent="-228600" algn="l" defTabSz="1022350" rtl="0">
            <a:lnSpc>
              <a:spcPct val="90000"/>
            </a:lnSpc>
            <a:spcBef>
              <a:spcPct val="0"/>
            </a:spcBef>
            <a:spcAft>
              <a:spcPct val="15000"/>
            </a:spcAft>
            <a:buChar char="••"/>
          </a:pPr>
          <a:r>
            <a:rPr lang="en-US" sz="2300" kern="1200" smtClean="0"/>
            <a:t>Procurement officer</a:t>
          </a:r>
          <a:endParaRPr lang="en-US" sz="2300" kern="1200"/>
        </a:p>
        <a:p>
          <a:pPr marL="228600" lvl="1" indent="-228600" algn="l" defTabSz="1022350" rtl="0">
            <a:lnSpc>
              <a:spcPct val="90000"/>
            </a:lnSpc>
            <a:spcBef>
              <a:spcPct val="0"/>
            </a:spcBef>
            <a:spcAft>
              <a:spcPct val="15000"/>
            </a:spcAft>
            <a:buChar char="••"/>
          </a:pPr>
          <a:r>
            <a:rPr lang="en-US" sz="2300" kern="1200" dirty="0" smtClean="0"/>
            <a:t>CFO of a community based organization</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Director of University Sponsored Programs</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Work with or represent individuals with a disability</a:t>
          </a:r>
          <a:endParaRPr lang="en-US" sz="2300" kern="1200" dirty="0"/>
        </a:p>
      </dsp:txBody>
      <dsp:txXfrm>
        <a:off x="151943" y="147925"/>
        <a:ext cx="7925713" cy="4754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DAFCD-464E-4EE6-AE1A-1B0FD8CF7061}">
      <dsp:nvSpPr>
        <dsp:cNvPr id="0" name=""/>
        <dsp:cNvSpPr/>
      </dsp:nvSpPr>
      <dsp:spPr>
        <a:xfrm>
          <a:off x="3616" y="829743"/>
          <a:ext cx="3162448" cy="316244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8100" rIns="174040" bIns="38100" numCol="1" spcCol="1270" anchor="ctr" anchorCtr="0">
          <a:noAutofit/>
        </a:bodyPr>
        <a:lstStyle/>
        <a:p>
          <a:pPr lvl="0" algn="ctr" defTabSz="1333500" rtl="0">
            <a:lnSpc>
              <a:spcPct val="90000"/>
            </a:lnSpc>
            <a:spcBef>
              <a:spcPct val="0"/>
            </a:spcBef>
            <a:spcAft>
              <a:spcPct val="35000"/>
            </a:spcAft>
          </a:pPr>
          <a:r>
            <a:rPr lang="en-US" sz="3000" kern="1200" dirty="0" smtClean="0"/>
            <a:t>Non-guaranteed loan</a:t>
          </a:r>
          <a:endParaRPr lang="en-US" sz="3000" kern="1200" dirty="0"/>
        </a:p>
      </dsp:txBody>
      <dsp:txXfrm>
        <a:off x="466746" y="1292873"/>
        <a:ext cx="2236188" cy="2236188"/>
      </dsp:txXfrm>
    </dsp:sp>
    <dsp:sp modelId="{205D1089-89F8-4A01-94C1-764BC4289057}">
      <dsp:nvSpPr>
        <dsp:cNvPr id="0" name=""/>
        <dsp:cNvSpPr/>
      </dsp:nvSpPr>
      <dsp:spPr>
        <a:xfrm>
          <a:off x="2533575" y="829743"/>
          <a:ext cx="3162448" cy="3162448"/>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8100" rIns="174040" bIns="38100" numCol="1" spcCol="1270" anchor="ctr" anchorCtr="0">
          <a:noAutofit/>
        </a:bodyPr>
        <a:lstStyle/>
        <a:p>
          <a:pPr lvl="0" algn="ctr" defTabSz="1333500" rtl="0">
            <a:lnSpc>
              <a:spcPct val="90000"/>
            </a:lnSpc>
            <a:spcBef>
              <a:spcPct val="0"/>
            </a:spcBef>
            <a:spcAft>
              <a:spcPct val="35000"/>
            </a:spcAft>
          </a:pPr>
          <a:r>
            <a:rPr lang="en-US" sz="3000" kern="1200" dirty="0" smtClean="0"/>
            <a:t>Guaranteed loan</a:t>
          </a:r>
          <a:endParaRPr lang="en-US" sz="3000" kern="1200" dirty="0"/>
        </a:p>
      </dsp:txBody>
      <dsp:txXfrm>
        <a:off x="2996705" y="1292873"/>
        <a:ext cx="2236188" cy="2236188"/>
      </dsp:txXfrm>
    </dsp:sp>
    <dsp:sp modelId="{6760B3ED-525A-4569-BBD1-3EFB23D8F6B0}">
      <dsp:nvSpPr>
        <dsp:cNvPr id="0" name=""/>
        <dsp:cNvSpPr/>
      </dsp:nvSpPr>
      <dsp:spPr>
        <a:xfrm>
          <a:off x="5063534" y="829743"/>
          <a:ext cx="3162448" cy="3162448"/>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8100" rIns="174040" bIns="38100" numCol="1" spcCol="1270" anchor="ctr" anchorCtr="0">
          <a:noAutofit/>
        </a:bodyPr>
        <a:lstStyle/>
        <a:p>
          <a:pPr lvl="0" algn="ctr" defTabSz="1333500" rtl="0">
            <a:lnSpc>
              <a:spcPct val="90000"/>
            </a:lnSpc>
            <a:spcBef>
              <a:spcPct val="0"/>
            </a:spcBef>
            <a:spcAft>
              <a:spcPts val="600"/>
            </a:spcAft>
          </a:pPr>
          <a:r>
            <a:rPr lang="en-US" sz="3000" kern="1200" dirty="0" smtClean="0"/>
            <a:t>*Direct </a:t>
          </a:r>
        </a:p>
        <a:p>
          <a:pPr lvl="0" algn="ctr" defTabSz="1333500" rtl="0">
            <a:lnSpc>
              <a:spcPct val="90000"/>
            </a:lnSpc>
            <a:spcBef>
              <a:spcPct val="0"/>
            </a:spcBef>
            <a:spcAft>
              <a:spcPts val="600"/>
            </a:spcAft>
          </a:pPr>
          <a:r>
            <a:rPr lang="en-US" sz="3000" kern="1200" dirty="0" smtClean="0"/>
            <a:t>loan </a:t>
          </a:r>
          <a:endParaRPr lang="en-US" sz="3000" kern="1200" dirty="0"/>
        </a:p>
      </dsp:txBody>
      <dsp:txXfrm>
        <a:off x="5526664" y="1292873"/>
        <a:ext cx="2236188" cy="2236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A92AF-EA16-4C5A-8E56-71DB30D434E3}">
      <dsp:nvSpPr>
        <dsp:cNvPr id="0" name=""/>
        <dsp:cNvSpPr/>
      </dsp:nvSpPr>
      <dsp:spPr>
        <a:xfrm>
          <a:off x="0" y="206692"/>
          <a:ext cx="7620000" cy="647595"/>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Applicant qualifies for standard bank consumer loan</a:t>
          </a:r>
          <a:endParaRPr lang="en-US" sz="2700" kern="1200" dirty="0"/>
        </a:p>
      </dsp:txBody>
      <dsp:txXfrm>
        <a:off x="31613" y="238305"/>
        <a:ext cx="7556774" cy="584369"/>
      </dsp:txXfrm>
    </dsp:sp>
    <dsp:sp modelId="{0D3DFE0A-3AEE-4F04-BE8F-1A4CF46ED46D}">
      <dsp:nvSpPr>
        <dsp:cNvPr id="0" name=""/>
        <dsp:cNvSpPr/>
      </dsp:nvSpPr>
      <dsp:spPr>
        <a:xfrm>
          <a:off x="0" y="932047"/>
          <a:ext cx="7620000" cy="647595"/>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Loan term up to 3 years</a:t>
          </a:r>
          <a:endParaRPr lang="en-US" sz="2700" kern="1200" dirty="0"/>
        </a:p>
      </dsp:txBody>
      <dsp:txXfrm>
        <a:off x="31613" y="963660"/>
        <a:ext cx="7556774" cy="584369"/>
      </dsp:txXfrm>
    </dsp:sp>
    <dsp:sp modelId="{E1CA6191-5BCD-498B-A518-6555D4F60C14}">
      <dsp:nvSpPr>
        <dsp:cNvPr id="0" name=""/>
        <dsp:cNvSpPr/>
      </dsp:nvSpPr>
      <dsp:spPr>
        <a:xfrm>
          <a:off x="0" y="1657402"/>
          <a:ext cx="7620000" cy="647595"/>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Funds are paid directly to the vendor</a:t>
          </a:r>
          <a:endParaRPr lang="en-US" sz="2700" kern="1200" dirty="0"/>
        </a:p>
      </dsp:txBody>
      <dsp:txXfrm>
        <a:off x="31613" y="1689015"/>
        <a:ext cx="7556774" cy="584369"/>
      </dsp:txXfrm>
    </dsp:sp>
    <dsp:sp modelId="{F3EFD0AE-3245-4D62-9E16-DDDA13E55570}">
      <dsp:nvSpPr>
        <dsp:cNvPr id="0" name=""/>
        <dsp:cNvSpPr/>
      </dsp:nvSpPr>
      <dsp:spPr>
        <a:xfrm>
          <a:off x="0" y="2382757"/>
          <a:ext cx="7620000" cy="647595"/>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Bank loan closing fees, credit report fees, etc. apply</a:t>
          </a:r>
          <a:endParaRPr lang="en-US" sz="2700" kern="1200" dirty="0"/>
        </a:p>
      </dsp:txBody>
      <dsp:txXfrm>
        <a:off x="31613" y="2414370"/>
        <a:ext cx="7556774" cy="584369"/>
      </dsp:txXfrm>
    </dsp:sp>
    <dsp:sp modelId="{6654CD15-1BAA-4E2A-9FF0-557EBB4B8481}">
      <dsp:nvSpPr>
        <dsp:cNvPr id="0" name=""/>
        <dsp:cNvSpPr/>
      </dsp:nvSpPr>
      <dsp:spPr>
        <a:xfrm>
          <a:off x="0" y="3108112"/>
          <a:ext cx="7620000" cy="647595"/>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OkAT buys down the interest rate to 6%  </a:t>
          </a:r>
          <a:endParaRPr lang="en-US" sz="2700" kern="1200" dirty="0"/>
        </a:p>
      </dsp:txBody>
      <dsp:txXfrm>
        <a:off x="31613" y="3139725"/>
        <a:ext cx="7556774" cy="58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51A73-3DE8-4FF7-9999-10792A88BB18}">
      <dsp:nvSpPr>
        <dsp:cNvPr id="0" name=""/>
        <dsp:cNvSpPr/>
      </dsp:nvSpPr>
      <dsp:spPr>
        <a:xfrm>
          <a:off x="0" y="473582"/>
          <a:ext cx="7848600" cy="62361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OkAT guaranties the loan with available funds</a:t>
          </a:r>
          <a:endParaRPr lang="en-US" sz="2600" kern="1200" dirty="0"/>
        </a:p>
      </dsp:txBody>
      <dsp:txXfrm>
        <a:off x="30442" y="504024"/>
        <a:ext cx="7787716" cy="562726"/>
      </dsp:txXfrm>
    </dsp:sp>
    <dsp:sp modelId="{B19ED096-AC1A-49B4-9DB8-BDE66351A90F}">
      <dsp:nvSpPr>
        <dsp:cNvPr id="0" name=""/>
        <dsp:cNvSpPr/>
      </dsp:nvSpPr>
      <dsp:spPr>
        <a:xfrm>
          <a:off x="0" y="1172072"/>
          <a:ext cx="7848600" cy="62361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Loan terms up to 5 years</a:t>
          </a:r>
          <a:endParaRPr lang="en-US" sz="2600" kern="1200" dirty="0"/>
        </a:p>
      </dsp:txBody>
      <dsp:txXfrm>
        <a:off x="30442" y="1202514"/>
        <a:ext cx="7787716" cy="562726"/>
      </dsp:txXfrm>
    </dsp:sp>
    <dsp:sp modelId="{44A2C354-02E7-4F05-B5D2-371B0D70ECCE}">
      <dsp:nvSpPr>
        <dsp:cNvPr id="0" name=""/>
        <dsp:cNvSpPr/>
      </dsp:nvSpPr>
      <dsp:spPr>
        <a:xfrm>
          <a:off x="0" y="1870563"/>
          <a:ext cx="7848600" cy="62361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Funds are paid directly to the vendor</a:t>
          </a:r>
          <a:endParaRPr lang="en-US" sz="2600" kern="1200" dirty="0"/>
        </a:p>
      </dsp:txBody>
      <dsp:txXfrm>
        <a:off x="30442" y="1901005"/>
        <a:ext cx="7787716" cy="562726"/>
      </dsp:txXfrm>
    </dsp:sp>
    <dsp:sp modelId="{9FC9CE8C-4DC7-48A8-82E2-6A0906BD04F2}">
      <dsp:nvSpPr>
        <dsp:cNvPr id="0" name=""/>
        <dsp:cNvSpPr/>
      </dsp:nvSpPr>
      <dsp:spPr>
        <a:xfrm>
          <a:off x="0" y="2569053"/>
          <a:ext cx="7848600" cy="62361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Bank loan closing fees, credit report fees, etc. still apply</a:t>
          </a:r>
          <a:endParaRPr lang="en-US" sz="2600" kern="1200" dirty="0"/>
        </a:p>
      </dsp:txBody>
      <dsp:txXfrm>
        <a:off x="30442" y="2599495"/>
        <a:ext cx="7787716" cy="562726"/>
      </dsp:txXfrm>
    </dsp:sp>
    <dsp:sp modelId="{95F5DE3D-E6AC-4F5C-8262-38D83F15110B}">
      <dsp:nvSpPr>
        <dsp:cNvPr id="0" name=""/>
        <dsp:cNvSpPr/>
      </dsp:nvSpPr>
      <dsp:spPr>
        <a:xfrm>
          <a:off x="0" y="3267543"/>
          <a:ext cx="7848600" cy="62361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OkAT buys down interest rate to 5%</a:t>
          </a:r>
          <a:endParaRPr lang="en-US" sz="2600" kern="1200" dirty="0"/>
        </a:p>
      </dsp:txBody>
      <dsp:txXfrm>
        <a:off x="30442" y="3297985"/>
        <a:ext cx="7787716"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56C-73D9-4BEB-A2C7-4D1CBFA2CE0C}">
      <dsp:nvSpPr>
        <dsp:cNvPr id="0" name=""/>
        <dsp:cNvSpPr/>
      </dsp:nvSpPr>
      <dsp:spPr>
        <a:xfrm>
          <a:off x="0" y="125249"/>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OkAT board reviews and approves the same a guarantee loan</a:t>
          </a:r>
          <a:endParaRPr lang="en-US" sz="2200" kern="1200" dirty="0"/>
        </a:p>
      </dsp:txBody>
      <dsp:txXfrm>
        <a:off x="25759" y="151008"/>
        <a:ext cx="7416082" cy="476152"/>
      </dsp:txXfrm>
    </dsp:sp>
    <dsp:sp modelId="{F2E04A8A-06F4-4295-BD31-F91230077238}">
      <dsp:nvSpPr>
        <dsp:cNvPr id="0" name=""/>
        <dsp:cNvSpPr/>
      </dsp:nvSpPr>
      <dsp:spPr>
        <a:xfrm>
          <a:off x="0" y="716279"/>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Maximum loan $1500</a:t>
          </a:r>
          <a:endParaRPr lang="en-US" sz="2200" kern="1200" dirty="0"/>
        </a:p>
      </dsp:txBody>
      <dsp:txXfrm>
        <a:off x="25759" y="742038"/>
        <a:ext cx="7416082" cy="476152"/>
      </dsp:txXfrm>
    </dsp:sp>
    <dsp:sp modelId="{9DDE9388-AD22-43E9-871F-01B53B3BACFE}">
      <dsp:nvSpPr>
        <dsp:cNvPr id="0" name=""/>
        <dsp:cNvSpPr/>
      </dsp:nvSpPr>
      <dsp:spPr>
        <a:xfrm>
          <a:off x="0" y="1307310"/>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Fixed interest rate of 5%</a:t>
          </a:r>
          <a:endParaRPr lang="en-US" sz="2200" kern="1200" dirty="0"/>
        </a:p>
      </dsp:txBody>
      <dsp:txXfrm>
        <a:off x="25759" y="1333069"/>
        <a:ext cx="7416082" cy="476152"/>
      </dsp:txXfrm>
    </dsp:sp>
    <dsp:sp modelId="{B19ED096-AC1A-49B4-9DB8-BDE66351A90F}">
      <dsp:nvSpPr>
        <dsp:cNvPr id="0" name=""/>
        <dsp:cNvSpPr/>
      </dsp:nvSpPr>
      <dsp:spPr>
        <a:xfrm>
          <a:off x="0" y="1898340"/>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Loan terms up to one year</a:t>
          </a:r>
          <a:endParaRPr lang="en-US" sz="2200" kern="1200" dirty="0"/>
        </a:p>
      </dsp:txBody>
      <dsp:txXfrm>
        <a:off x="25759" y="1924099"/>
        <a:ext cx="7416082" cy="476152"/>
      </dsp:txXfrm>
    </dsp:sp>
    <dsp:sp modelId="{44A2C354-02E7-4F05-B5D2-371B0D70ECCE}">
      <dsp:nvSpPr>
        <dsp:cNvPr id="0" name=""/>
        <dsp:cNvSpPr/>
      </dsp:nvSpPr>
      <dsp:spPr>
        <a:xfrm>
          <a:off x="0" y="2489370"/>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Funds are paid directly to the vendor</a:t>
          </a:r>
          <a:endParaRPr lang="en-US" sz="2200" kern="1200" dirty="0"/>
        </a:p>
      </dsp:txBody>
      <dsp:txXfrm>
        <a:off x="25759" y="2515129"/>
        <a:ext cx="7416082" cy="476152"/>
      </dsp:txXfrm>
    </dsp:sp>
    <dsp:sp modelId="{9FC9CE8C-4DC7-48A8-82E2-6A0906BD04F2}">
      <dsp:nvSpPr>
        <dsp:cNvPr id="0" name=""/>
        <dsp:cNvSpPr/>
      </dsp:nvSpPr>
      <dsp:spPr>
        <a:xfrm>
          <a:off x="0" y="3080400"/>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No closing fee</a:t>
          </a:r>
          <a:endParaRPr lang="en-US" sz="2200" kern="1200" dirty="0"/>
        </a:p>
      </dsp:txBody>
      <dsp:txXfrm>
        <a:off x="25759" y="3106159"/>
        <a:ext cx="7416082" cy="476152"/>
      </dsp:txXfrm>
    </dsp:sp>
    <dsp:sp modelId="{494BBB81-EE99-4F6E-A3EF-036C7828E4F1}">
      <dsp:nvSpPr>
        <dsp:cNvPr id="0" name=""/>
        <dsp:cNvSpPr/>
      </dsp:nvSpPr>
      <dsp:spPr>
        <a:xfrm>
          <a:off x="0" y="3671430"/>
          <a:ext cx="7467600" cy="52767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Credit report fees apply </a:t>
          </a:r>
          <a:endParaRPr lang="en-US" sz="2200" kern="1200" dirty="0"/>
        </a:p>
      </dsp:txBody>
      <dsp:txXfrm>
        <a:off x="25759" y="3697189"/>
        <a:ext cx="7416082" cy="476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9E220-BC2E-4512-ACDD-DC91C5A02CBD}">
      <dsp:nvSpPr>
        <dsp:cNvPr id="0" name=""/>
        <dsp:cNvSpPr/>
      </dsp:nvSpPr>
      <dsp:spPr>
        <a:xfrm>
          <a:off x="3291839" y="390"/>
          <a:ext cx="4937760" cy="1523627"/>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Consumer has identified the AT</a:t>
          </a:r>
          <a:endParaRPr lang="en-US" sz="1800" kern="1200" dirty="0"/>
        </a:p>
        <a:p>
          <a:pPr marL="171450" lvl="1" indent="-171450" algn="l" defTabSz="800100">
            <a:lnSpc>
              <a:spcPct val="90000"/>
            </a:lnSpc>
            <a:spcBef>
              <a:spcPct val="0"/>
            </a:spcBef>
            <a:spcAft>
              <a:spcPct val="15000"/>
            </a:spcAft>
            <a:buChar char="••"/>
          </a:pPr>
          <a:r>
            <a:rPr lang="en-US" sz="1800" kern="1200" dirty="0" smtClean="0"/>
            <a:t>Completes credit application</a:t>
          </a:r>
          <a:endParaRPr lang="en-US" sz="1800" kern="1200" dirty="0"/>
        </a:p>
        <a:p>
          <a:pPr marL="171450" lvl="1" indent="-171450" algn="l" defTabSz="800100">
            <a:lnSpc>
              <a:spcPct val="90000"/>
            </a:lnSpc>
            <a:spcBef>
              <a:spcPct val="0"/>
            </a:spcBef>
            <a:spcAft>
              <a:spcPct val="15000"/>
            </a:spcAft>
            <a:buChar char="••"/>
          </a:pPr>
          <a:r>
            <a:rPr lang="en-US" sz="1800" kern="1200" dirty="0" smtClean="0"/>
            <a:t>Credit report and application are reviewed</a:t>
          </a:r>
          <a:endParaRPr lang="en-US" sz="1800" kern="1200" dirty="0"/>
        </a:p>
        <a:p>
          <a:pPr marL="57150" lvl="1" indent="-57150" algn="l" defTabSz="444500">
            <a:lnSpc>
              <a:spcPct val="90000"/>
            </a:lnSpc>
            <a:spcBef>
              <a:spcPct val="0"/>
            </a:spcBef>
            <a:spcAft>
              <a:spcPct val="15000"/>
            </a:spcAft>
            <a:buChar char="••"/>
          </a:pPr>
          <a:endParaRPr lang="en-US" sz="1000" kern="1200" dirty="0"/>
        </a:p>
      </dsp:txBody>
      <dsp:txXfrm>
        <a:off x="3291839" y="190843"/>
        <a:ext cx="4366400" cy="1142721"/>
      </dsp:txXfrm>
    </dsp:sp>
    <dsp:sp modelId="{DA9B5EAC-5218-4AAB-9DB2-1787E94CA398}">
      <dsp:nvSpPr>
        <dsp:cNvPr id="0" name=""/>
        <dsp:cNvSpPr/>
      </dsp:nvSpPr>
      <dsp:spPr>
        <a:xfrm>
          <a:off x="0" y="390"/>
          <a:ext cx="3291840" cy="152362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Application</a:t>
          </a:r>
          <a:endParaRPr lang="en-US" sz="4500" kern="1200" dirty="0"/>
        </a:p>
      </dsp:txBody>
      <dsp:txXfrm>
        <a:off x="74377" y="74767"/>
        <a:ext cx="3143086" cy="1374873"/>
      </dsp:txXfrm>
    </dsp:sp>
    <dsp:sp modelId="{EBDB5569-8C9F-4503-88C8-0F522F47F62D}">
      <dsp:nvSpPr>
        <dsp:cNvPr id="0" name=""/>
        <dsp:cNvSpPr/>
      </dsp:nvSpPr>
      <dsp:spPr>
        <a:xfrm>
          <a:off x="3291839" y="1676381"/>
          <a:ext cx="4937760" cy="1523627"/>
        </a:xfrm>
        <a:prstGeom prst="rightArrow">
          <a:avLst>
            <a:gd name="adj1" fmla="val 75000"/>
            <a:gd name="adj2" fmla="val 50000"/>
          </a:avLst>
        </a:prstGeom>
        <a:solidFill>
          <a:schemeClr val="accent3">
            <a:tint val="40000"/>
            <a:alpha val="90000"/>
            <a:hueOff val="-17063690"/>
            <a:satOff val="19452"/>
            <a:lumOff val="1327"/>
            <a:alphaOff val="0"/>
          </a:schemeClr>
        </a:solidFill>
        <a:ln w="19050" cap="flat" cmpd="sng" algn="ctr">
          <a:solidFill>
            <a:schemeClr val="accent3">
              <a:tint val="40000"/>
              <a:alpha val="90000"/>
              <a:hueOff val="-17063690"/>
              <a:satOff val="19452"/>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Approved - closes as a non-guaranty loan</a:t>
          </a:r>
          <a:endParaRPr lang="en-US" sz="1900" kern="1200" dirty="0"/>
        </a:p>
        <a:p>
          <a:pPr marL="171450" lvl="1" indent="-171450" algn="l" defTabSz="844550">
            <a:lnSpc>
              <a:spcPct val="90000"/>
            </a:lnSpc>
            <a:spcBef>
              <a:spcPct val="0"/>
            </a:spcBef>
            <a:spcAft>
              <a:spcPct val="15000"/>
            </a:spcAft>
            <a:buChar char="••"/>
          </a:pPr>
          <a:r>
            <a:rPr lang="en-US" sz="1900" kern="1200" dirty="0" smtClean="0"/>
            <a:t>Payment made to vendor</a:t>
          </a:r>
          <a:endParaRPr lang="en-US" sz="1900" kern="1200" dirty="0"/>
        </a:p>
        <a:p>
          <a:pPr marL="171450" lvl="1" indent="-171450" algn="l" defTabSz="844550">
            <a:lnSpc>
              <a:spcPct val="90000"/>
            </a:lnSpc>
            <a:spcBef>
              <a:spcPct val="0"/>
            </a:spcBef>
            <a:spcAft>
              <a:spcPct val="15000"/>
            </a:spcAft>
            <a:buChar char="••"/>
          </a:pPr>
          <a:r>
            <a:rPr lang="en-US" sz="1900" kern="1200" dirty="0" smtClean="0"/>
            <a:t>OkAT buys down interest </a:t>
          </a:r>
          <a:endParaRPr lang="en-US" sz="1900" kern="1200" dirty="0"/>
        </a:p>
      </dsp:txBody>
      <dsp:txXfrm>
        <a:off x="3291839" y="1866834"/>
        <a:ext cx="4366400" cy="1142721"/>
      </dsp:txXfrm>
    </dsp:sp>
    <dsp:sp modelId="{6D6DA619-9A2E-47D5-A78B-B06A37E550DD}">
      <dsp:nvSpPr>
        <dsp:cNvPr id="0" name=""/>
        <dsp:cNvSpPr/>
      </dsp:nvSpPr>
      <dsp:spPr>
        <a:xfrm>
          <a:off x="0" y="1676381"/>
          <a:ext cx="3291840" cy="1523627"/>
        </a:xfrm>
        <a:prstGeom prst="roundRect">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Decision</a:t>
          </a:r>
          <a:endParaRPr lang="en-US" sz="4500" kern="1200" dirty="0"/>
        </a:p>
      </dsp:txBody>
      <dsp:txXfrm>
        <a:off x="74377" y="1750758"/>
        <a:ext cx="3143086" cy="1374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BB8CE-A466-44ED-9376-AFCD15FA556C}">
      <dsp:nvSpPr>
        <dsp:cNvPr id="0" name=""/>
        <dsp:cNvSpPr/>
      </dsp:nvSpPr>
      <dsp:spPr>
        <a:xfrm>
          <a:off x="3454756" y="1033"/>
          <a:ext cx="5169494" cy="1263314"/>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Bank documents are released to OkAT</a:t>
          </a:r>
          <a:endParaRPr lang="en-US" sz="1400" kern="1200" dirty="0"/>
        </a:p>
        <a:p>
          <a:pPr marL="114300" lvl="1" indent="-114300" algn="l" defTabSz="622300">
            <a:lnSpc>
              <a:spcPct val="90000"/>
            </a:lnSpc>
            <a:spcBef>
              <a:spcPct val="0"/>
            </a:spcBef>
            <a:spcAft>
              <a:spcPct val="15000"/>
            </a:spcAft>
            <a:buChar char="••"/>
          </a:pPr>
          <a:r>
            <a:rPr lang="en-US" sz="1400" kern="1200" dirty="0" smtClean="0"/>
            <a:t>Consumer is asked to complete OkAT documents:</a:t>
          </a:r>
          <a:endParaRPr lang="en-US" sz="1400" kern="1200" dirty="0"/>
        </a:p>
        <a:p>
          <a:pPr marL="228600" lvl="2" indent="-114300" algn="l" defTabSz="622300">
            <a:lnSpc>
              <a:spcPct val="90000"/>
            </a:lnSpc>
            <a:spcBef>
              <a:spcPct val="0"/>
            </a:spcBef>
            <a:spcAft>
              <a:spcPct val="15000"/>
            </a:spcAft>
            <a:buChar char="••"/>
          </a:pPr>
          <a:r>
            <a:rPr lang="en-US" sz="1400" kern="1200" dirty="0" smtClean="0"/>
            <a:t>Monthly household expenses and income </a:t>
          </a:r>
          <a:endParaRPr lang="en-US" sz="1400" kern="1200" dirty="0"/>
        </a:p>
        <a:p>
          <a:pPr marL="228600" lvl="2" indent="-114300" algn="l" defTabSz="622300">
            <a:lnSpc>
              <a:spcPct val="90000"/>
            </a:lnSpc>
            <a:spcBef>
              <a:spcPct val="0"/>
            </a:spcBef>
            <a:spcAft>
              <a:spcPct val="15000"/>
            </a:spcAft>
            <a:buChar char="••"/>
          </a:pPr>
          <a:r>
            <a:rPr lang="en-US" sz="1400" kern="1200" dirty="0" smtClean="0"/>
            <a:t>Considerations  / explanations</a:t>
          </a:r>
          <a:endParaRPr lang="en-US" sz="1400" kern="1200" dirty="0"/>
        </a:p>
      </dsp:txBody>
      <dsp:txXfrm>
        <a:off x="3454756" y="158947"/>
        <a:ext cx="4695751" cy="947486"/>
      </dsp:txXfrm>
    </dsp:sp>
    <dsp:sp modelId="{C61A8DF7-1A50-4D0A-BD4D-FEDBD35CFD5F}">
      <dsp:nvSpPr>
        <dsp:cNvPr id="0" name=""/>
        <dsp:cNvSpPr/>
      </dsp:nvSpPr>
      <dsp:spPr>
        <a:xfrm>
          <a:off x="8426" y="106322"/>
          <a:ext cx="3446329" cy="10527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err="1" smtClean="0"/>
            <a:t>OkAT</a:t>
          </a:r>
          <a:r>
            <a:rPr lang="en-US" sz="3500" kern="1200" dirty="0" smtClean="0"/>
            <a:t> application </a:t>
          </a:r>
          <a:endParaRPr lang="en-US" sz="3500" kern="1200" dirty="0"/>
        </a:p>
      </dsp:txBody>
      <dsp:txXfrm>
        <a:off x="59816" y="157712"/>
        <a:ext cx="3343549" cy="949955"/>
      </dsp:txXfrm>
    </dsp:sp>
    <dsp:sp modelId="{F60CF604-4409-4ECB-8136-B39AC8628C29}">
      <dsp:nvSpPr>
        <dsp:cNvPr id="0" name=""/>
        <dsp:cNvSpPr/>
      </dsp:nvSpPr>
      <dsp:spPr>
        <a:xfrm>
          <a:off x="3453070" y="1369621"/>
          <a:ext cx="5179606" cy="1052735"/>
        </a:xfrm>
        <a:prstGeom prst="rightArrow">
          <a:avLst>
            <a:gd name="adj1" fmla="val 75000"/>
            <a:gd name="adj2" fmla="val 50000"/>
          </a:avLst>
        </a:prstGeom>
        <a:solidFill>
          <a:schemeClr val="accent3">
            <a:tint val="40000"/>
            <a:alpha val="90000"/>
            <a:hueOff val="-8531845"/>
            <a:satOff val="9726"/>
            <a:lumOff val="664"/>
            <a:alphaOff val="0"/>
          </a:schemeClr>
        </a:solidFill>
        <a:ln w="19050" cap="flat" cmpd="sng" algn="ctr">
          <a:solidFill>
            <a:schemeClr val="accent3">
              <a:tint val="40000"/>
              <a:alpha val="90000"/>
              <a:hueOff val="-8531845"/>
              <a:satOff val="9726"/>
              <a:lumOff val="6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Proof of correcting any adverse credit concerns</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 they are able to make the monthly payment</a:t>
          </a:r>
        </a:p>
        <a:p>
          <a:pPr marL="114300" lvl="1" indent="-114300" algn="l" defTabSz="622300">
            <a:lnSpc>
              <a:spcPct val="90000"/>
            </a:lnSpc>
            <a:spcBef>
              <a:spcPct val="0"/>
            </a:spcBef>
            <a:spcAft>
              <a:spcPct val="15000"/>
            </a:spcAft>
            <a:buChar char="••"/>
          </a:pPr>
          <a:r>
            <a:rPr lang="en-US" sz="1400" kern="1200" dirty="0" smtClean="0"/>
            <a:t>Other considerations: PASS, business plan for employment</a:t>
          </a:r>
          <a:endParaRPr lang="en-US" sz="1400" kern="1200" dirty="0"/>
        </a:p>
      </dsp:txBody>
      <dsp:txXfrm>
        <a:off x="3453070" y="1501213"/>
        <a:ext cx="4784830" cy="789551"/>
      </dsp:txXfrm>
    </dsp:sp>
    <dsp:sp modelId="{18A9FE77-F7DD-4B0C-B452-5171F698F8E9}">
      <dsp:nvSpPr>
        <dsp:cNvPr id="0" name=""/>
        <dsp:cNvSpPr/>
      </dsp:nvSpPr>
      <dsp:spPr>
        <a:xfrm>
          <a:off x="0" y="1369621"/>
          <a:ext cx="3453070" cy="1052735"/>
        </a:xfrm>
        <a:prstGeom prst="roundRect">
          <a:avLst/>
        </a:prstGeom>
        <a:solidFill>
          <a:schemeClr val="accent3">
            <a:hueOff val="-8269636"/>
            <a:satOff val="13411"/>
            <a:lumOff val="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Considerations</a:t>
          </a:r>
          <a:endParaRPr lang="en-US" sz="3500" kern="1200" dirty="0"/>
        </a:p>
      </dsp:txBody>
      <dsp:txXfrm>
        <a:off x="51390" y="1421011"/>
        <a:ext cx="3350290" cy="949955"/>
      </dsp:txXfrm>
    </dsp:sp>
    <dsp:sp modelId="{78375012-7ACB-48E3-9E99-3902AADFA3BE}">
      <dsp:nvSpPr>
        <dsp:cNvPr id="0" name=""/>
        <dsp:cNvSpPr/>
      </dsp:nvSpPr>
      <dsp:spPr>
        <a:xfrm>
          <a:off x="3453070" y="2527630"/>
          <a:ext cx="5179606" cy="1052735"/>
        </a:xfrm>
        <a:prstGeom prst="rightArrow">
          <a:avLst>
            <a:gd name="adj1" fmla="val 75000"/>
            <a:gd name="adj2" fmla="val 50000"/>
          </a:avLst>
        </a:prstGeom>
        <a:solidFill>
          <a:schemeClr val="accent3">
            <a:tint val="40000"/>
            <a:alpha val="90000"/>
            <a:hueOff val="-17063690"/>
            <a:satOff val="19452"/>
            <a:lumOff val="1327"/>
            <a:alphaOff val="0"/>
          </a:schemeClr>
        </a:solidFill>
        <a:ln w="19050" cap="flat" cmpd="sng" algn="ctr">
          <a:solidFill>
            <a:schemeClr val="accent3">
              <a:tint val="40000"/>
              <a:alpha val="90000"/>
              <a:hueOff val="-17063690"/>
              <a:satOff val="19452"/>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Loan coordinator confirms and verifies information</a:t>
          </a:r>
          <a:endParaRPr lang="en-US" sz="1400" kern="1200" dirty="0"/>
        </a:p>
        <a:p>
          <a:pPr marL="114300" lvl="1" indent="-114300" algn="l" defTabSz="622300">
            <a:lnSpc>
              <a:spcPct val="90000"/>
            </a:lnSpc>
            <a:spcBef>
              <a:spcPct val="0"/>
            </a:spcBef>
            <a:spcAft>
              <a:spcPct val="15000"/>
            </a:spcAft>
            <a:buChar char="••"/>
          </a:pPr>
          <a:r>
            <a:rPr lang="en-US" sz="1400" kern="1200" dirty="0" smtClean="0"/>
            <a:t>Quorum of board members meet via conference call</a:t>
          </a:r>
          <a:endParaRPr lang="en-US" sz="1400" kern="1200" dirty="0"/>
        </a:p>
        <a:p>
          <a:pPr marL="114300" lvl="1" indent="-114300" algn="l" defTabSz="622300">
            <a:lnSpc>
              <a:spcPct val="90000"/>
            </a:lnSpc>
            <a:spcBef>
              <a:spcPct val="0"/>
            </a:spcBef>
            <a:spcAft>
              <a:spcPct val="15000"/>
            </a:spcAft>
            <a:buChar char="••"/>
          </a:pPr>
          <a:r>
            <a:rPr lang="en-US" sz="1400" kern="1200" dirty="0" smtClean="0"/>
            <a:t>Decision is made within 7 days</a:t>
          </a:r>
          <a:endParaRPr lang="en-US" sz="1400" kern="1200" dirty="0"/>
        </a:p>
      </dsp:txBody>
      <dsp:txXfrm>
        <a:off x="3453070" y="2659222"/>
        <a:ext cx="4784830" cy="789551"/>
      </dsp:txXfrm>
    </dsp:sp>
    <dsp:sp modelId="{210451EE-B726-4D76-801F-2B70F43A1F83}">
      <dsp:nvSpPr>
        <dsp:cNvPr id="0" name=""/>
        <dsp:cNvSpPr/>
      </dsp:nvSpPr>
      <dsp:spPr>
        <a:xfrm>
          <a:off x="0" y="2527630"/>
          <a:ext cx="3453070" cy="1052735"/>
        </a:xfrm>
        <a:prstGeom prst="roundRect">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Decision</a:t>
          </a:r>
          <a:endParaRPr lang="en-US" sz="3500" kern="1200" dirty="0"/>
        </a:p>
      </dsp:txBody>
      <dsp:txXfrm>
        <a:off x="51390" y="2579020"/>
        <a:ext cx="3350290" cy="949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BB8CE-A466-44ED-9376-AFCD15FA556C}">
      <dsp:nvSpPr>
        <dsp:cNvPr id="0" name=""/>
        <dsp:cNvSpPr/>
      </dsp:nvSpPr>
      <dsp:spPr>
        <a:xfrm>
          <a:off x="3454756" y="1033"/>
          <a:ext cx="5169494" cy="1263314"/>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Loan application and credit report are reviewed loan </a:t>
          </a:r>
          <a:r>
            <a:rPr lang="en-US" sz="1400" kern="1200" dirty="0" err="1" smtClean="0"/>
            <a:t>coord</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Consumer completes OkAT documents:</a:t>
          </a:r>
          <a:endParaRPr lang="en-US" sz="1400" kern="1200" dirty="0"/>
        </a:p>
        <a:p>
          <a:pPr marL="228600" lvl="2" indent="-114300" algn="l" defTabSz="622300">
            <a:lnSpc>
              <a:spcPct val="90000"/>
            </a:lnSpc>
            <a:spcBef>
              <a:spcPct val="0"/>
            </a:spcBef>
            <a:spcAft>
              <a:spcPct val="15000"/>
            </a:spcAft>
            <a:buChar char="••"/>
          </a:pPr>
          <a:r>
            <a:rPr lang="en-US" sz="1400" kern="1200" dirty="0" smtClean="0"/>
            <a:t>Monthly household expenses and income </a:t>
          </a:r>
          <a:endParaRPr lang="en-US" sz="1400" kern="1200" dirty="0"/>
        </a:p>
        <a:p>
          <a:pPr marL="228600" lvl="2" indent="-114300" algn="l" defTabSz="622300">
            <a:lnSpc>
              <a:spcPct val="90000"/>
            </a:lnSpc>
            <a:spcBef>
              <a:spcPct val="0"/>
            </a:spcBef>
            <a:spcAft>
              <a:spcPct val="15000"/>
            </a:spcAft>
            <a:buChar char="••"/>
          </a:pPr>
          <a:r>
            <a:rPr lang="en-US" sz="1400" kern="1200" dirty="0" smtClean="0"/>
            <a:t>Considerations  / explanations</a:t>
          </a:r>
          <a:endParaRPr lang="en-US" sz="1400" kern="1200" dirty="0"/>
        </a:p>
      </dsp:txBody>
      <dsp:txXfrm>
        <a:off x="3454756" y="158947"/>
        <a:ext cx="4695751" cy="947486"/>
      </dsp:txXfrm>
    </dsp:sp>
    <dsp:sp modelId="{C61A8DF7-1A50-4D0A-BD4D-FEDBD35CFD5F}">
      <dsp:nvSpPr>
        <dsp:cNvPr id="0" name=""/>
        <dsp:cNvSpPr/>
      </dsp:nvSpPr>
      <dsp:spPr>
        <a:xfrm>
          <a:off x="8426" y="106322"/>
          <a:ext cx="3446329" cy="10527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Application </a:t>
          </a:r>
          <a:endParaRPr lang="en-US" sz="3600" kern="1200" dirty="0"/>
        </a:p>
      </dsp:txBody>
      <dsp:txXfrm>
        <a:off x="59816" y="157712"/>
        <a:ext cx="3343549" cy="949955"/>
      </dsp:txXfrm>
    </dsp:sp>
    <dsp:sp modelId="{F60CF604-4409-4ECB-8136-B39AC8628C29}">
      <dsp:nvSpPr>
        <dsp:cNvPr id="0" name=""/>
        <dsp:cNvSpPr/>
      </dsp:nvSpPr>
      <dsp:spPr>
        <a:xfrm>
          <a:off x="3453070" y="1369621"/>
          <a:ext cx="5179606" cy="1052735"/>
        </a:xfrm>
        <a:prstGeom prst="rightArrow">
          <a:avLst>
            <a:gd name="adj1" fmla="val 75000"/>
            <a:gd name="adj2" fmla="val 50000"/>
          </a:avLst>
        </a:prstGeom>
        <a:solidFill>
          <a:schemeClr val="accent3">
            <a:tint val="40000"/>
            <a:alpha val="90000"/>
            <a:hueOff val="-8531845"/>
            <a:satOff val="9726"/>
            <a:lumOff val="664"/>
            <a:alphaOff val="0"/>
          </a:schemeClr>
        </a:solidFill>
        <a:ln w="19050" cap="flat" cmpd="sng" algn="ctr">
          <a:solidFill>
            <a:schemeClr val="accent3">
              <a:tint val="40000"/>
              <a:alpha val="90000"/>
              <a:hueOff val="-8531845"/>
              <a:satOff val="9726"/>
              <a:lumOff val="6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Proof of correcting any adverse credit concerns</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 they are able to make the monthly payment</a:t>
          </a:r>
        </a:p>
        <a:p>
          <a:pPr marL="114300" lvl="1" indent="-114300" algn="l" defTabSz="622300">
            <a:lnSpc>
              <a:spcPct val="90000"/>
            </a:lnSpc>
            <a:spcBef>
              <a:spcPct val="0"/>
            </a:spcBef>
            <a:spcAft>
              <a:spcPct val="15000"/>
            </a:spcAft>
            <a:buChar char="••"/>
          </a:pPr>
          <a:r>
            <a:rPr lang="en-US" sz="1400" kern="1200" dirty="0" smtClean="0"/>
            <a:t>Other considerations: PASS, business plan for employment</a:t>
          </a:r>
          <a:endParaRPr lang="en-US" sz="1400" kern="1200" dirty="0"/>
        </a:p>
      </dsp:txBody>
      <dsp:txXfrm>
        <a:off x="3453070" y="1501213"/>
        <a:ext cx="4784830" cy="789551"/>
      </dsp:txXfrm>
    </dsp:sp>
    <dsp:sp modelId="{18A9FE77-F7DD-4B0C-B452-5171F698F8E9}">
      <dsp:nvSpPr>
        <dsp:cNvPr id="0" name=""/>
        <dsp:cNvSpPr/>
      </dsp:nvSpPr>
      <dsp:spPr>
        <a:xfrm>
          <a:off x="0" y="1369621"/>
          <a:ext cx="3453070" cy="1052735"/>
        </a:xfrm>
        <a:prstGeom prst="roundRect">
          <a:avLst/>
        </a:prstGeom>
        <a:solidFill>
          <a:schemeClr val="accent3">
            <a:hueOff val="-8269636"/>
            <a:satOff val="13411"/>
            <a:lumOff val="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Considerations</a:t>
          </a:r>
          <a:endParaRPr lang="en-US" sz="3600" kern="1200" dirty="0"/>
        </a:p>
      </dsp:txBody>
      <dsp:txXfrm>
        <a:off x="51390" y="1421011"/>
        <a:ext cx="3350290" cy="949955"/>
      </dsp:txXfrm>
    </dsp:sp>
    <dsp:sp modelId="{78375012-7ACB-48E3-9E99-3902AADFA3BE}">
      <dsp:nvSpPr>
        <dsp:cNvPr id="0" name=""/>
        <dsp:cNvSpPr/>
      </dsp:nvSpPr>
      <dsp:spPr>
        <a:xfrm>
          <a:off x="3453070" y="2527630"/>
          <a:ext cx="5179606" cy="1052735"/>
        </a:xfrm>
        <a:prstGeom prst="rightArrow">
          <a:avLst>
            <a:gd name="adj1" fmla="val 75000"/>
            <a:gd name="adj2" fmla="val 50000"/>
          </a:avLst>
        </a:prstGeom>
        <a:solidFill>
          <a:schemeClr val="accent3">
            <a:tint val="40000"/>
            <a:alpha val="90000"/>
            <a:hueOff val="-17063690"/>
            <a:satOff val="19452"/>
            <a:lumOff val="1327"/>
            <a:alphaOff val="0"/>
          </a:schemeClr>
        </a:solidFill>
        <a:ln w="19050" cap="flat" cmpd="sng" algn="ctr">
          <a:solidFill>
            <a:schemeClr val="accent3">
              <a:tint val="40000"/>
              <a:alpha val="90000"/>
              <a:hueOff val="-17063690"/>
              <a:satOff val="19452"/>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Loan coordinator confirms and verifies information</a:t>
          </a:r>
          <a:endParaRPr lang="en-US" sz="1400" kern="1200" dirty="0"/>
        </a:p>
        <a:p>
          <a:pPr marL="114300" lvl="1" indent="-114300" algn="l" defTabSz="622300">
            <a:lnSpc>
              <a:spcPct val="90000"/>
            </a:lnSpc>
            <a:spcBef>
              <a:spcPct val="0"/>
            </a:spcBef>
            <a:spcAft>
              <a:spcPct val="15000"/>
            </a:spcAft>
            <a:buChar char="••"/>
          </a:pPr>
          <a:r>
            <a:rPr lang="en-US" sz="1400" kern="1200" dirty="0" smtClean="0"/>
            <a:t>Quorum of board members meet via conference call</a:t>
          </a:r>
          <a:endParaRPr lang="en-US" sz="1400" kern="1200" dirty="0"/>
        </a:p>
        <a:p>
          <a:pPr marL="114300" lvl="1" indent="-114300" algn="l" defTabSz="622300">
            <a:lnSpc>
              <a:spcPct val="90000"/>
            </a:lnSpc>
            <a:spcBef>
              <a:spcPct val="0"/>
            </a:spcBef>
            <a:spcAft>
              <a:spcPct val="15000"/>
            </a:spcAft>
            <a:buChar char="••"/>
          </a:pPr>
          <a:r>
            <a:rPr lang="en-US" sz="1400" kern="1200" dirty="0" smtClean="0"/>
            <a:t>Decision is made within 7 days</a:t>
          </a:r>
          <a:endParaRPr lang="en-US" sz="1400" kern="1200" dirty="0"/>
        </a:p>
      </dsp:txBody>
      <dsp:txXfrm>
        <a:off x="3453070" y="2659222"/>
        <a:ext cx="4784830" cy="789551"/>
      </dsp:txXfrm>
    </dsp:sp>
    <dsp:sp modelId="{210451EE-B726-4D76-801F-2B70F43A1F83}">
      <dsp:nvSpPr>
        <dsp:cNvPr id="0" name=""/>
        <dsp:cNvSpPr/>
      </dsp:nvSpPr>
      <dsp:spPr>
        <a:xfrm>
          <a:off x="0" y="2527630"/>
          <a:ext cx="3453070" cy="1052735"/>
        </a:xfrm>
        <a:prstGeom prst="roundRect">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Decision</a:t>
          </a:r>
          <a:endParaRPr lang="en-US" sz="3600" kern="1200" dirty="0"/>
        </a:p>
      </dsp:txBody>
      <dsp:txXfrm>
        <a:off x="51390" y="2579020"/>
        <a:ext cx="3350290" cy="9499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57B4C-9075-4278-9826-4DE7B3A75164}" type="datetimeFigureOut">
              <a:rPr lang="en-US" smtClean="0"/>
              <a:t>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8E5D9-CD5A-4AED-B5CD-C7D4B3A12163}" type="slidenum">
              <a:rPr lang="en-US" smtClean="0"/>
              <a:t>‹#›</a:t>
            </a:fld>
            <a:endParaRPr lang="en-US"/>
          </a:p>
        </p:txBody>
      </p:sp>
    </p:spTree>
    <p:extLst>
      <p:ext uri="{BB962C8B-B14F-4D97-AF65-F5344CB8AC3E}">
        <p14:creationId xmlns:p14="http://schemas.microsoft.com/office/powerpoint/2010/main" val="263551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talk about receiving</a:t>
            </a:r>
            <a:r>
              <a:rPr lang="en-US" baseline="0" dirty="0" smtClean="0"/>
              <a:t> initial funds… search of CBO… search of banking partner… how we got to the partners we have now.</a:t>
            </a:r>
            <a:endParaRPr lang="en-US" dirty="0"/>
          </a:p>
        </p:txBody>
      </p:sp>
      <p:sp>
        <p:nvSpPr>
          <p:cNvPr id="4" name="Slide Number Placeholder 3"/>
          <p:cNvSpPr>
            <a:spLocks noGrp="1"/>
          </p:cNvSpPr>
          <p:nvPr>
            <p:ph type="sldNum" sz="quarter" idx="10"/>
          </p:nvPr>
        </p:nvSpPr>
        <p:spPr/>
        <p:txBody>
          <a:bodyPr/>
          <a:lstStyle/>
          <a:p>
            <a:fld id="{2418E5D9-CD5A-4AED-B5CD-C7D4B3A12163}" type="slidenum">
              <a:rPr lang="en-US" smtClean="0"/>
              <a:t>3</a:t>
            </a:fld>
            <a:endParaRPr lang="en-US"/>
          </a:p>
        </p:txBody>
      </p:sp>
    </p:spTree>
    <p:extLst>
      <p:ext uri="{BB962C8B-B14F-4D97-AF65-F5344CB8AC3E}">
        <p14:creationId xmlns:p14="http://schemas.microsoft.com/office/powerpoint/2010/main" val="74221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8E5D9-CD5A-4AED-B5CD-C7D4B3A12163}" type="slidenum">
              <a:rPr lang="en-US" smtClean="0"/>
              <a:t>4</a:t>
            </a:fld>
            <a:endParaRPr lang="en-US"/>
          </a:p>
        </p:txBody>
      </p:sp>
    </p:spTree>
    <p:extLst>
      <p:ext uri="{BB962C8B-B14F-4D97-AF65-F5344CB8AC3E}">
        <p14:creationId xmlns:p14="http://schemas.microsoft.com/office/powerpoint/2010/main" val="307115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add a graph of some sort here I guess…</a:t>
            </a:r>
            <a:endParaRPr lang="en-US" dirty="0"/>
          </a:p>
        </p:txBody>
      </p:sp>
      <p:sp>
        <p:nvSpPr>
          <p:cNvPr id="4" name="Slide Number Placeholder 3"/>
          <p:cNvSpPr>
            <a:spLocks noGrp="1"/>
          </p:cNvSpPr>
          <p:nvPr>
            <p:ph type="sldNum" sz="quarter" idx="10"/>
          </p:nvPr>
        </p:nvSpPr>
        <p:spPr/>
        <p:txBody>
          <a:bodyPr/>
          <a:lstStyle/>
          <a:p>
            <a:fld id="{2418E5D9-CD5A-4AED-B5CD-C7D4B3A12163}" type="slidenum">
              <a:rPr lang="en-US" smtClean="0"/>
              <a:t>18</a:t>
            </a:fld>
            <a:endParaRPr lang="en-US"/>
          </a:p>
        </p:txBody>
      </p:sp>
    </p:spTree>
    <p:extLst>
      <p:ext uri="{BB962C8B-B14F-4D97-AF65-F5344CB8AC3E}">
        <p14:creationId xmlns:p14="http://schemas.microsoft.com/office/powerpoint/2010/main" val="217693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500" indent="-278849" eaLnBrk="0" hangingPunct="0">
              <a:spcBef>
                <a:spcPct val="30000"/>
              </a:spcBef>
              <a:defRPr sz="1200">
                <a:solidFill>
                  <a:schemeClr val="tx1"/>
                </a:solidFill>
                <a:latin typeface="Arial" charset="0"/>
              </a:defRPr>
            </a:lvl2pPr>
            <a:lvl3pPr marL="1120069" indent="-222768" eaLnBrk="0" hangingPunct="0">
              <a:spcBef>
                <a:spcPct val="30000"/>
              </a:spcBef>
              <a:defRPr sz="1200">
                <a:solidFill>
                  <a:schemeClr val="tx1"/>
                </a:solidFill>
                <a:latin typeface="Arial" charset="0"/>
              </a:defRPr>
            </a:lvl3pPr>
            <a:lvl4pPr marL="1568719" indent="-222768" eaLnBrk="0" hangingPunct="0">
              <a:spcBef>
                <a:spcPct val="30000"/>
              </a:spcBef>
              <a:defRPr sz="1200">
                <a:solidFill>
                  <a:schemeClr val="tx1"/>
                </a:solidFill>
                <a:latin typeface="Arial" charset="0"/>
              </a:defRPr>
            </a:lvl4pPr>
            <a:lvl5pPr marL="2017369" indent="-222768" eaLnBrk="0" hangingPunct="0">
              <a:spcBef>
                <a:spcPct val="30000"/>
              </a:spcBef>
              <a:defRPr sz="1200">
                <a:solidFill>
                  <a:schemeClr val="tx1"/>
                </a:solidFill>
                <a:latin typeface="Arial" charset="0"/>
              </a:defRPr>
            </a:lvl5pPr>
            <a:lvl6pPr marL="2466020" indent="-222768" eaLnBrk="0" fontAlgn="base" hangingPunct="0">
              <a:spcBef>
                <a:spcPct val="30000"/>
              </a:spcBef>
              <a:spcAft>
                <a:spcPct val="0"/>
              </a:spcAft>
              <a:defRPr sz="1200">
                <a:solidFill>
                  <a:schemeClr val="tx1"/>
                </a:solidFill>
                <a:latin typeface="Arial" charset="0"/>
              </a:defRPr>
            </a:lvl6pPr>
            <a:lvl7pPr marL="2914670" indent="-222768" eaLnBrk="0" fontAlgn="base" hangingPunct="0">
              <a:spcBef>
                <a:spcPct val="30000"/>
              </a:spcBef>
              <a:spcAft>
                <a:spcPct val="0"/>
              </a:spcAft>
              <a:defRPr sz="1200">
                <a:solidFill>
                  <a:schemeClr val="tx1"/>
                </a:solidFill>
                <a:latin typeface="Arial" charset="0"/>
              </a:defRPr>
            </a:lvl7pPr>
            <a:lvl8pPr marL="3363320" indent="-222768" eaLnBrk="0" fontAlgn="base" hangingPunct="0">
              <a:spcBef>
                <a:spcPct val="30000"/>
              </a:spcBef>
              <a:spcAft>
                <a:spcPct val="0"/>
              </a:spcAft>
              <a:defRPr sz="1200">
                <a:solidFill>
                  <a:schemeClr val="tx1"/>
                </a:solidFill>
                <a:latin typeface="Arial" charset="0"/>
              </a:defRPr>
            </a:lvl8pPr>
            <a:lvl9pPr marL="3811971" indent="-22276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47F73F-7034-4965-8E3B-707D974FC257}"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came straight from the program review… I need to look at the sustainability plan to see what it actually</a:t>
            </a:r>
            <a:r>
              <a:rPr lang="en-US" baseline="0" dirty="0" smtClean="0"/>
              <a:t> says.</a:t>
            </a:r>
            <a:endParaRPr lang="en-US" dirty="0"/>
          </a:p>
        </p:txBody>
      </p:sp>
      <p:sp>
        <p:nvSpPr>
          <p:cNvPr id="4" name="Slide Number Placeholder 3"/>
          <p:cNvSpPr>
            <a:spLocks noGrp="1"/>
          </p:cNvSpPr>
          <p:nvPr>
            <p:ph type="sldNum" sz="quarter" idx="10"/>
          </p:nvPr>
        </p:nvSpPr>
        <p:spPr/>
        <p:txBody>
          <a:bodyPr/>
          <a:lstStyle/>
          <a:p>
            <a:fld id="{2418E5D9-CD5A-4AED-B5CD-C7D4B3A12163}" type="slidenum">
              <a:rPr lang="en-US" smtClean="0"/>
              <a:t>21</a:t>
            </a:fld>
            <a:endParaRPr lang="en-US"/>
          </a:p>
        </p:txBody>
      </p:sp>
    </p:spTree>
    <p:extLst>
      <p:ext uri="{BB962C8B-B14F-4D97-AF65-F5344CB8AC3E}">
        <p14:creationId xmlns:p14="http://schemas.microsoft.com/office/powerpoint/2010/main" val="391415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564CF2E0-CCC4-4E1E-9902-C3C36AB3FDA4}" type="datetimeFigureOut">
              <a:rPr lang="en-US" smtClean="0"/>
              <a:t>2/8/2015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F42FDE4-A7DD-41A7-A0A6-9B649FB43336}" type="slidenum">
              <a:rPr kumimoji="0" lang="en-US" smtClean="0"/>
              <a:t>‹#›</a:t>
            </a:fld>
            <a:endParaRPr kumimoji="0"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smtClean="0"/>
          </a:p>
        </p:txBody>
      </p:sp>
      <p:sp>
        <p:nvSpPr>
          <p:cNvPr id="4" name="Slide Number Placeholder 5"/>
          <p:cNvSpPr>
            <a:spLocks noGrp="1"/>
          </p:cNvSpPr>
          <p:nvPr>
            <p:ph type="sldNum" sz="quarter" idx="10"/>
          </p:nvPr>
        </p:nvSpPr>
        <p:spPr>
          <a:ln/>
        </p:spPr>
        <p:txBody>
          <a:bodyPr/>
          <a:lstStyle>
            <a:lvl1pPr>
              <a:defRPr/>
            </a:lvl1pPr>
          </a:lstStyle>
          <a:p>
            <a:pPr>
              <a:defRPr/>
            </a:pPr>
            <a:fld id="{4279AEC1-7E11-44A8-A004-45A5FC59FEC4}"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4783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8" name="Content Placeholder 7"/>
          <p:cNvSpPr>
            <a:spLocks noGrp="1"/>
          </p:cNvSpPr>
          <p:nvPr>
            <p:ph sz="quarter" idx="13"/>
          </p:nvPr>
        </p:nvSpPr>
        <p:spPr>
          <a:xfrm>
            <a:off x="457200" y="1143000"/>
            <a:ext cx="8305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t>2/8/2015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t>2/8/2015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64CF2E0-CCC4-4E1E-9902-C3C36AB3FDA4}" type="datetimeFigureOut">
              <a:rPr lang="en-US" smtClean="0"/>
              <a:t>2/8/2015</a:t>
            </a:fld>
            <a:endParaRPr lang="en-US"/>
          </a:p>
        </p:txBody>
      </p:sp>
      <p:sp>
        <p:nvSpPr>
          <p:cNvPr id="27" name="Slide Number Placeholder 26"/>
          <p:cNvSpPr>
            <a:spLocks noGrp="1"/>
          </p:cNvSpPr>
          <p:nvPr>
            <p:ph type="sldNum" sz="quarter" idx="11"/>
          </p:nvPr>
        </p:nvSpPr>
        <p:spPr/>
        <p:txBody>
          <a:bodyPr rtlCol="0"/>
          <a:lstStyle/>
          <a:p>
            <a:fld id="{6F42FDE4-A7DD-41A7-A0A6-9B649FB43336}" type="slidenum">
              <a:rPr kumimoji="0" lang="en-US" smtClean="0"/>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64CF2E0-CCC4-4E1E-9902-C3C36AB3FDA4}" type="datetimeFigureOut">
              <a:rPr lang="en-US" smtClean="0"/>
              <a:t>2/8/2015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t>2/8/2015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t>2/8/2015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2/8/2015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r" eaLnBrk="1" latinLnBrk="0" hangingPunct="1"/>
            <a:fld id="{564CF2E0-CCC4-4E1E-9902-C3C36AB3FDA4}" type="datetimeFigureOut">
              <a:rPr lang="en-US" smtClean="0"/>
              <a:t>2/8/2015</a:t>
            </a:fld>
            <a:endParaRPr lang="en-US" sz="1400" dirty="0">
              <a:solidFill>
                <a:schemeClr val="tx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04800"/>
            <a:ext cx="9144000" cy="712434"/>
          </a:xfrm>
        </p:spPr>
        <p:txBody>
          <a:bodyPr>
            <a:noAutofit/>
          </a:bodyPr>
          <a:lstStyle/>
          <a:p>
            <a:pPr algn="ctr"/>
            <a:r>
              <a:rPr lang="en-US" sz="3200" dirty="0"/>
              <a:t>Oklahoma ABLE </a:t>
            </a:r>
            <a:r>
              <a:rPr lang="en-US" sz="3200" dirty="0" smtClean="0"/>
              <a:t>Tech</a:t>
            </a:r>
            <a:endParaRPr lang="en-US" sz="3200" dirty="0"/>
          </a:p>
        </p:txBody>
      </p:sp>
      <p:pic>
        <p:nvPicPr>
          <p:cNvPr id="1026" name="Picture 2" descr="ABLE Tech bank loan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1143000"/>
            <a:ext cx="3886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a:xfrm>
            <a:off x="0" y="4343400"/>
            <a:ext cx="9144000" cy="1219122"/>
          </a:xfrm>
        </p:spPr>
        <p:txBody>
          <a:bodyPr>
            <a:normAutofit/>
          </a:bodyPr>
          <a:lstStyle/>
          <a:p>
            <a:pPr algn="ctr"/>
            <a:r>
              <a:rPr lang="en-US" dirty="0" smtClean="0">
                <a:solidFill>
                  <a:schemeClr val="tx1"/>
                </a:solidFill>
              </a:rPr>
              <a:t>Presented by: </a:t>
            </a:r>
          </a:p>
          <a:p>
            <a:pPr algn="ctr"/>
            <a:r>
              <a:rPr lang="en-US" dirty="0" smtClean="0">
                <a:solidFill>
                  <a:schemeClr val="tx1"/>
                </a:solidFill>
              </a:rPr>
              <a:t>Shelley Gladden and Linda </a:t>
            </a:r>
            <a:r>
              <a:rPr lang="en-US" dirty="0" err="1" smtClean="0">
                <a:solidFill>
                  <a:schemeClr val="tx1"/>
                </a:solidFill>
              </a:rPr>
              <a:t>Jaco</a:t>
            </a:r>
            <a:endParaRPr lang="en-US" dirty="0" smtClean="0">
              <a:solidFill>
                <a:schemeClr val="tx1"/>
              </a:solidFill>
            </a:endParaRPr>
          </a:p>
        </p:txBody>
      </p:sp>
      <p:sp>
        <p:nvSpPr>
          <p:cNvPr id="4" name="TextBox 3"/>
          <p:cNvSpPr txBox="1"/>
          <p:nvPr/>
        </p:nvSpPr>
        <p:spPr>
          <a:xfrm>
            <a:off x="0" y="5562600"/>
            <a:ext cx="9144000" cy="646331"/>
          </a:xfrm>
          <a:prstGeom prst="rect">
            <a:avLst/>
          </a:prstGeom>
          <a:noFill/>
        </p:spPr>
        <p:txBody>
          <a:bodyPr wrap="square" rtlCol="0">
            <a:spAutoFit/>
          </a:bodyPr>
          <a:lstStyle/>
          <a:p>
            <a:pPr algn="ctr"/>
            <a:r>
              <a:rPr lang="en-US" dirty="0" smtClean="0">
                <a:latin typeface="+mj-lt"/>
              </a:rPr>
              <a:t>February 10, 2015</a:t>
            </a:r>
          </a:p>
          <a:p>
            <a:pPr algn="ctr"/>
            <a:r>
              <a:rPr lang="en-US" dirty="0" smtClean="0">
                <a:latin typeface="+mj-lt"/>
              </a:rPr>
              <a:t>Atlanta, Georgia</a:t>
            </a:r>
            <a:endParaRPr lang="en-US" dirty="0">
              <a:latin typeface="+mj-lt"/>
            </a:endParaRPr>
          </a:p>
        </p:txBody>
      </p:sp>
    </p:spTree>
    <p:extLst>
      <p:ext uri="{BB962C8B-B14F-4D97-AF65-F5344CB8AC3E}">
        <p14:creationId xmlns:p14="http://schemas.microsoft.com/office/powerpoint/2010/main" val="74177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371600"/>
          </a:xfrm>
        </p:spPr>
        <p:txBody>
          <a:bodyPr>
            <a:normAutofit fontScale="90000"/>
          </a:bodyPr>
          <a:lstStyle/>
          <a:p>
            <a:r>
              <a:rPr lang="en-US" b="1" dirty="0" smtClean="0"/>
              <a:t>*Direct loans: </a:t>
            </a:r>
            <a:br>
              <a:rPr lang="en-US" b="1" dirty="0" smtClean="0"/>
            </a:br>
            <a:r>
              <a:rPr lang="en-US" sz="2800" dirty="0" smtClean="0"/>
              <a:t>Low dollar value loans that are processed in house, without banking partner’s support </a:t>
            </a:r>
            <a:endParaRPr lang="en-US" sz="2800" dirty="0"/>
          </a:p>
        </p:txBody>
      </p:sp>
      <p:graphicFrame>
        <p:nvGraphicFramePr>
          <p:cNvPr id="4" name="Content Placeholder 5" descr="OkAT board reviews and approves the same a guarantee loan&#10;Maximum loan $1500&#10;Fixed interest rate of 5%&#10;Loan terms up to one year&#10;Funds are paid directly to the vendor&#10;No closing fee&#10;Credit report fees apply &#10;"/>
          <p:cNvGraphicFramePr>
            <a:graphicFrameLocks noGrp="1"/>
          </p:cNvGraphicFramePr>
          <p:nvPr>
            <p:ph idx="1"/>
            <p:extLst>
              <p:ext uri="{D42A27DB-BD31-4B8C-83A1-F6EECF244321}">
                <p14:modId xmlns:p14="http://schemas.microsoft.com/office/powerpoint/2010/main" val="1045075815"/>
              </p:ext>
            </p:extLst>
          </p:nvPr>
        </p:nvGraphicFramePr>
        <p:xfrm>
          <a:off x="1219200" y="2249488"/>
          <a:ext cx="7467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31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smtClean="0"/>
              <a:t>Process of application</a:t>
            </a:r>
            <a:endParaRPr lang="en-US" dirty="0"/>
          </a:p>
        </p:txBody>
      </p:sp>
      <p:graphicFrame>
        <p:nvGraphicFramePr>
          <p:cNvPr id="4" name="Content Placeholder 3" descr="Application&#10; Consumer has identified the AT&#10; Completes credit application&#10; Credit report and application are reviewed&#10; &#10;Decision&#10; Approved - closes as a non-guaranty loan&#10; Payment made to vendor&#10; OkAT buys down interest &#10;"/>
          <p:cNvGraphicFramePr>
            <a:graphicFrameLocks noGrp="1"/>
          </p:cNvGraphicFramePr>
          <p:nvPr>
            <p:ph idx="1"/>
            <p:extLst>
              <p:ext uri="{D42A27DB-BD31-4B8C-83A1-F6EECF244321}">
                <p14:modId xmlns:p14="http://schemas.microsoft.com/office/powerpoint/2010/main" val="3086808338"/>
              </p:ext>
            </p:extLst>
          </p:nvPr>
        </p:nvGraphicFramePr>
        <p:xfrm>
          <a:off x="457200" y="1752600"/>
          <a:ext cx="8229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descr="Considerations for initial bank denial:&#10;Poor lending history &#10;Low credit score&#10;Limited income&#10;Collections or bankruptcy&#10;includes a picture of a warning sign&#10;"/>
          <p:cNvSpPr txBox="1"/>
          <p:nvPr/>
        </p:nvSpPr>
        <p:spPr>
          <a:xfrm>
            <a:off x="2286000" y="5029200"/>
            <a:ext cx="4953000" cy="1754326"/>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Considerations for initial bank denial:</a:t>
            </a:r>
          </a:p>
          <a:p>
            <a:pPr marL="742950" lvl="1" indent="-285750">
              <a:buFont typeface="Arial" panose="020B0604020202020204" pitchFamily="34" charset="0"/>
              <a:buChar char="•"/>
            </a:pPr>
            <a:r>
              <a:rPr lang="en-US" dirty="0" smtClean="0"/>
              <a:t>Poor lending history </a:t>
            </a:r>
          </a:p>
          <a:p>
            <a:pPr marL="742950" lvl="1" indent="-285750">
              <a:buFont typeface="Arial" panose="020B0604020202020204" pitchFamily="34" charset="0"/>
              <a:buChar char="•"/>
            </a:pPr>
            <a:r>
              <a:rPr lang="en-US" dirty="0" smtClean="0"/>
              <a:t>Low credit score</a:t>
            </a:r>
          </a:p>
          <a:p>
            <a:pPr marL="742950" lvl="1" indent="-285750">
              <a:buFont typeface="Arial" panose="020B0604020202020204" pitchFamily="34" charset="0"/>
              <a:buChar char="•"/>
            </a:pPr>
            <a:r>
              <a:rPr lang="en-US" dirty="0" smtClean="0"/>
              <a:t>Limited income</a:t>
            </a:r>
          </a:p>
          <a:p>
            <a:pPr marL="742950" lvl="1" indent="-285750">
              <a:buFont typeface="Arial" panose="020B0604020202020204" pitchFamily="34" charset="0"/>
              <a:buChar char="•"/>
            </a:pPr>
            <a:r>
              <a:rPr lang="en-US" dirty="0" smtClean="0"/>
              <a:t>Collections or bankruptcy</a:t>
            </a:r>
          </a:p>
          <a:p>
            <a:pPr marL="285750" indent="-285750">
              <a:buFont typeface="Arial" panose="020B0604020202020204" pitchFamily="34" charset="0"/>
              <a:buChar char="•"/>
            </a:pPr>
            <a:endParaRPr lang="en-US" dirty="0"/>
          </a:p>
        </p:txBody>
      </p:sp>
      <p:pic>
        <p:nvPicPr>
          <p:cNvPr id="5123" name="Picture 3" descr="red triagle with an exclamation point, indicating &quot;warning&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7400" y="5486400"/>
            <a:ext cx="1242701" cy="124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33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42" y="457200"/>
            <a:ext cx="8556477" cy="1066800"/>
          </a:xfrm>
        </p:spPr>
        <p:txBody>
          <a:bodyPr>
            <a:normAutofit fontScale="90000"/>
          </a:bodyPr>
          <a:lstStyle/>
          <a:p>
            <a:r>
              <a:rPr lang="en-US" dirty="0" smtClean="0"/>
              <a:t>Denied by the bank: Consider Guaranty loan</a:t>
            </a:r>
            <a:endParaRPr lang="en-US" dirty="0"/>
          </a:p>
        </p:txBody>
      </p:sp>
      <p:graphicFrame>
        <p:nvGraphicFramePr>
          <p:cNvPr id="4" name="Content Placeholder 3" descr="OkAT application &#10; Bank documents are released to OkAT&#10; Consumer is asked to complete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p:cNvGraphicFramePr>
            <a:graphicFrameLocks noGrp="1"/>
          </p:cNvGraphicFramePr>
          <p:nvPr>
            <p:ph idx="1"/>
            <p:extLst>
              <p:ext uri="{D42A27DB-BD31-4B8C-83A1-F6EECF244321}">
                <p14:modId xmlns:p14="http://schemas.microsoft.com/office/powerpoint/2010/main" val="2267951249"/>
              </p:ext>
            </p:extLst>
          </p:nvPr>
        </p:nvGraphicFramePr>
        <p:xfrm>
          <a:off x="358922" y="1295400"/>
          <a:ext cx="8632677"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picture of approval stam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4200" y="4769877"/>
            <a:ext cx="1981200" cy="1889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OkAT criteria for approval:&#10;Income to debt ratio 50% (regardless of level of income&#10;Credit score greater than 500&#10;Bankruptcy OK&#10;Collections related to medical OK&#10;"/>
          <p:cNvSpPr txBox="1"/>
          <p:nvPr/>
        </p:nvSpPr>
        <p:spPr>
          <a:xfrm>
            <a:off x="762000" y="5181600"/>
            <a:ext cx="7162800" cy="1477328"/>
          </a:xfrm>
          <a:prstGeom prst="rect">
            <a:avLst/>
          </a:prstGeom>
          <a:noFill/>
          <a:ln w="28575">
            <a:solidFill>
              <a:srgbClr val="00B050"/>
            </a:solidFill>
          </a:ln>
        </p:spPr>
        <p:txBody>
          <a:bodyPr wrap="square" rtlCol="0">
            <a:spAutoFit/>
          </a:bodyPr>
          <a:lstStyle/>
          <a:p>
            <a:r>
              <a:rPr lang="en-US" dirty="0" err="1" smtClean="0"/>
              <a:t>OkAT</a:t>
            </a:r>
            <a:r>
              <a:rPr lang="en-US" dirty="0" smtClean="0"/>
              <a:t> criteria for approval:</a:t>
            </a:r>
          </a:p>
          <a:p>
            <a:pPr marL="742950" lvl="1" indent="-285750">
              <a:buFont typeface="Arial" panose="020B0604020202020204" pitchFamily="34" charset="0"/>
              <a:buChar char="•"/>
            </a:pPr>
            <a:r>
              <a:rPr lang="en-US" dirty="0" smtClean="0"/>
              <a:t>Income to debt ratio 50% (regardless of level of income)</a:t>
            </a:r>
          </a:p>
          <a:p>
            <a:pPr marL="742950" lvl="1" indent="-285750">
              <a:buFont typeface="Arial" panose="020B0604020202020204" pitchFamily="34" charset="0"/>
              <a:buChar char="•"/>
            </a:pPr>
            <a:r>
              <a:rPr lang="en-US" dirty="0" smtClean="0"/>
              <a:t>Credit score greater than 500</a:t>
            </a:r>
          </a:p>
          <a:p>
            <a:pPr marL="742950" lvl="1" indent="-285750">
              <a:buFont typeface="Arial" panose="020B0604020202020204" pitchFamily="34" charset="0"/>
              <a:buChar char="•"/>
            </a:pPr>
            <a:r>
              <a:rPr lang="en-US" dirty="0" smtClean="0"/>
              <a:t>Bankruptcy OK</a:t>
            </a:r>
          </a:p>
          <a:p>
            <a:pPr marL="742950" lvl="1" indent="-285750">
              <a:buFont typeface="Arial" panose="020B0604020202020204" pitchFamily="34" charset="0"/>
              <a:buChar char="•"/>
            </a:pPr>
            <a:r>
              <a:rPr lang="en-US" dirty="0" smtClean="0"/>
              <a:t>Collections related to medical OK</a:t>
            </a:r>
          </a:p>
        </p:txBody>
      </p:sp>
    </p:spTree>
    <p:extLst>
      <p:ext uri="{BB962C8B-B14F-4D97-AF65-F5344CB8AC3E}">
        <p14:creationId xmlns:p14="http://schemas.microsoft.com/office/powerpoint/2010/main" val="622771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42" y="457200"/>
            <a:ext cx="8556477" cy="1066800"/>
          </a:xfrm>
        </p:spPr>
        <p:txBody>
          <a:bodyPr>
            <a:normAutofit fontScale="90000"/>
          </a:bodyPr>
          <a:lstStyle/>
          <a:p>
            <a:r>
              <a:rPr lang="en-US" dirty="0" smtClean="0"/>
              <a:t>Direct loan: similar to OkAT guaranty process</a:t>
            </a:r>
            <a:endParaRPr lang="en-US" dirty="0"/>
          </a:p>
        </p:txBody>
      </p:sp>
      <p:graphicFrame>
        <p:nvGraphicFramePr>
          <p:cNvPr id="4" name="Content Placeholder 3" descr="Application &#10; Loan application and credit report are reviewed loan coord.&#10; Consumer completes OkAT documents:&#10;  Monthly household expense and income information&#10;  Considerations  / explanations&#10;Considerations&#10; Proof of correcting any adverse credit concerns&#10; Evidence they are able to make the monthly payment&#10; Other considerations: PASS, business plan for employment&#10;Decision&#10; Loan coordinator confirms and verifies information&#10; Quorum of board members meet via conference call&#10; Decision is made within 7 days&#10;"/>
          <p:cNvGraphicFramePr>
            <a:graphicFrameLocks noGrp="1"/>
          </p:cNvGraphicFramePr>
          <p:nvPr>
            <p:ph idx="1"/>
            <p:extLst>
              <p:ext uri="{D42A27DB-BD31-4B8C-83A1-F6EECF244321}">
                <p14:modId xmlns:p14="http://schemas.microsoft.com/office/powerpoint/2010/main" val="1484935686"/>
              </p:ext>
            </p:extLst>
          </p:nvPr>
        </p:nvGraphicFramePr>
        <p:xfrm>
          <a:off x="358922" y="1295400"/>
          <a:ext cx="8632677"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stamp of approv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4200" y="4769877"/>
            <a:ext cx="1981200" cy="1889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OkAT criteria for approval:&#10;Income to debt ratio 50% (regardless of level of income&#10;Credit score greater than 500&#10;Bankruptcy OK&#10;Collections related to medical OK&#10;"/>
          <p:cNvSpPr txBox="1"/>
          <p:nvPr/>
        </p:nvSpPr>
        <p:spPr>
          <a:xfrm>
            <a:off x="762000" y="5181600"/>
            <a:ext cx="7162800" cy="1477328"/>
          </a:xfrm>
          <a:prstGeom prst="rect">
            <a:avLst/>
          </a:prstGeom>
          <a:noFill/>
          <a:ln w="28575">
            <a:solidFill>
              <a:srgbClr val="00B050"/>
            </a:solidFill>
          </a:ln>
        </p:spPr>
        <p:txBody>
          <a:bodyPr wrap="square" rtlCol="0">
            <a:spAutoFit/>
          </a:bodyPr>
          <a:lstStyle/>
          <a:p>
            <a:r>
              <a:rPr lang="en-US" dirty="0" err="1" smtClean="0"/>
              <a:t>OkAT</a:t>
            </a:r>
            <a:r>
              <a:rPr lang="en-US" dirty="0" smtClean="0"/>
              <a:t> criteria for approval:</a:t>
            </a:r>
          </a:p>
          <a:p>
            <a:pPr marL="742950" lvl="1" indent="-285750">
              <a:buFont typeface="Arial" panose="020B0604020202020204" pitchFamily="34" charset="0"/>
              <a:buChar char="•"/>
            </a:pPr>
            <a:r>
              <a:rPr lang="en-US" dirty="0" smtClean="0"/>
              <a:t>Income to debt ratio 50% (regardless of level of income)</a:t>
            </a:r>
          </a:p>
          <a:p>
            <a:pPr marL="742950" lvl="1" indent="-285750">
              <a:buFont typeface="Arial" panose="020B0604020202020204" pitchFamily="34" charset="0"/>
              <a:buChar char="•"/>
            </a:pPr>
            <a:r>
              <a:rPr lang="en-US" dirty="0" smtClean="0"/>
              <a:t>Credit score greater than 500</a:t>
            </a:r>
          </a:p>
          <a:p>
            <a:pPr marL="742950" lvl="1" indent="-285750">
              <a:buFont typeface="Arial" panose="020B0604020202020204" pitchFamily="34" charset="0"/>
              <a:buChar char="•"/>
            </a:pPr>
            <a:r>
              <a:rPr lang="en-US" dirty="0" smtClean="0"/>
              <a:t>Bankruptcy OK</a:t>
            </a:r>
          </a:p>
          <a:p>
            <a:pPr marL="742950" lvl="1" indent="-285750">
              <a:buFont typeface="Arial" panose="020B0604020202020204" pitchFamily="34" charset="0"/>
              <a:buChar char="•"/>
            </a:pPr>
            <a:r>
              <a:rPr lang="en-US" dirty="0" smtClean="0"/>
              <a:t>Collections related to medical OK</a:t>
            </a:r>
          </a:p>
        </p:txBody>
      </p:sp>
    </p:spTree>
    <p:extLst>
      <p:ext uri="{BB962C8B-B14F-4D97-AF65-F5344CB8AC3E}">
        <p14:creationId xmlns:p14="http://schemas.microsoft.com/office/powerpoint/2010/main" val="2715676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fontScale="90000"/>
          </a:bodyPr>
          <a:lstStyle/>
          <a:p>
            <a:r>
              <a:rPr lang="en-US" b="1" dirty="0"/>
              <a:t>Additional </a:t>
            </a:r>
            <a:r>
              <a:rPr lang="en-US" b="1" dirty="0" smtClean="0"/>
              <a:t>Support </a:t>
            </a:r>
            <a:r>
              <a:rPr lang="en-US" dirty="0" smtClean="0"/>
              <a:t>– </a:t>
            </a:r>
            <a:r>
              <a:rPr lang="en-US" sz="3100" dirty="0" smtClean="0"/>
              <a:t>ways to help the consumer be successful:</a:t>
            </a:r>
            <a:endParaRPr lang="en-US" sz="3100" dirty="0"/>
          </a:p>
        </p:txBody>
      </p:sp>
      <p:sp>
        <p:nvSpPr>
          <p:cNvPr id="3" name="Content Placeholder 2" descr="Refer to other programs that might be more feasible: &#10;OKDMERP&#10;DRS, DRS cost share &#10;VA&#10;ABLE Tech &#10;other private funding sources&#10;Cost share with other programs&#10;"/>
          <p:cNvSpPr>
            <a:spLocks noGrp="1"/>
          </p:cNvSpPr>
          <p:nvPr>
            <p:ph idx="1"/>
          </p:nvPr>
        </p:nvSpPr>
        <p:spPr>
          <a:xfrm>
            <a:off x="457200" y="1981200"/>
            <a:ext cx="8229600" cy="4572000"/>
          </a:xfrm>
        </p:spPr>
        <p:txBody>
          <a:bodyPr>
            <a:normAutofit/>
          </a:bodyPr>
          <a:lstStyle/>
          <a:p>
            <a:pPr>
              <a:buFont typeface="Wingdings" panose="05000000000000000000" pitchFamily="2" charset="2"/>
              <a:buChar char="Ø"/>
            </a:pPr>
            <a:r>
              <a:rPr lang="en-US" dirty="0" smtClean="0"/>
              <a:t>Refer to other programs that might be more feasible: </a:t>
            </a:r>
          </a:p>
          <a:p>
            <a:pPr lvl="2"/>
            <a:r>
              <a:rPr lang="en-US" dirty="0" smtClean="0"/>
              <a:t>OKDMERP</a:t>
            </a:r>
          </a:p>
          <a:p>
            <a:pPr lvl="2"/>
            <a:r>
              <a:rPr lang="en-US" dirty="0" smtClean="0"/>
              <a:t>DRS, DRS cost share </a:t>
            </a:r>
          </a:p>
          <a:p>
            <a:pPr lvl="2"/>
            <a:r>
              <a:rPr lang="en-US" dirty="0" smtClean="0"/>
              <a:t>VA</a:t>
            </a:r>
          </a:p>
          <a:p>
            <a:pPr lvl="2"/>
            <a:r>
              <a:rPr lang="en-US" dirty="0" smtClean="0"/>
              <a:t>ABLE Tech </a:t>
            </a:r>
          </a:p>
          <a:p>
            <a:pPr lvl="2"/>
            <a:r>
              <a:rPr lang="en-US" dirty="0" smtClean="0"/>
              <a:t>other private funding sources</a:t>
            </a:r>
          </a:p>
          <a:p>
            <a:pPr>
              <a:buFont typeface="Wingdings" panose="05000000000000000000" pitchFamily="2" charset="2"/>
              <a:buChar char="Ø"/>
            </a:pPr>
            <a:r>
              <a:rPr lang="en-US" dirty="0" smtClean="0"/>
              <a:t>Cost share with other programs – </a:t>
            </a:r>
          </a:p>
          <a:p>
            <a:pPr lvl="2">
              <a:buFont typeface="Arial" panose="020B0604020202020204" pitchFamily="34" charset="0"/>
              <a:buChar char="•"/>
            </a:pPr>
            <a:r>
              <a:rPr lang="en-US" dirty="0" smtClean="0"/>
              <a:t>DRS </a:t>
            </a:r>
          </a:p>
          <a:p>
            <a:pPr lvl="2">
              <a:buFont typeface="Arial" panose="020B0604020202020204" pitchFamily="34" charset="0"/>
              <a:buChar char="•"/>
            </a:pPr>
            <a:r>
              <a:rPr lang="en-US" dirty="0" smtClean="0"/>
              <a:t>Grants</a:t>
            </a:r>
          </a:p>
          <a:p>
            <a:pPr lvl="2">
              <a:buFont typeface="Arial" panose="020B0604020202020204" pitchFamily="34" charset="0"/>
              <a:buChar char="•"/>
            </a:pPr>
            <a:r>
              <a:rPr lang="en-US" dirty="0" smtClean="0"/>
              <a:t>insurance co-pays</a:t>
            </a:r>
          </a:p>
        </p:txBody>
      </p:sp>
    </p:spTree>
    <p:extLst>
      <p:ext uri="{BB962C8B-B14F-4D97-AF65-F5344CB8AC3E}">
        <p14:creationId xmlns:p14="http://schemas.microsoft.com/office/powerpoint/2010/main" val="4129407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Success Story – Non-guaranty loan</a:t>
            </a:r>
            <a:endParaRPr lang="en-US" dirty="0"/>
          </a:p>
        </p:txBody>
      </p:sp>
      <p:pic>
        <p:nvPicPr>
          <p:cNvPr id="7170" name="Picture 2" descr="Picture of George Canady of Bristow, OK with his sister and brother-in-law."/>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tretch/>
        </p:blipFill>
        <p:spPr bwMode="auto">
          <a:xfrm>
            <a:off x="533400" y="2133600"/>
            <a:ext cx="4038600" cy="269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sz="half" idx="2"/>
          </p:nvPr>
        </p:nvSpPr>
        <p:spPr>
          <a:xfrm>
            <a:off x="4724400" y="2209800"/>
            <a:ext cx="4038600" cy="4525963"/>
          </a:xfrm>
        </p:spPr>
        <p:txBody>
          <a:bodyPr>
            <a:normAutofit fontScale="85000" lnSpcReduction="20000"/>
          </a:bodyPr>
          <a:lstStyle/>
          <a:p>
            <a:pPr marL="109728" indent="0">
              <a:buNone/>
            </a:pPr>
            <a:r>
              <a:rPr lang="en-US" dirty="0" smtClean="0">
                <a:latin typeface="Footlight MT Light" panose="0204060206030A020304" pitchFamily="18" charset="0"/>
              </a:rPr>
              <a:t>George is a long friend of ABLE Tech’s, utilizing several components of our services. He has consulted ABLE Tech for AT demonstrations, he has borrowed several devices to determine what is going to meet his needs best, has was a recipient of our specialized smoke alarm and alert devices for individuals with hearing loss. His sister (pictured) purchased a modified vehicle for transportation for George previously, allowing George to be a co-applicant, and as a result helping George gain a credit score and credit history. He came to ABLE Tech again for a bank loan for hearing aids this last year. Due to his successful payment history, and improvements on his credit score, he was able to qualify for the non-guaranty loan under the banks terms, at 6% interest rate, for 3 years.</a:t>
            </a:r>
          </a:p>
        </p:txBody>
      </p:sp>
      <p:sp>
        <p:nvSpPr>
          <p:cNvPr id="5" name="TextBox 4"/>
          <p:cNvSpPr txBox="1"/>
          <p:nvPr/>
        </p:nvSpPr>
        <p:spPr>
          <a:xfrm>
            <a:off x="457200" y="5029200"/>
            <a:ext cx="4191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Loan request: $2,496.75</a:t>
            </a:r>
          </a:p>
          <a:p>
            <a:r>
              <a:rPr lang="en-US" dirty="0" smtClean="0"/>
              <a:t>Income: $1401; Expenses: $479</a:t>
            </a:r>
          </a:p>
          <a:p>
            <a:r>
              <a:rPr lang="en-US" dirty="0" smtClean="0"/>
              <a:t>Income to Debt Ratio: 34%</a:t>
            </a:r>
          </a:p>
          <a:p>
            <a:r>
              <a:rPr lang="en-US" dirty="0" smtClean="0"/>
              <a:t>Credit Score: 777</a:t>
            </a:r>
          </a:p>
          <a:p>
            <a:r>
              <a:rPr lang="en-US" dirty="0" smtClean="0"/>
              <a:t>Monthly payments: $76.13</a:t>
            </a:r>
            <a:endParaRPr lang="en-US" dirty="0"/>
          </a:p>
        </p:txBody>
      </p:sp>
    </p:spTree>
    <p:extLst>
      <p:ext uri="{BB962C8B-B14F-4D97-AF65-F5344CB8AC3E}">
        <p14:creationId xmlns:p14="http://schemas.microsoft.com/office/powerpoint/2010/main" val="100995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Success Story – Guaranty Loan</a:t>
            </a:r>
            <a:endParaRPr lang="en-US" dirty="0"/>
          </a:p>
        </p:txBody>
      </p:sp>
      <p:sp>
        <p:nvSpPr>
          <p:cNvPr id="7" name="Content Placeholder 6" descr="Steven came to ABLE Tech to apply for a power bariatric wheelchair and lift for his vehicle. He qualified for VA services, but frustrated with the process. He tried searching the reuse program, but the size of share he needed was not available. &#10;&#10;“This program has changed my life dramatically.  I am now able to go places along that I haven’t gone in years. I can shop for myself and go out to eat. I feel a lot better about myself not having to depend on others for my daily life tasks. I feel like a huge weight has been lifted off my shoulders and I feel free for the first time in many years.”&#10;"/>
          <p:cNvSpPr>
            <a:spLocks noGrp="1"/>
          </p:cNvSpPr>
          <p:nvPr>
            <p:ph sz="half" idx="2"/>
          </p:nvPr>
        </p:nvSpPr>
        <p:spPr>
          <a:xfrm>
            <a:off x="4648200" y="1828800"/>
            <a:ext cx="4038600" cy="4946587"/>
          </a:xfrm>
        </p:spPr>
        <p:txBody>
          <a:bodyPr>
            <a:normAutofit/>
          </a:bodyPr>
          <a:lstStyle/>
          <a:p>
            <a:pPr marL="109728" indent="0">
              <a:lnSpc>
                <a:spcPct val="80000"/>
              </a:lnSpc>
              <a:buNone/>
            </a:pPr>
            <a:r>
              <a:rPr lang="en-US" sz="1700" dirty="0">
                <a:latin typeface="Footlight MT Light" panose="0204060206030A020304" pitchFamily="18" charset="0"/>
              </a:rPr>
              <a:t>Steven came to ABLE Tech to apply for a power bariatric wheelchair and lift for his vehicle. He qualified for VA services, </a:t>
            </a:r>
            <a:r>
              <a:rPr lang="en-US" sz="1700" dirty="0" smtClean="0">
                <a:latin typeface="Footlight MT Light" panose="0204060206030A020304" pitchFamily="18" charset="0"/>
              </a:rPr>
              <a:t>but was </a:t>
            </a:r>
            <a:r>
              <a:rPr lang="en-US" sz="1700" dirty="0">
                <a:latin typeface="Footlight MT Light" panose="0204060206030A020304" pitchFamily="18" charset="0"/>
              </a:rPr>
              <a:t>frustrated with the process. He tried searching the reuse program, but the size of </a:t>
            </a:r>
            <a:r>
              <a:rPr lang="en-US" sz="1700" dirty="0" smtClean="0">
                <a:latin typeface="Footlight MT Light" panose="0204060206030A020304" pitchFamily="18" charset="0"/>
              </a:rPr>
              <a:t>chair </a:t>
            </a:r>
            <a:r>
              <a:rPr lang="en-US" sz="1700" dirty="0">
                <a:latin typeface="Footlight MT Light" panose="0204060206030A020304" pitchFamily="18" charset="0"/>
              </a:rPr>
              <a:t>he needed was not available. </a:t>
            </a:r>
            <a:endParaRPr lang="en-US" sz="1700" dirty="0" smtClean="0">
              <a:latin typeface="Footlight MT Light" panose="0204060206030A020304" pitchFamily="18" charset="0"/>
            </a:endParaRPr>
          </a:p>
          <a:p>
            <a:pPr marL="109728" indent="0">
              <a:lnSpc>
                <a:spcPct val="80000"/>
              </a:lnSpc>
              <a:buNone/>
            </a:pPr>
            <a:endParaRPr lang="en-US" sz="1700" dirty="0">
              <a:latin typeface="Footlight MT Light" panose="0204060206030A020304" pitchFamily="18" charset="0"/>
            </a:endParaRPr>
          </a:p>
          <a:p>
            <a:pPr marL="109728" indent="0">
              <a:lnSpc>
                <a:spcPct val="80000"/>
              </a:lnSpc>
              <a:buNone/>
            </a:pPr>
            <a:r>
              <a:rPr lang="en-US" sz="1700" dirty="0">
                <a:latin typeface="Footlight MT Light" panose="0204060206030A020304" pitchFamily="18" charset="0"/>
              </a:rPr>
              <a:t>“This program has changed my life dramatically.  I am now able to go places </a:t>
            </a:r>
            <a:r>
              <a:rPr lang="en-US" sz="1700" dirty="0" smtClean="0">
                <a:latin typeface="Footlight MT Light" panose="0204060206030A020304" pitchFamily="18" charset="0"/>
              </a:rPr>
              <a:t>alone </a:t>
            </a:r>
            <a:r>
              <a:rPr lang="en-US" sz="1700" dirty="0">
                <a:latin typeface="Footlight MT Light" panose="0204060206030A020304" pitchFamily="18" charset="0"/>
              </a:rPr>
              <a:t>that I haven’t </a:t>
            </a:r>
            <a:r>
              <a:rPr lang="en-US" sz="1700" dirty="0" smtClean="0">
                <a:latin typeface="Footlight MT Light" panose="0204060206030A020304" pitchFamily="18" charset="0"/>
              </a:rPr>
              <a:t>gone to </a:t>
            </a:r>
            <a:r>
              <a:rPr lang="en-US" sz="1700" dirty="0">
                <a:latin typeface="Footlight MT Light" panose="0204060206030A020304" pitchFamily="18" charset="0"/>
              </a:rPr>
              <a:t>in years. I can shop for myself and go out to eat…I went to Golden Corral all by myself for the first time in years.  I feel a lot better about myself not having to depend on others for my daily life tasks. </a:t>
            </a:r>
            <a:r>
              <a:rPr lang="en-US" sz="1700" dirty="0" smtClean="0">
                <a:latin typeface="Footlight MT Light" panose="0204060206030A020304" pitchFamily="18" charset="0"/>
              </a:rPr>
              <a:t>I feel like a huge weight has been lifted off my shoulders and I feel free for the first time in many years…”</a:t>
            </a:r>
            <a:endParaRPr lang="en-US" sz="1700" dirty="0">
              <a:latin typeface="Footlight MT Light" panose="0204060206030A020304" pitchFamily="18" charset="0"/>
            </a:endParaRPr>
          </a:p>
        </p:txBody>
      </p:sp>
      <p:pic>
        <p:nvPicPr>
          <p:cNvPr id="8195" name="Picture 3" descr="picure of kevin with his new scooter lif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2601"/>
          <a:stretch/>
        </p:blipFill>
        <p:spPr bwMode="auto">
          <a:xfrm>
            <a:off x="533400" y="1685943"/>
            <a:ext cx="2286000" cy="311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descr="Loan request: $5,600&#10;Income: $4,539; Expenses: $3,371&#10;Income to Debt Ratio: 54%&#10;Credit Score: 506&#10;Monthly payments: $110&#10;"/>
          <p:cNvSpPr txBox="1"/>
          <p:nvPr/>
        </p:nvSpPr>
        <p:spPr>
          <a:xfrm>
            <a:off x="170204" y="5105400"/>
            <a:ext cx="4191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Loan request: $5,600</a:t>
            </a:r>
          </a:p>
          <a:p>
            <a:r>
              <a:rPr lang="en-US" dirty="0" smtClean="0"/>
              <a:t>Income: $4,539; Expenses: $3,371</a:t>
            </a:r>
          </a:p>
          <a:p>
            <a:r>
              <a:rPr lang="en-US" dirty="0" smtClean="0"/>
              <a:t>Income to Debt Ratio: 54%</a:t>
            </a:r>
          </a:p>
          <a:p>
            <a:r>
              <a:rPr lang="en-US" dirty="0" smtClean="0"/>
              <a:t>Credit Score: 506</a:t>
            </a:r>
          </a:p>
          <a:p>
            <a:r>
              <a:rPr lang="en-US" dirty="0" smtClean="0"/>
              <a:t>Monthly payments: $110</a:t>
            </a:r>
            <a:endParaRPr lang="en-US" dirty="0"/>
          </a:p>
        </p:txBody>
      </p:sp>
    </p:spTree>
    <p:extLst>
      <p:ext uri="{BB962C8B-B14F-4D97-AF65-F5344CB8AC3E}">
        <p14:creationId xmlns:p14="http://schemas.microsoft.com/office/powerpoint/2010/main" val="4071879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04" y="609600"/>
            <a:ext cx="8229600" cy="1066800"/>
          </a:xfrm>
        </p:spPr>
        <p:txBody>
          <a:bodyPr>
            <a:normAutofit fontScale="90000"/>
          </a:bodyPr>
          <a:lstStyle/>
          <a:p>
            <a:r>
              <a:rPr lang="en-US" dirty="0" smtClean="0"/>
              <a:t>Success Story – Guaranty </a:t>
            </a:r>
            <a:r>
              <a:rPr lang="en-US" sz="2700" i="1" dirty="0" smtClean="0"/>
              <a:t>exceptional circumstance</a:t>
            </a:r>
            <a:endParaRPr lang="en-US" sz="2700" i="1" dirty="0"/>
          </a:p>
        </p:txBody>
      </p:sp>
      <p:sp>
        <p:nvSpPr>
          <p:cNvPr id="7" name="Content Placeholder 6"/>
          <p:cNvSpPr>
            <a:spLocks noGrp="1"/>
          </p:cNvSpPr>
          <p:nvPr>
            <p:ph sz="half" idx="2"/>
          </p:nvPr>
        </p:nvSpPr>
        <p:spPr>
          <a:xfrm>
            <a:off x="3962400" y="1447800"/>
            <a:ext cx="4953000" cy="5134928"/>
          </a:xfrm>
        </p:spPr>
        <p:txBody>
          <a:bodyPr>
            <a:noAutofit/>
          </a:bodyPr>
          <a:lstStyle/>
          <a:p>
            <a:pPr marL="109728" indent="0">
              <a:buNone/>
            </a:pPr>
            <a:r>
              <a:rPr lang="en-US" sz="1600" dirty="0">
                <a:latin typeface="Footlight MT Light" panose="0204060206030A020304" pitchFamily="18" charset="0"/>
              </a:rPr>
              <a:t>Loretta came to ABLE Tech in Dec. 2014 to apply for funding for a modified vehicle for her son. He was in a car accident, that resulted in severe head injury and multiple injuries. </a:t>
            </a:r>
            <a:r>
              <a:rPr lang="en-US" sz="1600" dirty="0" smtClean="0">
                <a:latin typeface="Footlight MT Light" panose="0204060206030A020304" pitchFamily="18" charset="0"/>
              </a:rPr>
              <a:t>He has specific needs that required a </a:t>
            </a:r>
            <a:r>
              <a:rPr lang="en-US" sz="1600" dirty="0">
                <a:latin typeface="Footlight MT Light" panose="0204060206030A020304" pitchFamily="18" charset="0"/>
              </a:rPr>
              <a:t>full size van. She originally applied for $28,000, </a:t>
            </a:r>
            <a:r>
              <a:rPr lang="en-US" sz="1600" dirty="0" smtClean="0">
                <a:latin typeface="Footlight MT Light" panose="0204060206030A020304" pitchFamily="18" charset="0"/>
              </a:rPr>
              <a:t>but due to </a:t>
            </a:r>
            <a:r>
              <a:rPr lang="en-US" sz="1600" dirty="0">
                <a:latin typeface="Footlight MT Light" panose="0204060206030A020304" pitchFamily="18" charset="0"/>
              </a:rPr>
              <a:t>her </a:t>
            </a:r>
            <a:r>
              <a:rPr lang="en-US" sz="1600" dirty="0" smtClean="0">
                <a:latin typeface="Footlight MT Light" panose="0204060206030A020304" pitchFamily="18" charset="0"/>
              </a:rPr>
              <a:t>instability </a:t>
            </a:r>
            <a:r>
              <a:rPr lang="en-US" sz="1600" dirty="0">
                <a:latin typeface="Footlight MT Light" panose="0204060206030A020304" pitchFamily="18" charset="0"/>
              </a:rPr>
              <a:t>of income and debt to income </a:t>
            </a:r>
            <a:r>
              <a:rPr lang="en-US" sz="1600" dirty="0" smtClean="0">
                <a:latin typeface="Footlight MT Light" panose="0204060206030A020304" pitchFamily="18" charset="0"/>
              </a:rPr>
              <a:t>ratio was not in </a:t>
            </a:r>
            <a:r>
              <a:rPr lang="en-US" sz="1600" dirty="0" err="1" smtClean="0">
                <a:latin typeface="Footlight MT Light" panose="0204060206030A020304" pitchFamily="18" charset="0"/>
              </a:rPr>
              <a:t>OkAT</a:t>
            </a:r>
            <a:r>
              <a:rPr lang="en-US" sz="1600" dirty="0" smtClean="0">
                <a:latin typeface="Footlight MT Light" panose="0204060206030A020304" pitchFamily="18" charset="0"/>
              </a:rPr>
              <a:t> policy compliance. She was denied, but the </a:t>
            </a:r>
            <a:r>
              <a:rPr lang="en-US" sz="1600" dirty="0">
                <a:latin typeface="Footlight MT Light" panose="0204060206030A020304" pitchFamily="18" charset="0"/>
              </a:rPr>
              <a:t>board encouraged her to reapply once she was able to show more </a:t>
            </a:r>
            <a:r>
              <a:rPr lang="en-US" sz="1600" dirty="0" smtClean="0">
                <a:latin typeface="Footlight MT Light" panose="0204060206030A020304" pitchFamily="18" charset="0"/>
              </a:rPr>
              <a:t>stability </a:t>
            </a:r>
            <a:r>
              <a:rPr lang="en-US" sz="1600" dirty="0">
                <a:latin typeface="Footlight MT Light" panose="0204060206030A020304" pitchFamily="18" charset="0"/>
              </a:rPr>
              <a:t> </a:t>
            </a:r>
            <a:r>
              <a:rPr lang="en-US" sz="1600" dirty="0" smtClean="0">
                <a:latin typeface="Footlight MT Light" panose="0204060206030A020304" pitchFamily="18" charset="0"/>
              </a:rPr>
              <a:t>in her finances. In January of this year, she reapplied, was able to get the price of the van down to $25,000, and a recent bonus allowed her to put $10,000 down. This significantly decreased her income to debt ratio and reconsideration of the board resulted in an approved guaranty loan.</a:t>
            </a:r>
          </a:p>
          <a:p>
            <a:pPr marL="109728" indent="0">
              <a:buNone/>
            </a:pPr>
            <a:endParaRPr lang="en-US" sz="1600" dirty="0" smtClean="0">
              <a:latin typeface="Footlight MT Light" panose="0204060206030A020304" pitchFamily="18" charset="0"/>
            </a:endParaRPr>
          </a:p>
          <a:p>
            <a:pPr marL="109728" indent="0">
              <a:buNone/>
            </a:pPr>
            <a:r>
              <a:rPr lang="en-US" sz="1600" dirty="0" smtClean="0">
                <a:latin typeface="Footlight MT Light" panose="0204060206030A020304" pitchFamily="18" charset="0"/>
              </a:rPr>
              <a:t>Loretta says, “I have been denied so much in the past…with our old van, I was afraid to get too far from home, but now we are planning our first vacation…to have my son in my home is truly a blessing…I got a little discouraged after being denied the first time, but after saving a little, we were able to re-apply”.</a:t>
            </a:r>
            <a:endParaRPr lang="en-US" sz="1600" dirty="0">
              <a:latin typeface="Footlight MT Light" panose="0204060206030A020304" pitchFamily="18" charset="0"/>
            </a:endParaRPr>
          </a:p>
        </p:txBody>
      </p:sp>
      <p:pic>
        <p:nvPicPr>
          <p:cNvPr id="3074" name="1DCB2591-5EC5-483D-8FDB-03AB27BA4BDF" descr="picture of loretta with her s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95658"/>
            <a:ext cx="2362200" cy="286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0204" y="5029200"/>
            <a:ext cx="363979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Loan request: $15,000</a:t>
            </a:r>
          </a:p>
          <a:p>
            <a:r>
              <a:rPr lang="en-US" dirty="0" smtClean="0"/>
              <a:t>Income: $8,978; Expenses: $4,945</a:t>
            </a:r>
          </a:p>
          <a:p>
            <a:r>
              <a:rPr lang="en-US" dirty="0" smtClean="0"/>
              <a:t>Income to Debt Ratio: 40%</a:t>
            </a:r>
          </a:p>
          <a:p>
            <a:r>
              <a:rPr lang="en-US" dirty="0" smtClean="0"/>
              <a:t>Credit Score: 569</a:t>
            </a:r>
          </a:p>
          <a:p>
            <a:r>
              <a:rPr lang="en-US" dirty="0" smtClean="0"/>
              <a:t>Monthly payments: $285</a:t>
            </a:r>
            <a:endParaRPr lang="en-US" dirty="0"/>
          </a:p>
        </p:txBody>
      </p:sp>
    </p:spTree>
    <p:extLst>
      <p:ext uri="{BB962C8B-B14F-4D97-AF65-F5344CB8AC3E}">
        <p14:creationId xmlns:p14="http://schemas.microsoft.com/office/powerpoint/2010/main" val="4272470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a:t>Successes to date</a:t>
            </a:r>
          </a:p>
        </p:txBody>
      </p:sp>
      <p:sp>
        <p:nvSpPr>
          <p:cNvPr id="3" name="Content Placeholder 2"/>
          <p:cNvSpPr>
            <a:spLocks noGrp="1"/>
          </p:cNvSpPr>
          <p:nvPr>
            <p:ph sz="half" idx="1"/>
          </p:nvPr>
        </p:nvSpPr>
        <p:spPr>
          <a:xfrm>
            <a:off x="152400" y="1524000"/>
            <a:ext cx="8686800" cy="5257799"/>
          </a:xfrm>
        </p:spPr>
        <p:txBody>
          <a:bodyPr>
            <a:normAutofit fontScale="92500" lnSpcReduction="10000"/>
          </a:bodyPr>
          <a:lstStyle/>
          <a:p>
            <a:r>
              <a:rPr lang="en-US" sz="2800" dirty="0" smtClean="0"/>
              <a:t>FY 2014 loans made</a:t>
            </a:r>
          </a:p>
          <a:p>
            <a:pPr lvl="1"/>
            <a:r>
              <a:rPr lang="en-US" sz="2400" b="1" dirty="0" smtClean="0"/>
              <a:t>46</a:t>
            </a:r>
            <a:r>
              <a:rPr lang="en-US" sz="2400" dirty="0" smtClean="0"/>
              <a:t> bank loans 	</a:t>
            </a:r>
          </a:p>
          <a:p>
            <a:pPr lvl="1"/>
            <a:r>
              <a:rPr lang="en-US" sz="2400" b="1" dirty="0" smtClean="0"/>
              <a:t>$298,290.41 </a:t>
            </a:r>
            <a:r>
              <a:rPr lang="en-US" sz="2400" dirty="0" smtClean="0"/>
              <a:t>value of loans</a:t>
            </a:r>
          </a:p>
          <a:p>
            <a:pPr lvl="1"/>
            <a:r>
              <a:rPr lang="en-US" sz="2400" b="1" dirty="0" smtClean="0"/>
              <a:t>$173,665.60 </a:t>
            </a:r>
            <a:r>
              <a:rPr lang="en-US" sz="2400" dirty="0" smtClean="0"/>
              <a:t>guaranteed loans</a:t>
            </a:r>
          </a:p>
          <a:p>
            <a:pPr lvl="1"/>
            <a:r>
              <a:rPr lang="en-US" sz="2400" b="1" dirty="0" smtClean="0"/>
              <a:t>$124,624.81 </a:t>
            </a:r>
            <a:r>
              <a:rPr lang="en-US" sz="2400" dirty="0" smtClean="0"/>
              <a:t>non-guaranteed loans</a:t>
            </a:r>
          </a:p>
          <a:p>
            <a:pPr>
              <a:lnSpc>
                <a:spcPct val="150000"/>
              </a:lnSpc>
            </a:pPr>
            <a:r>
              <a:rPr lang="en-US" sz="2800" dirty="0" smtClean="0"/>
              <a:t>Since conception</a:t>
            </a:r>
          </a:p>
          <a:p>
            <a:pPr lvl="1"/>
            <a:r>
              <a:rPr lang="en-US" sz="2400" b="1" dirty="0" smtClean="0"/>
              <a:t>878</a:t>
            </a:r>
            <a:r>
              <a:rPr lang="en-US" sz="2400" dirty="0" smtClean="0"/>
              <a:t> loans made			</a:t>
            </a:r>
          </a:p>
          <a:p>
            <a:pPr lvl="1"/>
            <a:r>
              <a:rPr lang="en-US" sz="2400" b="1" dirty="0" smtClean="0"/>
              <a:t>$5,025,140.18 </a:t>
            </a:r>
            <a:r>
              <a:rPr lang="en-US" sz="2400" dirty="0" smtClean="0"/>
              <a:t>value of loans</a:t>
            </a:r>
          </a:p>
          <a:p>
            <a:pPr>
              <a:lnSpc>
                <a:spcPct val="150000"/>
              </a:lnSpc>
            </a:pPr>
            <a:r>
              <a:rPr lang="en-US" sz="2800" dirty="0" smtClean="0"/>
              <a:t>Of those total loans:	</a:t>
            </a:r>
            <a:endParaRPr lang="en-US" sz="2800" dirty="0"/>
          </a:p>
          <a:p>
            <a:pPr lvl="1"/>
            <a:r>
              <a:rPr lang="en-US" sz="2400" b="1" dirty="0" smtClean="0"/>
              <a:t>255</a:t>
            </a:r>
            <a:r>
              <a:rPr lang="en-US" sz="2400" dirty="0" smtClean="0"/>
              <a:t> guaranty loans		</a:t>
            </a:r>
          </a:p>
          <a:p>
            <a:pPr lvl="1"/>
            <a:r>
              <a:rPr lang="en-US" sz="2400" b="1" dirty="0" smtClean="0"/>
              <a:t>$1,807,819.51 </a:t>
            </a:r>
            <a:r>
              <a:rPr lang="en-US" sz="2400" dirty="0" smtClean="0"/>
              <a:t>total value guaranteed loans</a:t>
            </a:r>
          </a:p>
          <a:p>
            <a:r>
              <a:rPr lang="en-US" sz="2500" dirty="0" smtClean="0"/>
              <a:t>Today</a:t>
            </a:r>
          </a:p>
          <a:p>
            <a:pPr lvl="1"/>
            <a:r>
              <a:rPr lang="en-US" sz="2400" b="1" dirty="0" smtClean="0"/>
              <a:t>89</a:t>
            </a:r>
            <a:r>
              <a:rPr lang="en-US" sz="2400" dirty="0" smtClean="0"/>
              <a:t> Guaranteed loans outstanding balance </a:t>
            </a:r>
            <a:r>
              <a:rPr lang="en-US" sz="2400" b="1" dirty="0" smtClean="0"/>
              <a:t>$300,259.15</a:t>
            </a:r>
          </a:p>
        </p:txBody>
      </p:sp>
    </p:spTree>
    <p:extLst>
      <p:ext uri="{BB962C8B-B14F-4D97-AF65-F5344CB8AC3E}">
        <p14:creationId xmlns:p14="http://schemas.microsoft.com/office/powerpoint/2010/main" val="249977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15"/>
          <p:cNvSpPr>
            <a:spLocks noGrp="1" noChangeArrowheads="1"/>
          </p:cNvSpPr>
          <p:nvPr>
            <p:ph type="title"/>
          </p:nvPr>
        </p:nvSpPr>
        <p:spPr/>
        <p:txBody>
          <a:bodyPr>
            <a:normAutofit/>
          </a:bodyPr>
          <a:lstStyle/>
          <a:p>
            <a:pPr fontAlgn="auto">
              <a:spcAft>
                <a:spcPts val="0"/>
              </a:spcAft>
              <a:defRPr/>
            </a:pPr>
            <a:r>
              <a:rPr lang="en-US" dirty="0"/>
              <a:t>AT Purchased </a:t>
            </a:r>
          </a:p>
        </p:txBody>
      </p:sp>
      <p:sp>
        <p:nvSpPr>
          <p:cNvPr id="3" name="TextBox 2"/>
          <p:cNvSpPr txBox="1"/>
          <p:nvPr/>
        </p:nvSpPr>
        <p:spPr>
          <a:xfrm>
            <a:off x="2743200" y="1828800"/>
            <a:ext cx="3962400" cy="584775"/>
          </a:xfrm>
          <a:prstGeom prst="rect">
            <a:avLst/>
          </a:prstGeom>
          <a:solidFill>
            <a:schemeClr val="accent1">
              <a:lumMod val="20000"/>
              <a:lumOff val="80000"/>
            </a:schemeClr>
          </a:solidFill>
        </p:spPr>
        <p:txBody>
          <a:bodyPr wrap="square">
            <a:spAutoFit/>
          </a:bodyPr>
          <a:lstStyle/>
          <a:p>
            <a:pPr>
              <a:defRPr/>
            </a:pPr>
            <a:r>
              <a:rPr lang="en-US" sz="3200" b="1" i="1" dirty="0">
                <a:latin typeface="+mn-lt"/>
              </a:rPr>
              <a:t>96% Paid </a:t>
            </a:r>
            <a:r>
              <a:rPr lang="en-US" sz="3200" b="1" i="1" dirty="0" smtClean="0">
                <a:latin typeface="+mn-lt"/>
              </a:rPr>
              <a:t>in Full</a:t>
            </a:r>
            <a:endParaRPr lang="en-US" sz="3200" b="1" i="1" dirty="0">
              <a:latin typeface="+mn-lt"/>
            </a:endParaRPr>
          </a:p>
        </p:txBody>
      </p:sp>
      <p:graphicFrame>
        <p:nvGraphicFramePr>
          <p:cNvPr id="28675" name="Content Placeholder 5" descr="Pie chart showing percentage of loans categories:&#10;64% hearing loss&#10;33% vehicle modificaiton&#10;1% vision&#10;1% daily living&#10;1% environment adaptation"/>
          <p:cNvGraphicFramePr>
            <a:graphicFrameLocks/>
          </p:cNvGraphicFramePr>
          <p:nvPr>
            <p:extLst>
              <p:ext uri="{D42A27DB-BD31-4B8C-83A1-F6EECF244321}">
                <p14:modId xmlns:p14="http://schemas.microsoft.com/office/powerpoint/2010/main" val="3871822160"/>
              </p:ext>
            </p:extLst>
          </p:nvPr>
        </p:nvGraphicFramePr>
        <p:xfrm>
          <a:off x="635000" y="2235200"/>
          <a:ext cx="7340600" cy="4292600"/>
        </p:xfrm>
        <a:graphic>
          <a:graphicData uri="http://schemas.openxmlformats.org/presentationml/2006/ole">
            <mc:AlternateContent xmlns:mc="http://schemas.openxmlformats.org/markup-compatibility/2006">
              <mc:Choice xmlns:v="urn:schemas-microsoft-com:vml" Requires="v">
                <p:oleObj spid="_x0000_s2117" r:id="rId5" imgW="7340220" imgH="4291956" progId="Excel.Chart.8">
                  <p:embed/>
                </p:oleObj>
              </mc:Choice>
              <mc:Fallback>
                <p:oleObj r:id="rId5" imgW="7340220" imgH="429195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2235200"/>
                        <a:ext cx="73406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687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will cover</a:t>
            </a:r>
            <a:r>
              <a:rPr lang="en-US" dirty="0"/>
              <a:t>:</a:t>
            </a:r>
          </a:p>
        </p:txBody>
      </p:sp>
      <p:sp>
        <p:nvSpPr>
          <p:cNvPr id="3" name="Content Placeholder 2"/>
          <p:cNvSpPr>
            <a:spLocks noGrp="1"/>
          </p:cNvSpPr>
          <p:nvPr>
            <p:ph idx="1"/>
          </p:nvPr>
        </p:nvSpPr>
        <p:spPr/>
        <p:txBody>
          <a:bodyPr>
            <a:normAutofit/>
          </a:bodyPr>
          <a:lstStyle/>
          <a:p>
            <a:pPr lvl="1"/>
            <a:r>
              <a:rPr lang="en-US" sz="2800" dirty="0" smtClean="0">
                <a:latin typeface="Calibri" panose="020F0502020204030204" pitchFamily="34" charset="0"/>
              </a:rPr>
              <a:t>AFP program </a:t>
            </a:r>
            <a:r>
              <a:rPr lang="en-US" sz="2800" dirty="0">
                <a:latin typeface="Calibri" panose="020F0502020204030204" pitchFamily="34" charset="0"/>
              </a:rPr>
              <a:t>m</a:t>
            </a:r>
            <a:r>
              <a:rPr lang="en-US" sz="2800" dirty="0" smtClean="0">
                <a:latin typeface="Calibri" panose="020F0502020204030204" pitchFamily="34" charset="0"/>
              </a:rPr>
              <a:t>odel</a:t>
            </a:r>
          </a:p>
          <a:p>
            <a:pPr lvl="1"/>
            <a:r>
              <a:rPr lang="en-US" sz="2800" dirty="0" smtClean="0">
                <a:latin typeface="Calibri" panose="020F0502020204030204" pitchFamily="34" charset="0"/>
              </a:rPr>
              <a:t>Funding structure</a:t>
            </a:r>
          </a:p>
          <a:p>
            <a:pPr lvl="1"/>
            <a:r>
              <a:rPr lang="en-US" sz="2800" dirty="0" smtClean="0">
                <a:latin typeface="Calibri" panose="020F0502020204030204" pitchFamily="34" charset="0"/>
              </a:rPr>
              <a:t>Sustainability plan</a:t>
            </a:r>
          </a:p>
          <a:p>
            <a:pPr lvl="1"/>
            <a:r>
              <a:rPr lang="en-US" sz="2800" dirty="0" smtClean="0">
                <a:latin typeface="Calibri" panose="020F0502020204030204" pitchFamily="34" charset="0"/>
              </a:rPr>
              <a:t>Financial products and services</a:t>
            </a:r>
          </a:p>
          <a:p>
            <a:pPr lvl="1"/>
            <a:r>
              <a:rPr lang="en-US" sz="2800" dirty="0" smtClean="0">
                <a:latin typeface="Calibri" panose="020F0502020204030204" pitchFamily="34" charset="0"/>
              </a:rPr>
              <a:t>Policies and procedures</a:t>
            </a:r>
          </a:p>
          <a:p>
            <a:pPr lvl="1"/>
            <a:r>
              <a:rPr lang="en-US" sz="2800" dirty="0" smtClean="0">
                <a:latin typeface="Calibri" panose="020F0502020204030204" pitchFamily="34" charset="0"/>
              </a:rPr>
              <a:t>Successes and lessons learned</a:t>
            </a:r>
          </a:p>
        </p:txBody>
      </p:sp>
      <p:pic>
        <p:nvPicPr>
          <p:cNvPr id="3074" name="Picture 2" descr="picture of a checkm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143000"/>
            <a:ext cx="257062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0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1069848"/>
          </a:xfrm>
        </p:spPr>
        <p:txBody>
          <a:bodyPr>
            <a:normAutofit/>
          </a:bodyPr>
          <a:lstStyle/>
          <a:p>
            <a:pPr>
              <a:defRPr/>
            </a:pPr>
            <a:r>
              <a:rPr lang="en-US" dirty="0" smtClean="0"/>
              <a:t>Loan Management</a:t>
            </a:r>
            <a:endParaRPr lang="en-US" dirty="0"/>
          </a:p>
        </p:txBody>
      </p:sp>
      <p:sp>
        <p:nvSpPr>
          <p:cNvPr id="4" name="Text Placeholder 3"/>
          <p:cNvSpPr>
            <a:spLocks noGrp="1"/>
          </p:cNvSpPr>
          <p:nvPr>
            <p:ph type="body" idx="1"/>
          </p:nvPr>
        </p:nvSpPr>
        <p:spPr>
          <a:xfrm>
            <a:off x="381000" y="1676400"/>
            <a:ext cx="4041648" cy="457200"/>
          </a:xfrm>
        </p:spPr>
        <p:txBody>
          <a:bodyPr/>
          <a:lstStyle/>
          <a:p>
            <a:r>
              <a:rPr lang="en-US" dirty="0" smtClean="0"/>
              <a:t>Past due</a:t>
            </a:r>
            <a:endParaRPr lang="en-US" dirty="0"/>
          </a:p>
        </p:txBody>
      </p:sp>
      <p:sp>
        <p:nvSpPr>
          <p:cNvPr id="5" name="Text Placeholder 4"/>
          <p:cNvSpPr>
            <a:spLocks noGrp="1"/>
          </p:cNvSpPr>
          <p:nvPr>
            <p:ph type="body" sz="half" idx="3"/>
          </p:nvPr>
        </p:nvSpPr>
        <p:spPr>
          <a:xfrm>
            <a:off x="4724400" y="1676400"/>
            <a:ext cx="4041775" cy="457200"/>
          </a:xfrm>
        </p:spPr>
        <p:txBody>
          <a:bodyPr/>
          <a:lstStyle/>
          <a:p>
            <a:r>
              <a:rPr lang="en-US" dirty="0" smtClean="0"/>
              <a:t>Collections and Repossession</a:t>
            </a:r>
            <a:endParaRPr lang="en-US" dirty="0"/>
          </a:p>
        </p:txBody>
      </p:sp>
      <p:sp>
        <p:nvSpPr>
          <p:cNvPr id="3" name="Content Placeholder 2"/>
          <p:cNvSpPr>
            <a:spLocks noGrp="1"/>
          </p:cNvSpPr>
          <p:nvPr>
            <p:ph sz="quarter" idx="2"/>
          </p:nvPr>
        </p:nvSpPr>
        <p:spPr>
          <a:xfrm>
            <a:off x="381000" y="2209800"/>
            <a:ext cx="4041648" cy="3352800"/>
          </a:xfrm>
        </p:spPr>
        <p:txBody>
          <a:bodyPr>
            <a:normAutofit/>
          </a:bodyPr>
          <a:lstStyle/>
          <a:p>
            <a:pPr marL="109728" indent="0">
              <a:buNone/>
            </a:pPr>
            <a:r>
              <a:rPr lang="en-US" dirty="0" smtClean="0"/>
              <a:t>Loan coordinator works actively with any guaranty loan or direct loan that is showing past due to determine reasons why. On a case by case basis, determination is made for consideration of:</a:t>
            </a:r>
          </a:p>
          <a:p>
            <a:r>
              <a:rPr lang="en-US" dirty="0"/>
              <a:t>R</a:t>
            </a:r>
            <a:r>
              <a:rPr lang="en-US" dirty="0" smtClean="0"/>
              <a:t>escue payment </a:t>
            </a:r>
          </a:p>
          <a:p>
            <a:r>
              <a:rPr lang="en-US" dirty="0" smtClean="0"/>
              <a:t>Consumer counseling </a:t>
            </a:r>
          </a:p>
          <a:p>
            <a:r>
              <a:rPr lang="en-US" dirty="0"/>
              <a:t>M</a:t>
            </a:r>
            <a:r>
              <a:rPr lang="en-US" dirty="0" smtClean="0"/>
              <a:t>odify loan terms temporarily or for the life of the loan</a:t>
            </a:r>
          </a:p>
        </p:txBody>
      </p:sp>
      <p:sp>
        <p:nvSpPr>
          <p:cNvPr id="6" name="Content Placeholder 5"/>
          <p:cNvSpPr>
            <a:spLocks noGrp="1"/>
          </p:cNvSpPr>
          <p:nvPr>
            <p:ph sz="quarter" idx="4"/>
          </p:nvPr>
        </p:nvSpPr>
        <p:spPr>
          <a:xfrm>
            <a:off x="4724400" y="2209800"/>
            <a:ext cx="4041775" cy="3886200"/>
          </a:xfrm>
        </p:spPr>
        <p:txBody>
          <a:bodyPr>
            <a:normAutofit/>
          </a:bodyPr>
          <a:lstStyle/>
          <a:p>
            <a:pPr marL="109728" indent="0">
              <a:buNone/>
            </a:pPr>
            <a:r>
              <a:rPr lang="en-US" dirty="0" smtClean="0"/>
              <a:t>If payment or coordination of payment has not been made, loan coordinator considers defaulting the loan. Potential actions include:</a:t>
            </a:r>
          </a:p>
          <a:p>
            <a:r>
              <a:rPr lang="en-US" dirty="0" smtClean="0"/>
              <a:t>Send a series of “attempt to collect” certified letters</a:t>
            </a:r>
          </a:p>
          <a:p>
            <a:r>
              <a:rPr lang="en-US" dirty="0" smtClean="0"/>
              <a:t>Report to collection agency</a:t>
            </a:r>
          </a:p>
          <a:p>
            <a:r>
              <a:rPr lang="en-US" dirty="0" smtClean="0"/>
              <a:t>Consider repossession if based on equipment, amount owed, value of equipment, and cost of repossession.</a:t>
            </a:r>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209266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pPr>
              <a:defRPr/>
            </a:pPr>
            <a:r>
              <a:rPr lang="en-US" dirty="0"/>
              <a:t>Sustainability </a:t>
            </a:r>
            <a:r>
              <a:rPr lang="en-US" dirty="0" smtClean="0"/>
              <a:t>Plan </a:t>
            </a:r>
            <a:endParaRPr lang="en-US" dirty="0"/>
          </a:p>
        </p:txBody>
      </p:sp>
      <p:sp>
        <p:nvSpPr>
          <p:cNvPr id="3" name="Content Placeholder 2"/>
          <p:cNvSpPr>
            <a:spLocks noGrp="1"/>
          </p:cNvSpPr>
          <p:nvPr>
            <p:ph idx="1"/>
          </p:nvPr>
        </p:nvSpPr>
        <p:spPr>
          <a:xfrm>
            <a:off x="381000" y="1676400"/>
            <a:ext cx="8229600" cy="5029200"/>
          </a:xfrm>
        </p:spPr>
        <p:txBody>
          <a:bodyPr>
            <a:normAutofit fontScale="85000" lnSpcReduction="10000"/>
          </a:bodyPr>
          <a:lstStyle/>
          <a:p>
            <a:pPr marL="109728" indent="0">
              <a:buNone/>
            </a:pPr>
            <a:r>
              <a:rPr lang="en-US" dirty="0" smtClean="0"/>
              <a:t>OkAT maintains a sustainability plan to ensure permanence of the program, latest version updated October 2012. Components of the plan include:</a:t>
            </a:r>
          </a:p>
          <a:p>
            <a:pPr lvl="1"/>
            <a:r>
              <a:rPr lang="en-US" b="1" dirty="0" smtClean="0">
                <a:solidFill>
                  <a:schemeClr val="accent1">
                    <a:lumMod val="50000"/>
                  </a:schemeClr>
                </a:solidFill>
              </a:rPr>
              <a:t>Investment of funds </a:t>
            </a:r>
            <a:r>
              <a:rPr lang="en-US" dirty="0" smtClean="0">
                <a:solidFill>
                  <a:schemeClr val="accent1">
                    <a:lumMod val="50000"/>
                  </a:schemeClr>
                </a:solidFill>
              </a:rPr>
              <a:t>- OkAT maintains separate operating account, money market account, and invested CDs of varying monetary value and term dates to maximize interest earned</a:t>
            </a:r>
          </a:p>
          <a:p>
            <a:pPr marL="411480" lvl="1" indent="0">
              <a:buNone/>
            </a:pPr>
            <a:endParaRPr lang="en-US" dirty="0" smtClean="0">
              <a:solidFill>
                <a:schemeClr val="accent1">
                  <a:lumMod val="50000"/>
                </a:schemeClr>
              </a:solidFill>
            </a:endParaRPr>
          </a:p>
          <a:p>
            <a:pPr lvl="1"/>
            <a:r>
              <a:rPr lang="en-US" b="1" dirty="0" smtClean="0">
                <a:solidFill>
                  <a:schemeClr val="accent1">
                    <a:lumMod val="50000"/>
                  </a:schemeClr>
                </a:solidFill>
              </a:rPr>
              <a:t>Portfolio performance </a:t>
            </a:r>
            <a:r>
              <a:rPr lang="en-US" dirty="0" smtClean="0">
                <a:solidFill>
                  <a:schemeClr val="accent1">
                    <a:lumMod val="50000"/>
                  </a:schemeClr>
                </a:solidFill>
              </a:rPr>
              <a:t>– the board may determine at any time to research better investment possibilities to ensure the highest rate of return on investment</a:t>
            </a:r>
          </a:p>
          <a:p>
            <a:pPr lvl="1"/>
            <a:endParaRPr lang="en-US" dirty="0" smtClean="0">
              <a:solidFill>
                <a:schemeClr val="accent1">
                  <a:lumMod val="50000"/>
                </a:schemeClr>
              </a:solidFill>
            </a:endParaRPr>
          </a:p>
          <a:p>
            <a:pPr lvl="1"/>
            <a:r>
              <a:rPr lang="en-US" b="1" dirty="0">
                <a:solidFill>
                  <a:schemeClr val="accent1">
                    <a:lumMod val="50000"/>
                  </a:schemeClr>
                </a:solidFill>
              </a:rPr>
              <a:t>Policies and procedures </a:t>
            </a:r>
            <a:r>
              <a:rPr lang="en-US" dirty="0">
                <a:solidFill>
                  <a:schemeClr val="accent1">
                    <a:lumMod val="50000"/>
                  </a:schemeClr>
                </a:solidFill>
              </a:rPr>
              <a:t>to ensure a standard for guaranty loan qualifications – utilize board approved loan policy that guides the decision making process to qualified borrowers, minimizing loan defaults</a:t>
            </a:r>
          </a:p>
          <a:p>
            <a:pPr marL="41148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82325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stainability Plan – Leverage Funding"/>
          <p:cNvSpPr>
            <a:spLocks noGrp="1"/>
          </p:cNvSpPr>
          <p:nvPr>
            <p:ph type="title"/>
          </p:nvPr>
        </p:nvSpPr>
        <p:spPr>
          <a:xfrm>
            <a:off x="381000" y="609600"/>
            <a:ext cx="8229600" cy="1066800"/>
          </a:xfrm>
        </p:spPr>
        <p:txBody>
          <a:bodyPr/>
          <a:lstStyle/>
          <a:p>
            <a:r>
              <a:rPr lang="en-US" dirty="0" smtClean="0"/>
              <a:t>Sustainability Plan – Leverage Funding</a:t>
            </a:r>
            <a:endParaRPr lang="en-US" dirty="0"/>
          </a:p>
        </p:txBody>
      </p:sp>
      <p:sp>
        <p:nvSpPr>
          <p:cNvPr id="3" name="Content Placeholder 2" descr="BancFirst provides non-guaranty loans to qualified borrowers. This model eliminates any OkAT risk if a default occurs for non-guarantied loans. Over the last four years, 77% of all loans were non-guaranty. BancFirst also provides:&#10;Assigned trained personnel, who accept and process all loan applications&#10;Secretarial support to loan officers, ABLE Tech personnel and  bank loan customers&#10;Monthly loan guaranty and non-guaranty loan reports&#10;Assigned loan officer support to all BancFirst branches across the state.&#10;Facilities, phone, fax, toll free lines, internet and marketing support and collateral.&#10;"/>
          <p:cNvSpPr>
            <a:spLocks noGrp="1"/>
          </p:cNvSpPr>
          <p:nvPr>
            <p:ph idx="1"/>
          </p:nvPr>
        </p:nvSpPr>
        <p:spPr>
          <a:xfrm>
            <a:off x="457200" y="1676400"/>
            <a:ext cx="7772400" cy="4898136"/>
          </a:xfrm>
        </p:spPr>
        <p:txBody>
          <a:bodyPr/>
          <a:lstStyle/>
          <a:p>
            <a:pPr lvl="1"/>
            <a:endParaRPr lang="en-US" dirty="0"/>
          </a:p>
          <a:p>
            <a:pPr lvl="1"/>
            <a:endParaRPr lang="en-US" dirty="0"/>
          </a:p>
          <a:p>
            <a:pPr lvl="1"/>
            <a:endParaRPr lang="en-US" dirty="0" smtClean="0"/>
          </a:p>
          <a:p>
            <a:pPr marL="109728" indent="0">
              <a:buNone/>
            </a:pPr>
            <a:endParaRPr lang="en-US" dirty="0"/>
          </a:p>
        </p:txBody>
      </p:sp>
      <p:sp>
        <p:nvSpPr>
          <p:cNvPr id="5" name="Content Placeholder 2" descr="BancFirst provides non-guaranty loans to qualified borrowers. This model eliminates any OkAT risk if a default occurs for non-guarantied loans. Over the last four years, 77% of all loans were non-guaranty. BancFirst also provides:&#10;Assigned trained personnel, who accept and process all loan applications&#10;Secretarial support to loan officers, ABLE Tech personnel and  bank loan customers&#10;Monthly loan guaranty and non-guaranty loan reports&#10;Assigned loan officer support to all BancFirst branches across the state.&#10;Facilities, phone, fax, toll free lines, internet and marketing support and collateral.&#10;"/>
          <p:cNvSpPr>
            <a:spLocks noGrp="1"/>
          </p:cNvSpPr>
          <p:nvPr>
            <p:ph idx="1"/>
          </p:nvPr>
        </p:nvSpPr>
        <p:spPr>
          <a:xfrm>
            <a:off x="457200" y="1676400"/>
            <a:ext cx="7848600" cy="4495800"/>
          </a:xfrm>
        </p:spPr>
        <p:txBody>
          <a:bodyPr>
            <a:normAutofit/>
          </a:bodyPr>
          <a:lstStyle/>
          <a:p>
            <a:r>
              <a:rPr lang="en-US" sz="2200" b="1" dirty="0" err="1" smtClean="0">
                <a:solidFill>
                  <a:schemeClr val="accent1">
                    <a:lumMod val="50000"/>
                  </a:schemeClr>
                </a:solidFill>
              </a:rPr>
              <a:t>BancFirst</a:t>
            </a:r>
            <a:r>
              <a:rPr lang="en-US" sz="2200" b="1" dirty="0" smtClean="0">
                <a:solidFill>
                  <a:schemeClr val="accent1">
                    <a:lumMod val="50000"/>
                  </a:schemeClr>
                </a:solidFill>
              </a:rPr>
              <a:t> </a:t>
            </a:r>
            <a:r>
              <a:rPr lang="en-US" sz="2200" dirty="0" smtClean="0">
                <a:solidFill>
                  <a:schemeClr val="accent1">
                    <a:lumMod val="50000"/>
                  </a:schemeClr>
                </a:solidFill>
              </a:rPr>
              <a:t>provides non-guaranty loans to qualified borrowers. This model eliminates any OkAT risk if a default occurs for non-guarantied loans. Over the last four years, 77% of all loans were non-guaranty. </a:t>
            </a:r>
            <a:r>
              <a:rPr lang="en-US" sz="2200" dirty="0" err="1" smtClean="0">
                <a:solidFill>
                  <a:schemeClr val="accent1">
                    <a:lumMod val="50000"/>
                  </a:schemeClr>
                </a:solidFill>
              </a:rPr>
              <a:t>BancFirst</a:t>
            </a:r>
            <a:r>
              <a:rPr lang="en-US" sz="2200" dirty="0" smtClean="0">
                <a:solidFill>
                  <a:schemeClr val="accent1">
                    <a:lumMod val="50000"/>
                  </a:schemeClr>
                </a:solidFill>
              </a:rPr>
              <a:t> also provides:</a:t>
            </a:r>
          </a:p>
          <a:p>
            <a:pPr lvl="1"/>
            <a:r>
              <a:rPr lang="en-US" sz="2000" dirty="0" smtClean="0">
                <a:solidFill>
                  <a:schemeClr val="accent1">
                    <a:lumMod val="50000"/>
                  </a:schemeClr>
                </a:solidFill>
              </a:rPr>
              <a:t>Assigned trained personnel, who accept and process all loan applications</a:t>
            </a:r>
          </a:p>
          <a:p>
            <a:pPr lvl="1"/>
            <a:r>
              <a:rPr lang="en-US" sz="2000" dirty="0" smtClean="0">
                <a:solidFill>
                  <a:schemeClr val="accent1">
                    <a:lumMod val="50000"/>
                  </a:schemeClr>
                </a:solidFill>
              </a:rPr>
              <a:t>Secretarial support to loan officers, ABLE Tech personnel and  bank loan customers</a:t>
            </a:r>
          </a:p>
          <a:p>
            <a:pPr lvl="1"/>
            <a:r>
              <a:rPr lang="en-US" sz="2000" dirty="0" smtClean="0">
                <a:solidFill>
                  <a:schemeClr val="accent1">
                    <a:lumMod val="50000"/>
                  </a:schemeClr>
                </a:solidFill>
              </a:rPr>
              <a:t>Monthly loan guaranty and non-guaranty loan reports</a:t>
            </a:r>
          </a:p>
          <a:p>
            <a:pPr lvl="1"/>
            <a:r>
              <a:rPr lang="en-US" sz="2000" dirty="0" smtClean="0">
                <a:solidFill>
                  <a:schemeClr val="accent1">
                    <a:lumMod val="50000"/>
                  </a:schemeClr>
                </a:solidFill>
              </a:rPr>
              <a:t>Assigned loan officer support to all </a:t>
            </a:r>
            <a:r>
              <a:rPr lang="en-US" sz="2000" dirty="0" err="1" smtClean="0">
                <a:solidFill>
                  <a:schemeClr val="accent1">
                    <a:lumMod val="50000"/>
                  </a:schemeClr>
                </a:solidFill>
              </a:rPr>
              <a:t>BancFirst</a:t>
            </a:r>
            <a:r>
              <a:rPr lang="en-US" sz="2000" dirty="0" smtClean="0">
                <a:solidFill>
                  <a:schemeClr val="accent1">
                    <a:lumMod val="50000"/>
                  </a:schemeClr>
                </a:solidFill>
              </a:rPr>
              <a:t> branches across the state.</a:t>
            </a:r>
          </a:p>
          <a:p>
            <a:pPr lvl="1"/>
            <a:r>
              <a:rPr lang="en-US" sz="2000" dirty="0" smtClean="0">
                <a:solidFill>
                  <a:schemeClr val="accent1">
                    <a:lumMod val="50000"/>
                  </a:schemeClr>
                </a:solidFill>
              </a:rPr>
              <a:t>Facilities, phone, fax, toll free lines, internet and marketing support and collateral.</a:t>
            </a:r>
            <a:endParaRPr lang="en-US" sz="2000" dirty="0" smtClean="0"/>
          </a:p>
        </p:txBody>
      </p:sp>
    </p:spTree>
    <p:extLst>
      <p:ext uri="{BB962C8B-B14F-4D97-AF65-F5344CB8AC3E}">
        <p14:creationId xmlns:p14="http://schemas.microsoft.com/office/powerpoint/2010/main" val="395110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10600" cy="1066800"/>
          </a:xfrm>
        </p:spPr>
        <p:txBody>
          <a:bodyPr>
            <a:normAutofit fontScale="90000"/>
          </a:bodyPr>
          <a:lstStyle/>
          <a:p>
            <a:r>
              <a:rPr lang="en-US" dirty="0" smtClean="0"/>
              <a:t>Sustainability Plan – Leverage Funding cont. 2</a:t>
            </a:r>
            <a:endParaRPr lang="en-US" dirty="0"/>
          </a:p>
        </p:txBody>
      </p:sp>
      <p:sp>
        <p:nvSpPr>
          <p:cNvPr id="3" name="Content Placeholder 2" descr="ABLE Tech contractually provides: &#10;Personnel (.5 FTE) to manage and coordinate OkAT daily operations&#10;Facilities and office support to OkAT to facilitate daily operations, eliminating the expense of rent, phone, internet, general office supplies, copying, faxing, etc. &#10;ABLE Tech personnel coordinates all board meetings, teleconference calls, bank reports, interaction with applicants and borrowers, manages checking accounts, coordinates with accountant and auditor, reports to DRS, RSA, and ABLE Tech Consumer Advisory council members. &#10;Alternate funding sources and resources for applicants &#10;&#10;"/>
          <p:cNvSpPr>
            <a:spLocks noGrp="1"/>
          </p:cNvSpPr>
          <p:nvPr>
            <p:ph idx="1"/>
          </p:nvPr>
        </p:nvSpPr>
        <p:spPr>
          <a:xfrm>
            <a:off x="457200" y="1676400"/>
            <a:ext cx="8229600" cy="4898136"/>
          </a:xfrm>
        </p:spPr>
        <p:txBody>
          <a:bodyPr/>
          <a:lstStyle/>
          <a:p>
            <a:pPr lvl="1"/>
            <a:endParaRPr lang="en-US" dirty="0"/>
          </a:p>
          <a:p>
            <a:pPr lvl="1"/>
            <a:endParaRPr lang="en-US" dirty="0"/>
          </a:p>
          <a:p>
            <a:pPr lvl="1"/>
            <a:endParaRPr lang="en-US" dirty="0" smtClean="0"/>
          </a:p>
          <a:p>
            <a:pPr marL="109728" indent="0">
              <a:buNone/>
            </a:pPr>
            <a:endParaRPr lang="en-US" dirty="0"/>
          </a:p>
        </p:txBody>
      </p:sp>
      <p:sp>
        <p:nvSpPr>
          <p:cNvPr id="5" name="Content Placeholder 2" descr="ABLE Tech contractually provides: &#10;Personnel (.5 FTE) to manage and coordinate OkAT daily operations&#10;Facilities and office support to OkAT to facilitate daily operations, eliminating the expense of rent, phone, internet, general office supplies, copying, faxing, etc. &#10;ABLE Tech personnel coordinates all board meetings, teleconference calls, bank reports, interaction with applicants and borrowers, manages checking accounts, coordinates with accountant and auditor, reports to DRS, RSA, and ABLE Tech Consumer Advisory council members. &#10;Alternate funding sources and resources for applicants &#10;&#10;"/>
          <p:cNvSpPr>
            <a:spLocks noGrp="1"/>
          </p:cNvSpPr>
          <p:nvPr>
            <p:ph idx="1"/>
          </p:nvPr>
        </p:nvSpPr>
        <p:spPr>
          <a:xfrm>
            <a:off x="457200" y="2133600"/>
            <a:ext cx="8229600" cy="3962400"/>
          </a:xfrm>
        </p:spPr>
        <p:txBody>
          <a:bodyPr>
            <a:normAutofit/>
          </a:bodyPr>
          <a:lstStyle/>
          <a:p>
            <a:r>
              <a:rPr lang="en-US" sz="2200" b="1" dirty="0" smtClean="0">
                <a:solidFill>
                  <a:schemeClr val="accent1">
                    <a:lumMod val="50000"/>
                  </a:schemeClr>
                </a:solidFill>
              </a:rPr>
              <a:t>ABLE Tech </a:t>
            </a:r>
            <a:r>
              <a:rPr lang="en-US" sz="2200" dirty="0" smtClean="0">
                <a:solidFill>
                  <a:schemeClr val="accent1">
                    <a:lumMod val="50000"/>
                  </a:schemeClr>
                </a:solidFill>
              </a:rPr>
              <a:t>contractually provides: </a:t>
            </a:r>
          </a:p>
          <a:p>
            <a:pPr lvl="1"/>
            <a:r>
              <a:rPr lang="en-US" sz="2000" dirty="0" smtClean="0">
                <a:solidFill>
                  <a:schemeClr val="accent1">
                    <a:lumMod val="50000"/>
                  </a:schemeClr>
                </a:solidFill>
              </a:rPr>
              <a:t>Personnel (.5 FTE) to manage and coordinate OkAT daily operations</a:t>
            </a:r>
          </a:p>
          <a:p>
            <a:pPr lvl="1"/>
            <a:r>
              <a:rPr lang="en-US" sz="2000" dirty="0" smtClean="0">
                <a:solidFill>
                  <a:schemeClr val="accent1">
                    <a:lumMod val="50000"/>
                  </a:schemeClr>
                </a:solidFill>
              </a:rPr>
              <a:t>Facilities and office support to OkAT to facilitate daily operations, eliminating the </a:t>
            </a:r>
            <a:r>
              <a:rPr lang="en-US" sz="2000" dirty="0">
                <a:solidFill>
                  <a:schemeClr val="accent1">
                    <a:lumMod val="50000"/>
                  </a:schemeClr>
                </a:solidFill>
              </a:rPr>
              <a:t>expense of rent, phone, internet, general office supplies, </a:t>
            </a:r>
            <a:r>
              <a:rPr lang="en-US" sz="2000" dirty="0" smtClean="0">
                <a:solidFill>
                  <a:schemeClr val="accent1">
                    <a:lumMod val="50000"/>
                  </a:schemeClr>
                </a:solidFill>
              </a:rPr>
              <a:t>copying, faxing, etc</a:t>
            </a:r>
            <a:r>
              <a:rPr lang="en-US" sz="2000" dirty="0">
                <a:solidFill>
                  <a:schemeClr val="accent1">
                    <a:lumMod val="50000"/>
                  </a:schemeClr>
                </a:solidFill>
              </a:rPr>
              <a:t>. </a:t>
            </a:r>
            <a:endParaRPr lang="en-US" sz="2000" dirty="0" smtClean="0">
              <a:solidFill>
                <a:schemeClr val="accent1">
                  <a:lumMod val="50000"/>
                </a:schemeClr>
              </a:solidFill>
            </a:endParaRPr>
          </a:p>
          <a:p>
            <a:pPr lvl="1"/>
            <a:r>
              <a:rPr lang="en-US" sz="2000" dirty="0" smtClean="0">
                <a:solidFill>
                  <a:schemeClr val="accent1">
                    <a:lumMod val="50000"/>
                  </a:schemeClr>
                </a:solidFill>
              </a:rPr>
              <a:t>ABLE Tech personnel coordinates all board meetings, teleconference calls, bank reports, interaction with applicants and borrowers, manages checking accounts, coordinates with accountant and auditor, reports to DRS, RSA, and ABLE Tech Consumer Advisory council members. </a:t>
            </a:r>
          </a:p>
          <a:p>
            <a:pPr lvl="1"/>
            <a:r>
              <a:rPr lang="en-US" sz="2000" dirty="0" smtClean="0">
                <a:solidFill>
                  <a:schemeClr val="accent1">
                    <a:lumMod val="50000"/>
                  </a:schemeClr>
                </a:solidFill>
              </a:rPr>
              <a:t>Alternate funding sources and resources for applicants </a:t>
            </a:r>
            <a:endParaRPr lang="en-US" sz="2000" dirty="0">
              <a:solidFill>
                <a:schemeClr val="accent1">
                  <a:lumMod val="50000"/>
                </a:schemeClr>
              </a:solidFill>
            </a:endParaRPr>
          </a:p>
          <a:p>
            <a:pPr lvl="1"/>
            <a:endParaRPr lang="en-US" sz="2000" dirty="0" smtClean="0">
              <a:solidFill>
                <a:schemeClr val="accent1">
                  <a:lumMod val="50000"/>
                </a:schemeClr>
              </a:solidFill>
            </a:endParaRPr>
          </a:p>
        </p:txBody>
      </p:sp>
    </p:spTree>
    <p:extLst>
      <p:ext uri="{BB962C8B-B14F-4D97-AF65-F5344CB8AC3E}">
        <p14:creationId xmlns:p14="http://schemas.microsoft.com/office/powerpoint/2010/main" val="292744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stainability Plan – Leverage Funding cont."/>
          <p:cNvSpPr>
            <a:spLocks noGrp="1"/>
          </p:cNvSpPr>
          <p:nvPr>
            <p:ph type="title"/>
          </p:nvPr>
        </p:nvSpPr>
        <p:spPr>
          <a:xfrm>
            <a:off x="381000" y="609600"/>
            <a:ext cx="8610600" cy="1066800"/>
          </a:xfrm>
        </p:spPr>
        <p:txBody>
          <a:bodyPr>
            <a:normAutofit fontScale="90000"/>
          </a:bodyPr>
          <a:lstStyle/>
          <a:p>
            <a:r>
              <a:rPr lang="en-US" dirty="0" smtClean="0"/>
              <a:t>Sustainability Plan – Leverage Funding cont. 3</a:t>
            </a:r>
            <a:endParaRPr lang="en-US" dirty="0"/>
          </a:p>
        </p:txBody>
      </p:sp>
      <p:sp>
        <p:nvSpPr>
          <p:cNvPr id="3" name="Content Placeholder 2" descr="OkAT board members are volunteers who receive no compensation for their time and expertise. The organization relies its members to review and determine approval or denial of each guaranty loan request, policy oversight, and all financial statements, audits, reports, and investments. Board members are provided a small stipend for travel expenses to quarterly board meetings.&#10;No meeting expense&#10;Centrally located meeting location&#10;Utilize conference calls for application review&#10;"/>
          <p:cNvSpPr>
            <a:spLocks noGrp="1"/>
          </p:cNvSpPr>
          <p:nvPr>
            <p:ph idx="1"/>
          </p:nvPr>
        </p:nvSpPr>
        <p:spPr>
          <a:xfrm>
            <a:off x="457200" y="1676400"/>
            <a:ext cx="8229600" cy="4898136"/>
          </a:xfrm>
        </p:spPr>
        <p:txBody>
          <a:bodyPr/>
          <a:lstStyle/>
          <a:p>
            <a:pPr lvl="1"/>
            <a:endParaRPr lang="en-US" dirty="0"/>
          </a:p>
          <a:p>
            <a:pPr lvl="1"/>
            <a:endParaRPr lang="en-US" dirty="0"/>
          </a:p>
          <a:p>
            <a:pPr lvl="1"/>
            <a:endParaRPr lang="en-US" dirty="0" smtClean="0"/>
          </a:p>
          <a:p>
            <a:pPr marL="109728" indent="0">
              <a:buNone/>
            </a:pPr>
            <a:endParaRPr lang="en-US" dirty="0"/>
          </a:p>
        </p:txBody>
      </p:sp>
      <p:sp>
        <p:nvSpPr>
          <p:cNvPr id="5" name="Content Placeholder 2" descr="OkAT board members are volunteers who receive no compensation for their time and expertise. The organization relies its members to review and determine approval or denial of each guaranty loan request, policy oversight, and all financial statements, audits, reports, and investments. Board members are provided a small stipend for travel expenses to quarterly board meetings.&#10;No meeting expense&#10;Centrally located meeting location&#10;Utilize conference calls for application review&#10;"/>
          <p:cNvSpPr>
            <a:spLocks noGrp="1"/>
          </p:cNvSpPr>
          <p:nvPr>
            <p:ph idx="1"/>
          </p:nvPr>
        </p:nvSpPr>
        <p:spPr>
          <a:xfrm>
            <a:off x="533400" y="2133600"/>
            <a:ext cx="8229600" cy="4191000"/>
          </a:xfrm>
        </p:spPr>
        <p:txBody>
          <a:bodyPr>
            <a:normAutofit/>
          </a:bodyPr>
          <a:lstStyle/>
          <a:p>
            <a:r>
              <a:rPr lang="en-US" sz="2200" b="1" dirty="0" smtClean="0">
                <a:solidFill>
                  <a:schemeClr val="accent1">
                    <a:lumMod val="50000"/>
                  </a:schemeClr>
                </a:solidFill>
              </a:rPr>
              <a:t>OkAT </a:t>
            </a:r>
            <a:r>
              <a:rPr lang="en-US" sz="2200" dirty="0" smtClean="0">
                <a:solidFill>
                  <a:schemeClr val="accent1">
                    <a:lumMod val="50000"/>
                  </a:schemeClr>
                </a:solidFill>
              </a:rPr>
              <a:t>board members are volunteers who receive no compensation for their time and expertise. The organization relies on its members to review and determine approval or denial of each guaranty loan request, policy oversight, and all financial statements, audits, reports, and investments. Board members are provided a small stipend for travel expenses to quarterly board meetings.</a:t>
            </a:r>
          </a:p>
          <a:p>
            <a:pPr lvl="1"/>
            <a:r>
              <a:rPr lang="en-US" sz="2000" dirty="0" smtClean="0">
                <a:solidFill>
                  <a:schemeClr val="accent1">
                    <a:lumMod val="50000"/>
                  </a:schemeClr>
                </a:solidFill>
              </a:rPr>
              <a:t>No meeting expense</a:t>
            </a:r>
          </a:p>
          <a:p>
            <a:pPr lvl="1"/>
            <a:r>
              <a:rPr lang="en-US" sz="2000" dirty="0" smtClean="0">
                <a:solidFill>
                  <a:schemeClr val="accent1">
                    <a:lumMod val="50000"/>
                  </a:schemeClr>
                </a:solidFill>
              </a:rPr>
              <a:t>Centrally located meeting location</a:t>
            </a:r>
          </a:p>
          <a:p>
            <a:pPr lvl="1"/>
            <a:r>
              <a:rPr lang="en-US" sz="2000" dirty="0" smtClean="0">
                <a:solidFill>
                  <a:schemeClr val="accent1">
                    <a:lumMod val="50000"/>
                  </a:schemeClr>
                </a:solidFill>
              </a:rPr>
              <a:t>Utilize conference calls for application review</a:t>
            </a:r>
          </a:p>
          <a:p>
            <a:pPr marL="109728" indent="0">
              <a:buNone/>
            </a:pPr>
            <a:endParaRPr lang="en-US" sz="2200" dirty="0" smtClean="0">
              <a:solidFill>
                <a:schemeClr val="accent1">
                  <a:lumMod val="50000"/>
                </a:schemeClr>
              </a:solidFill>
            </a:endParaRPr>
          </a:p>
        </p:txBody>
      </p:sp>
    </p:spTree>
    <p:extLst>
      <p:ext uri="{BB962C8B-B14F-4D97-AF65-F5344CB8AC3E}">
        <p14:creationId xmlns:p14="http://schemas.microsoft.com/office/powerpoint/2010/main" val="75291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1066800"/>
          </a:xfrm>
        </p:spPr>
        <p:txBody>
          <a:bodyPr>
            <a:normAutofit fontScale="90000"/>
          </a:bodyPr>
          <a:lstStyle/>
          <a:p>
            <a:r>
              <a:rPr lang="en-US" dirty="0" smtClean="0"/>
              <a:t>Sustainability Plan – Leverage Funding cont. 4</a:t>
            </a:r>
            <a:endParaRPr lang="en-US" dirty="0"/>
          </a:p>
        </p:txBody>
      </p:sp>
      <p:sp>
        <p:nvSpPr>
          <p:cNvPr id="3" name="Content Placeholder 2" descr="State funds provided through Department of Rehabilitation Services (DRS)&#10;Initial funds from DRS were utilized as the mandatory state match for each grant year award. DRS has continued to support the bank loan program since 2002 through a contract with ABLE Tech to provide ongoing financial support that covers a portion of neede dpersonnel expenses to operate the AFP / ATF.&#10;Seek other grant opportunities&#10;Past – Agrability activity&#10;Current – FEMA Fire Safety Grant&#10;&#10;"/>
          <p:cNvSpPr>
            <a:spLocks noGrp="1"/>
          </p:cNvSpPr>
          <p:nvPr>
            <p:ph idx="1"/>
          </p:nvPr>
        </p:nvSpPr>
        <p:spPr>
          <a:xfrm>
            <a:off x="457200" y="1676400"/>
            <a:ext cx="8229600" cy="4898136"/>
          </a:xfrm>
        </p:spPr>
        <p:txBody>
          <a:bodyPr/>
          <a:lstStyle/>
          <a:p>
            <a:pPr lvl="1"/>
            <a:endParaRPr lang="en-US" dirty="0"/>
          </a:p>
          <a:p>
            <a:pPr lvl="1"/>
            <a:endParaRPr lang="en-US" dirty="0"/>
          </a:p>
          <a:p>
            <a:pPr lvl="1"/>
            <a:endParaRPr lang="en-US" dirty="0" smtClean="0"/>
          </a:p>
          <a:p>
            <a:pPr marL="109728" indent="0">
              <a:buNone/>
            </a:pPr>
            <a:endParaRPr lang="en-US" dirty="0"/>
          </a:p>
        </p:txBody>
      </p:sp>
      <p:sp>
        <p:nvSpPr>
          <p:cNvPr id="5" name="Content Placeholder 2" descr="State funds provided through Department of Rehabilitation Services (DRS)&#10;Initial funds from DRS were utilized as the mandatory state match for each grant year award. DRS has continued to support the bank loan program since 2002 through a contract with ABLE Tech to provide ongoing financial support that covers a portion of neede dpersonnel expenses to operate the AFP / ATF.&#10;Seek other grant opportunities&#10;Past – Agrability activity&#10;Current – FEMA Fire Safety Grant&#10;&#10;"/>
          <p:cNvSpPr>
            <a:spLocks noGrp="1"/>
          </p:cNvSpPr>
          <p:nvPr>
            <p:ph idx="1"/>
          </p:nvPr>
        </p:nvSpPr>
        <p:spPr>
          <a:xfrm>
            <a:off x="457200" y="1676400"/>
            <a:ext cx="8229600" cy="4898136"/>
          </a:xfrm>
        </p:spPr>
        <p:txBody>
          <a:bodyPr>
            <a:normAutofit/>
          </a:bodyPr>
          <a:lstStyle/>
          <a:p>
            <a:r>
              <a:rPr lang="en-US" sz="2200" b="1" dirty="0" smtClean="0">
                <a:solidFill>
                  <a:schemeClr val="accent1">
                    <a:lumMod val="50000"/>
                  </a:schemeClr>
                </a:solidFill>
              </a:rPr>
              <a:t>State funds </a:t>
            </a:r>
            <a:r>
              <a:rPr lang="en-US" sz="2200" dirty="0" smtClean="0">
                <a:solidFill>
                  <a:schemeClr val="accent1">
                    <a:lumMod val="50000"/>
                  </a:schemeClr>
                </a:solidFill>
              </a:rPr>
              <a:t>provided through Department of Rehabilitation Services (DRS)</a:t>
            </a:r>
          </a:p>
          <a:p>
            <a:pPr lvl="1"/>
            <a:r>
              <a:rPr lang="en-US" sz="2000" dirty="0" smtClean="0">
                <a:solidFill>
                  <a:schemeClr val="accent1">
                    <a:lumMod val="50000"/>
                  </a:schemeClr>
                </a:solidFill>
              </a:rPr>
              <a:t>Initial funds from DRS were utilized as the mandatory state match for each grant year award. DRS has continued to support the bank loan program since 2002 through a contract with ABLE Tech to provide ongoing financial support that covers a portion of needed personnel expenses to operate the AFP / ATF.</a:t>
            </a:r>
          </a:p>
          <a:p>
            <a:pPr>
              <a:lnSpc>
                <a:spcPct val="150000"/>
              </a:lnSpc>
            </a:pPr>
            <a:r>
              <a:rPr lang="en-US" sz="2200" dirty="0" smtClean="0">
                <a:solidFill>
                  <a:schemeClr val="accent1">
                    <a:lumMod val="50000"/>
                  </a:schemeClr>
                </a:solidFill>
              </a:rPr>
              <a:t>Seek </a:t>
            </a:r>
            <a:r>
              <a:rPr lang="en-US" sz="2200" b="1" dirty="0" smtClean="0">
                <a:solidFill>
                  <a:schemeClr val="accent1">
                    <a:lumMod val="50000"/>
                  </a:schemeClr>
                </a:solidFill>
              </a:rPr>
              <a:t>other grant opportunities</a:t>
            </a:r>
          </a:p>
          <a:p>
            <a:pPr lvl="1"/>
            <a:r>
              <a:rPr lang="en-US" sz="2000" dirty="0" smtClean="0">
                <a:solidFill>
                  <a:schemeClr val="accent1">
                    <a:lumMod val="50000"/>
                  </a:schemeClr>
                </a:solidFill>
              </a:rPr>
              <a:t>Past – </a:t>
            </a:r>
            <a:r>
              <a:rPr lang="en-US" sz="2000" dirty="0" err="1" smtClean="0">
                <a:solidFill>
                  <a:schemeClr val="accent1">
                    <a:lumMod val="50000"/>
                  </a:schemeClr>
                </a:solidFill>
              </a:rPr>
              <a:t>AgrAbility</a:t>
            </a:r>
            <a:r>
              <a:rPr lang="en-US" sz="2000" dirty="0" smtClean="0">
                <a:solidFill>
                  <a:schemeClr val="accent1">
                    <a:lumMod val="50000"/>
                  </a:schemeClr>
                </a:solidFill>
              </a:rPr>
              <a:t> activity</a:t>
            </a:r>
          </a:p>
          <a:p>
            <a:pPr lvl="1"/>
            <a:r>
              <a:rPr lang="en-US" sz="2000" dirty="0" smtClean="0">
                <a:solidFill>
                  <a:schemeClr val="accent1">
                    <a:lumMod val="50000"/>
                  </a:schemeClr>
                </a:solidFill>
              </a:rPr>
              <a:t>Current – FEMA Fire Safety Grant</a:t>
            </a:r>
          </a:p>
          <a:p>
            <a:pPr marL="411480" lvl="1" indent="0">
              <a:buNone/>
            </a:pPr>
            <a:endParaRPr lang="en-US" sz="2000" dirty="0" smtClean="0">
              <a:solidFill>
                <a:schemeClr val="accent1">
                  <a:lumMod val="50000"/>
                </a:schemeClr>
              </a:solidFill>
            </a:endParaRPr>
          </a:p>
        </p:txBody>
      </p:sp>
    </p:spTree>
    <p:extLst>
      <p:ext uri="{BB962C8B-B14F-4D97-AF65-F5344CB8AC3E}">
        <p14:creationId xmlns:p14="http://schemas.microsoft.com/office/powerpoint/2010/main" val="13455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normAutofit/>
          </a:bodyPr>
          <a:lstStyle/>
          <a:p>
            <a:r>
              <a:rPr lang="en-US" sz="2400" b="1" dirty="0">
                <a:solidFill>
                  <a:schemeClr val="accent1">
                    <a:lumMod val="50000"/>
                  </a:schemeClr>
                </a:solidFill>
              </a:rPr>
              <a:t>2015 update</a:t>
            </a:r>
            <a:r>
              <a:rPr lang="en-US" sz="2400" dirty="0">
                <a:solidFill>
                  <a:schemeClr val="accent1">
                    <a:lumMod val="50000"/>
                  </a:schemeClr>
                </a:solidFill>
              </a:rPr>
              <a:t>:  position OkAT to be eligible to apply for CDFI funds by adding direct loans</a:t>
            </a:r>
          </a:p>
          <a:p>
            <a:pPr lvl="1"/>
            <a:r>
              <a:rPr lang="en-US" sz="2000" dirty="0" smtClean="0">
                <a:solidFill>
                  <a:schemeClr val="accent2">
                    <a:lumMod val="50000"/>
                  </a:schemeClr>
                </a:solidFill>
              </a:rPr>
              <a:t>The </a:t>
            </a:r>
            <a:r>
              <a:rPr lang="en-US" sz="2000" dirty="0">
                <a:solidFill>
                  <a:schemeClr val="accent2">
                    <a:lumMod val="50000"/>
                  </a:schemeClr>
                </a:solidFill>
              </a:rPr>
              <a:t>Community Development Financial Institutions </a:t>
            </a:r>
            <a:r>
              <a:rPr lang="en-US" sz="2000" dirty="0" smtClean="0">
                <a:solidFill>
                  <a:schemeClr val="accent2">
                    <a:lumMod val="50000"/>
                  </a:schemeClr>
                </a:solidFill>
              </a:rPr>
              <a:t>Fund’s </a:t>
            </a:r>
            <a:r>
              <a:rPr lang="en-US" sz="2000" dirty="0">
                <a:solidFill>
                  <a:schemeClr val="accent2">
                    <a:lumMod val="50000"/>
                  </a:schemeClr>
                </a:solidFill>
              </a:rPr>
              <a:t>(</a:t>
            </a:r>
            <a:r>
              <a:rPr lang="en-US" sz="2000" dirty="0" smtClean="0">
                <a:solidFill>
                  <a:schemeClr val="accent2">
                    <a:lumMod val="50000"/>
                  </a:schemeClr>
                </a:solidFill>
              </a:rPr>
              <a:t>CDFI) mission </a:t>
            </a:r>
            <a:r>
              <a:rPr lang="en-US" sz="2000" dirty="0">
                <a:solidFill>
                  <a:schemeClr val="accent2">
                    <a:lumMod val="50000"/>
                  </a:schemeClr>
                </a:solidFill>
              </a:rPr>
              <a:t>is to increase economic opportunity and promote community development investments for underserved populations and in distressed communities in the United States</a:t>
            </a:r>
            <a:r>
              <a:rPr lang="en-US" sz="2000" dirty="0" smtClean="0">
                <a:solidFill>
                  <a:schemeClr val="accent2">
                    <a:lumMod val="50000"/>
                  </a:schemeClr>
                </a:solidFill>
              </a:rPr>
              <a:t>.</a:t>
            </a:r>
            <a:r>
              <a:rPr lang="en-US" sz="2000" dirty="0">
                <a:solidFill>
                  <a:schemeClr val="accent2">
                    <a:lumMod val="50000"/>
                  </a:schemeClr>
                </a:solidFill>
              </a:rPr>
              <a:t> </a:t>
            </a:r>
            <a:endParaRPr lang="en-US" sz="2000" dirty="0" smtClean="0">
              <a:solidFill>
                <a:schemeClr val="accent2">
                  <a:lumMod val="50000"/>
                </a:schemeClr>
              </a:solidFill>
            </a:endParaRPr>
          </a:p>
          <a:p>
            <a:pPr lvl="2"/>
            <a:r>
              <a:rPr lang="en-US" sz="1800" dirty="0" smtClean="0">
                <a:solidFill>
                  <a:schemeClr val="accent1">
                    <a:lumMod val="50000"/>
                  </a:schemeClr>
                </a:solidFill>
              </a:rPr>
              <a:t>To </a:t>
            </a:r>
            <a:r>
              <a:rPr lang="en-US" sz="1800" dirty="0">
                <a:solidFill>
                  <a:schemeClr val="accent1">
                    <a:lumMod val="50000"/>
                  </a:schemeClr>
                </a:solidFill>
              </a:rPr>
              <a:t>promote economic development, to develop businesses, to create jobs, and to develop commercial real </a:t>
            </a:r>
            <a:r>
              <a:rPr lang="en-US" sz="1800" dirty="0" smtClean="0">
                <a:solidFill>
                  <a:schemeClr val="accent1">
                    <a:lumMod val="50000"/>
                  </a:schemeClr>
                </a:solidFill>
              </a:rPr>
              <a:t>estate</a:t>
            </a:r>
            <a:endParaRPr lang="en-US" sz="1800" dirty="0">
              <a:solidFill>
                <a:schemeClr val="accent1">
                  <a:lumMod val="50000"/>
                </a:schemeClr>
              </a:solidFill>
            </a:endParaRPr>
          </a:p>
          <a:p>
            <a:pPr lvl="2"/>
            <a:r>
              <a:rPr lang="en-US" sz="1800" dirty="0">
                <a:solidFill>
                  <a:schemeClr val="accent1">
                    <a:lumMod val="50000"/>
                  </a:schemeClr>
                </a:solidFill>
              </a:rPr>
              <a:t> </a:t>
            </a:r>
            <a:r>
              <a:rPr lang="en-US" sz="1800" dirty="0" smtClean="0">
                <a:solidFill>
                  <a:schemeClr val="accent1">
                    <a:lumMod val="50000"/>
                  </a:schemeClr>
                </a:solidFill>
              </a:rPr>
              <a:t>To </a:t>
            </a:r>
            <a:r>
              <a:rPr lang="en-US" sz="1800" dirty="0">
                <a:solidFill>
                  <a:schemeClr val="accent1">
                    <a:lumMod val="50000"/>
                  </a:schemeClr>
                </a:solidFill>
              </a:rPr>
              <a:t>develop affordable housing and to promote </a:t>
            </a:r>
            <a:r>
              <a:rPr lang="en-US" sz="1800" dirty="0" smtClean="0">
                <a:solidFill>
                  <a:schemeClr val="accent1">
                    <a:lumMod val="50000"/>
                  </a:schemeClr>
                </a:solidFill>
              </a:rPr>
              <a:t>homeownership</a:t>
            </a:r>
            <a:endParaRPr lang="en-US" sz="1800" dirty="0">
              <a:solidFill>
                <a:schemeClr val="accent1">
                  <a:lumMod val="50000"/>
                </a:schemeClr>
              </a:solidFill>
            </a:endParaRPr>
          </a:p>
          <a:p>
            <a:pPr lvl="2"/>
            <a:r>
              <a:rPr lang="en-US" sz="1800" dirty="0">
                <a:solidFill>
                  <a:schemeClr val="accent1">
                    <a:lumMod val="50000"/>
                  </a:schemeClr>
                </a:solidFill>
              </a:rPr>
              <a:t> </a:t>
            </a:r>
            <a:r>
              <a:rPr lang="en-US" sz="1800" b="1" dirty="0" smtClean="0">
                <a:solidFill>
                  <a:schemeClr val="accent1">
                    <a:lumMod val="50000"/>
                  </a:schemeClr>
                </a:solidFill>
              </a:rPr>
              <a:t>To </a:t>
            </a:r>
            <a:r>
              <a:rPr lang="en-US" sz="1800" b="1" dirty="0">
                <a:solidFill>
                  <a:schemeClr val="accent1">
                    <a:lumMod val="50000"/>
                  </a:schemeClr>
                </a:solidFill>
              </a:rPr>
              <a:t>provide community development financial services, such as basic banking services, financial literacy programs, and alternatives to predatory </a:t>
            </a:r>
            <a:r>
              <a:rPr lang="en-US" sz="1800" b="1" dirty="0" smtClean="0">
                <a:solidFill>
                  <a:schemeClr val="accent1">
                    <a:lumMod val="50000"/>
                  </a:schemeClr>
                </a:solidFill>
              </a:rPr>
              <a:t>lending</a:t>
            </a:r>
          </a:p>
          <a:p>
            <a:pPr lvl="1"/>
            <a:r>
              <a:rPr lang="en-US" sz="2000" dirty="0" smtClean="0">
                <a:solidFill>
                  <a:schemeClr val="accent2">
                    <a:lumMod val="50000"/>
                  </a:schemeClr>
                </a:solidFill>
              </a:rPr>
              <a:t>Many state financing programs already participate in CDFI – we want to position ourselves to create the same opportunity</a:t>
            </a:r>
            <a:endParaRPr lang="en-US" sz="2000" dirty="0">
              <a:solidFill>
                <a:schemeClr val="accent2">
                  <a:lumMod val="50000"/>
                </a:schemeClr>
              </a:solidFill>
            </a:endParaRPr>
          </a:p>
          <a:p>
            <a:pPr lvl="2"/>
            <a:endParaRPr lang="en-US" sz="1800" dirty="0" smtClean="0"/>
          </a:p>
        </p:txBody>
      </p:sp>
      <p:sp>
        <p:nvSpPr>
          <p:cNvPr id="4" name="Title 1"/>
          <p:cNvSpPr>
            <a:spLocks noGrp="1"/>
          </p:cNvSpPr>
          <p:nvPr>
            <p:ph type="title"/>
          </p:nvPr>
        </p:nvSpPr>
        <p:spPr>
          <a:xfrm>
            <a:off x="304800" y="609600"/>
            <a:ext cx="8610600" cy="1066800"/>
          </a:xfrm>
        </p:spPr>
        <p:txBody>
          <a:bodyPr>
            <a:normAutofit fontScale="90000"/>
          </a:bodyPr>
          <a:lstStyle/>
          <a:p>
            <a:r>
              <a:rPr lang="en-US" dirty="0" smtClean="0"/>
              <a:t>Sustainability Plan – Leverage Funding cont. 5</a:t>
            </a:r>
            <a:endParaRPr lang="en-US" dirty="0"/>
          </a:p>
        </p:txBody>
      </p:sp>
    </p:spTree>
    <p:extLst>
      <p:ext uri="{BB962C8B-B14F-4D97-AF65-F5344CB8AC3E}">
        <p14:creationId xmlns:p14="http://schemas.microsoft.com/office/powerpoint/2010/main" val="7808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Sustainability Plan – Leverage Funding cont.</a:t>
            </a:r>
            <a:endParaRPr lang="en-US" dirty="0"/>
          </a:p>
        </p:txBody>
      </p:sp>
      <p:sp>
        <p:nvSpPr>
          <p:cNvPr id="3" name="Content Placeholder 2"/>
          <p:cNvSpPr>
            <a:spLocks noGrp="1"/>
          </p:cNvSpPr>
          <p:nvPr>
            <p:ph idx="1"/>
          </p:nvPr>
        </p:nvSpPr>
        <p:spPr/>
        <p:txBody>
          <a:bodyPr>
            <a:normAutofit/>
          </a:bodyPr>
          <a:lstStyle/>
          <a:p>
            <a:r>
              <a:rPr lang="en-US" b="1" dirty="0">
                <a:solidFill>
                  <a:schemeClr val="accent1">
                    <a:lumMod val="50000"/>
                  </a:schemeClr>
                </a:solidFill>
              </a:rPr>
              <a:t>Expenses covered by the consumer:</a:t>
            </a:r>
          </a:p>
          <a:p>
            <a:pPr lvl="1"/>
            <a:r>
              <a:rPr lang="en-US" sz="2400" dirty="0"/>
              <a:t>Credit report fees</a:t>
            </a:r>
          </a:p>
          <a:p>
            <a:pPr lvl="1"/>
            <a:r>
              <a:rPr lang="en-US" sz="2400" dirty="0"/>
              <a:t>Lien entry and FCC fees</a:t>
            </a:r>
          </a:p>
          <a:p>
            <a:pPr lvl="1"/>
            <a:r>
              <a:rPr lang="en-US" sz="2400" dirty="0"/>
              <a:t>Late charges for late payment</a:t>
            </a:r>
          </a:p>
          <a:p>
            <a:pPr lvl="1"/>
            <a:r>
              <a:rPr lang="en-US" sz="2400" dirty="0"/>
              <a:t>Loan closing fees</a:t>
            </a:r>
          </a:p>
        </p:txBody>
      </p:sp>
    </p:spTree>
    <p:extLst>
      <p:ext uri="{BB962C8B-B14F-4D97-AF65-F5344CB8AC3E}">
        <p14:creationId xmlns:p14="http://schemas.microsoft.com/office/powerpoint/2010/main" val="1223676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rmAutofit/>
          </a:bodyPr>
          <a:lstStyle/>
          <a:p>
            <a:pPr>
              <a:defRPr/>
            </a:pPr>
            <a:r>
              <a:rPr lang="en-US" dirty="0"/>
              <a:t>Marketing Strategies</a:t>
            </a:r>
          </a:p>
        </p:txBody>
      </p:sp>
      <p:sp>
        <p:nvSpPr>
          <p:cNvPr id="3" name="Content Placeholder 2"/>
          <p:cNvSpPr>
            <a:spLocks noGrp="1"/>
          </p:cNvSpPr>
          <p:nvPr>
            <p:ph idx="1"/>
          </p:nvPr>
        </p:nvSpPr>
        <p:spPr>
          <a:xfrm>
            <a:off x="457200" y="1752600"/>
            <a:ext cx="8229600" cy="4876800"/>
          </a:xfrm>
        </p:spPr>
        <p:txBody>
          <a:bodyPr>
            <a:normAutofit/>
          </a:bodyPr>
          <a:lstStyle/>
          <a:p>
            <a:r>
              <a:rPr lang="en-US" sz="2000" b="1" dirty="0">
                <a:solidFill>
                  <a:schemeClr val="accent1">
                    <a:lumMod val="50000"/>
                  </a:schemeClr>
                </a:solidFill>
              </a:rPr>
              <a:t>Publish success stories and testimonials </a:t>
            </a:r>
          </a:p>
          <a:p>
            <a:r>
              <a:rPr lang="en-US" sz="2000" b="1" dirty="0" err="1">
                <a:solidFill>
                  <a:schemeClr val="accent1">
                    <a:lumMod val="50000"/>
                  </a:schemeClr>
                </a:solidFill>
              </a:rPr>
              <a:t>BancFirst</a:t>
            </a:r>
            <a:r>
              <a:rPr lang="en-US" sz="2000" b="1" dirty="0">
                <a:solidFill>
                  <a:schemeClr val="accent1">
                    <a:lumMod val="50000"/>
                  </a:schemeClr>
                </a:solidFill>
              </a:rPr>
              <a:t> assists in making program accessible state wide through multiple locations across the state</a:t>
            </a:r>
          </a:p>
          <a:p>
            <a:r>
              <a:rPr lang="en-US" sz="2000" b="1" dirty="0">
                <a:solidFill>
                  <a:schemeClr val="accent1">
                    <a:lumMod val="50000"/>
                  </a:schemeClr>
                </a:solidFill>
              </a:rPr>
              <a:t>Develop informational materials, brochures, and fact sheets</a:t>
            </a:r>
          </a:p>
          <a:p>
            <a:r>
              <a:rPr lang="en-US" sz="2000" b="1" dirty="0">
                <a:solidFill>
                  <a:schemeClr val="accent1">
                    <a:lumMod val="50000"/>
                  </a:schemeClr>
                </a:solidFill>
              </a:rPr>
              <a:t>Partner efforts with state DRS agency, and other ABLE Tech partners and Advisory Council Members</a:t>
            </a:r>
          </a:p>
          <a:p>
            <a:r>
              <a:rPr lang="en-US" sz="2000" b="1" dirty="0">
                <a:solidFill>
                  <a:schemeClr val="accent1">
                    <a:lumMod val="50000"/>
                  </a:schemeClr>
                </a:solidFill>
              </a:rPr>
              <a:t>Targeted audience: vendors, professionals, consumers, and referring agencies</a:t>
            </a:r>
          </a:p>
          <a:p>
            <a:r>
              <a:rPr lang="en-US" sz="2000" b="1" dirty="0">
                <a:solidFill>
                  <a:schemeClr val="accent1">
                    <a:lumMod val="50000"/>
                  </a:schemeClr>
                </a:solidFill>
              </a:rPr>
              <a:t>Target unserved counties: press releases, posters, and outreach to targeted audiences in those areas</a:t>
            </a:r>
          </a:p>
          <a:p>
            <a:r>
              <a:rPr lang="en-US" sz="2000" b="1" dirty="0">
                <a:solidFill>
                  <a:schemeClr val="accent1">
                    <a:lumMod val="50000"/>
                  </a:schemeClr>
                </a:solidFill>
              </a:rPr>
              <a:t>Provide public </a:t>
            </a:r>
            <a:r>
              <a:rPr lang="en-US" sz="2000" b="1" dirty="0" smtClean="0">
                <a:solidFill>
                  <a:schemeClr val="accent1">
                    <a:lumMod val="50000"/>
                  </a:schemeClr>
                </a:solidFill>
              </a:rPr>
              <a:t>presentations and </a:t>
            </a:r>
            <a:r>
              <a:rPr lang="en-US" sz="2000" b="1" dirty="0">
                <a:solidFill>
                  <a:schemeClr val="accent1">
                    <a:lumMod val="50000"/>
                  </a:schemeClr>
                </a:solidFill>
              </a:rPr>
              <a:t>attend  statewide conferences targeted </a:t>
            </a:r>
            <a:r>
              <a:rPr lang="en-US" sz="2000" b="1" dirty="0" smtClean="0">
                <a:solidFill>
                  <a:schemeClr val="accent1">
                    <a:lumMod val="50000"/>
                  </a:schemeClr>
                </a:solidFill>
              </a:rPr>
              <a:t>to diverse audiences </a:t>
            </a:r>
            <a:endParaRPr lang="en-US" sz="2000" b="1" dirty="0">
              <a:solidFill>
                <a:schemeClr val="accent1">
                  <a:lumMod val="50000"/>
                </a:schemeClr>
              </a:solidFill>
            </a:endParaRPr>
          </a:p>
          <a:p>
            <a:endParaRPr lang="en-US" sz="2000" b="1" dirty="0">
              <a:solidFill>
                <a:schemeClr val="accent1">
                  <a:lumMod val="50000"/>
                </a:schemeClr>
              </a:solidFill>
            </a:endParaRPr>
          </a:p>
        </p:txBody>
      </p:sp>
    </p:spTree>
    <p:extLst>
      <p:ext uri="{BB962C8B-B14F-4D97-AF65-F5344CB8AC3E}">
        <p14:creationId xmlns:p14="http://schemas.microsoft.com/office/powerpoint/2010/main" val="3980774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447800"/>
          </a:xfrm>
        </p:spPr>
        <p:txBody>
          <a:bodyPr>
            <a:noAutofit/>
          </a:bodyPr>
          <a:lstStyle/>
          <a:p>
            <a:pPr>
              <a:defRPr/>
            </a:pPr>
            <a:r>
              <a:rPr lang="en-US" dirty="0" smtClean="0"/>
              <a:t>Conclusion:</a:t>
            </a:r>
            <a:endParaRPr lang="en-US" dirty="0"/>
          </a:p>
        </p:txBody>
      </p:sp>
      <p:sp>
        <p:nvSpPr>
          <p:cNvPr id="3" name="Content Placeholder 2"/>
          <p:cNvSpPr>
            <a:spLocks noGrp="1"/>
          </p:cNvSpPr>
          <p:nvPr>
            <p:ph idx="1"/>
          </p:nvPr>
        </p:nvSpPr>
        <p:spPr>
          <a:xfrm>
            <a:off x="381000" y="1981200"/>
            <a:ext cx="8229600" cy="4343400"/>
          </a:xfrm>
        </p:spPr>
        <p:txBody>
          <a:bodyPr/>
          <a:lstStyle/>
          <a:p>
            <a:pPr>
              <a:buFont typeface="Wingdings" panose="05000000000000000000" pitchFamily="2" charset="2"/>
              <a:buChar char="ü"/>
            </a:pPr>
            <a:r>
              <a:rPr lang="en-US" dirty="0"/>
              <a:t>High performing / low cost model which has performed well since </a:t>
            </a:r>
            <a:r>
              <a:rPr lang="en-US" dirty="0" smtClean="0"/>
              <a:t>its inception</a:t>
            </a:r>
          </a:p>
          <a:p>
            <a:pPr marL="109728" indent="0">
              <a:buNone/>
            </a:pPr>
            <a:endParaRPr lang="en-US" dirty="0"/>
          </a:p>
          <a:p>
            <a:r>
              <a:rPr lang="en-US" dirty="0" smtClean="0"/>
              <a:t>Ranked 15</a:t>
            </a:r>
            <a:r>
              <a:rPr lang="en-US" baseline="30000" dirty="0" smtClean="0"/>
              <a:t>th</a:t>
            </a:r>
            <a:r>
              <a:rPr lang="en-US" dirty="0" smtClean="0"/>
              <a:t> out of 33 in total funds received from title 3, totaling $1.7 million</a:t>
            </a:r>
          </a:p>
          <a:p>
            <a:pPr marL="109728" indent="0">
              <a:buNone/>
            </a:pPr>
            <a:endParaRPr lang="en-US" dirty="0" smtClean="0"/>
          </a:p>
          <a:p>
            <a:r>
              <a:rPr lang="en-US" dirty="0" smtClean="0"/>
              <a:t>Ranked 3</a:t>
            </a:r>
            <a:r>
              <a:rPr lang="en-US" baseline="30000" dirty="0" smtClean="0"/>
              <a:t>rd</a:t>
            </a:r>
            <a:r>
              <a:rPr lang="en-US" dirty="0" smtClean="0"/>
              <a:t> in loans reported on RSA 572 for FY13</a:t>
            </a:r>
            <a:endParaRPr lang="en-US" dirty="0"/>
          </a:p>
          <a:p>
            <a:pPr marL="109728" indent="0">
              <a:buNone/>
            </a:pPr>
            <a:endParaRPr lang="en-US" dirty="0" smtClean="0"/>
          </a:p>
        </p:txBody>
      </p:sp>
    </p:spTree>
    <p:extLst>
      <p:ext uri="{BB962C8B-B14F-4D97-AF65-F5344CB8AC3E}">
        <p14:creationId xmlns:p14="http://schemas.microsoft.com/office/powerpoint/2010/main" val="2816492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371600"/>
          </a:xfrm>
        </p:spPr>
        <p:txBody>
          <a:bodyPr>
            <a:normAutofit/>
          </a:bodyPr>
          <a:lstStyle/>
          <a:p>
            <a:r>
              <a:rPr lang="en-US" dirty="0" smtClean="0"/>
              <a:t>History of the CBO and Banking Partner relationship development…</a:t>
            </a:r>
            <a:endParaRPr lang="en-US" dirty="0"/>
          </a:p>
        </p:txBody>
      </p:sp>
      <p:pic>
        <p:nvPicPr>
          <p:cNvPr id="4100" name="Picture 4" descr="pcture of person with a magnifier, looking at the question m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2716555"/>
            <a:ext cx="295275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95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73624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616" y="152400"/>
            <a:ext cx="9144000" cy="1066800"/>
          </a:xfrm>
        </p:spPr>
        <p:txBody>
          <a:bodyPr>
            <a:normAutofit/>
          </a:bodyPr>
          <a:lstStyle/>
          <a:p>
            <a:pPr algn="ctr"/>
            <a:r>
              <a:rPr lang="en-US" sz="3200" dirty="0" smtClean="0"/>
              <a:t>Thank you!</a:t>
            </a:r>
            <a:br>
              <a:rPr lang="en-US" sz="3200" dirty="0" smtClean="0"/>
            </a:br>
            <a:r>
              <a:rPr lang="en-US" sz="3200" dirty="0" smtClean="0"/>
              <a:t>Oklahoma ABLE Tech</a:t>
            </a:r>
            <a:endParaRPr lang="en-US" sz="3200" dirty="0"/>
          </a:p>
        </p:txBody>
      </p:sp>
      <p:pic>
        <p:nvPicPr>
          <p:cNvPr id="1026" name="Picture 2" descr="ABLE Tech bank loan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2161" y="1219200"/>
            <a:ext cx="354528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a:xfrm>
            <a:off x="0" y="2895600"/>
            <a:ext cx="9144000" cy="930882"/>
          </a:xfrm>
        </p:spPr>
        <p:txBody>
          <a:bodyPr>
            <a:normAutofit/>
          </a:bodyPr>
          <a:lstStyle/>
          <a:p>
            <a:pPr algn="ctr"/>
            <a:r>
              <a:rPr lang="en-US" dirty="0" smtClean="0">
                <a:solidFill>
                  <a:schemeClr val="bg1"/>
                </a:solidFill>
              </a:rPr>
              <a:t>www.okabletech.okstate.edu</a:t>
            </a:r>
          </a:p>
          <a:p>
            <a:pPr algn="ctr"/>
            <a:r>
              <a:rPr lang="en-US" dirty="0" smtClean="0">
                <a:solidFill>
                  <a:schemeClr val="bg1"/>
                </a:solidFill>
              </a:rPr>
              <a:t>888-885-5588</a:t>
            </a:r>
          </a:p>
        </p:txBody>
      </p:sp>
      <p:sp>
        <p:nvSpPr>
          <p:cNvPr id="6" name="TextBox 5"/>
          <p:cNvSpPr txBox="1"/>
          <p:nvPr/>
        </p:nvSpPr>
        <p:spPr>
          <a:xfrm>
            <a:off x="342900" y="4180931"/>
            <a:ext cx="3429000" cy="1169551"/>
          </a:xfrm>
          <a:prstGeom prst="rect">
            <a:avLst/>
          </a:prstGeom>
          <a:noFill/>
        </p:spPr>
        <p:txBody>
          <a:bodyPr wrap="square" rtlCol="0">
            <a:spAutoFit/>
          </a:bodyPr>
          <a:lstStyle/>
          <a:p>
            <a:r>
              <a:rPr lang="en-US" sz="1400" dirty="0" smtClean="0"/>
              <a:t>Linda </a:t>
            </a:r>
            <a:r>
              <a:rPr lang="en-US" sz="1400" dirty="0" err="1" smtClean="0"/>
              <a:t>Jaco</a:t>
            </a:r>
            <a:endParaRPr lang="en-US" sz="1400" dirty="0" smtClean="0"/>
          </a:p>
          <a:p>
            <a:r>
              <a:rPr lang="en-US" sz="1400" dirty="0" smtClean="0"/>
              <a:t>Director of Sponsored Programs</a:t>
            </a:r>
          </a:p>
          <a:p>
            <a:r>
              <a:rPr lang="en-US" sz="1400" dirty="0" smtClean="0"/>
              <a:t>Oklahoma State University</a:t>
            </a:r>
          </a:p>
          <a:p>
            <a:r>
              <a:rPr lang="en-US" sz="1400" dirty="0" smtClean="0"/>
              <a:t>405-744-9864</a:t>
            </a:r>
          </a:p>
          <a:p>
            <a:r>
              <a:rPr lang="en-US" sz="1400" dirty="0"/>
              <a:t>l</a:t>
            </a:r>
            <a:r>
              <a:rPr lang="en-US" sz="1400" dirty="0" smtClean="0"/>
              <a:t>inda.jaco@okstate.edu</a:t>
            </a:r>
            <a:endParaRPr lang="en-US" dirty="0"/>
          </a:p>
        </p:txBody>
      </p:sp>
      <p:sp>
        <p:nvSpPr>
          <p:cNvPr id="8" name="TextBox 7"/>
          <p:cNvSpPr txBox="1"/>
          <p:nvPr/>
        </p:nvSpPr>
        <p:spPr>
          <a:xfrm>
            <a:off x="5562600" y="4193901"/>
            <a:ext cx="2736745" cy="1169551"/>
          </a:xfrm>
          <a:prstGeom prst="rect">
            <a:avLst/>
          </a:prstGeom>
          <a:noFill/>
        </p:spPr>
        <p:txBody>
          <a:bodyPr wrap="square" rtlCol="0">
            <a:spAutoFit/>
          </a:bodyPr>
          <a:lstStyle/>
          <a:p>
            <a:r>
              <a:rPr lang="en-US" sz="1400" dirty="0" smtClean="0"/>
              <a:t>Shelley Gladden</a:t>
            </a:r>
          </a:p>
          <a:p>
            <a:r>
              <a:rPr lang="en-US" sz="1400" dirty="0" smtClean="0"/>
              <a:t>Loan Coordinator</a:t>
            </a:r>
          </a:p>
          <a:p>
            <a:r>
              <a:rPr lang="en-US" sz="1400" dirty="0" smtClean="0"/>
              <a:t>Oklahoma ABLE Tech / OSU</a:t>
            </a:r>
          </a:p>
          <a:p>
            <a:r>
              <a:rPr lang="en-US" sz="1400" dirty="0" smtClean="0"/>
              <a:t>405-744-4254</a:t>
            </a:r>
          </a:p>
          <a:p>
            <a:r>
              <a:rPr lang="en-US" sz="1400" dirty="0"/>
              <a:t>s</a:t>
            </a:r>
            <a:r>
              <a:rPr lang="en-US" sz="1400" dirty="0" smtClean="0"/>
              <a:t>helley.gladden@okstate.edu</a:t>
            </a:r>
            <a:endParaRPr lang="en-US" sz="1400" dirty="0"/>
          </a:p>
        </p:txBody>
      </p:sp>
      <p:pic>
        <p:nvPicPr>
          <p:cNvPr id="5" name="Picture 2" descr="mulitiple of pictures of individuals using AT: Woman using adaptive computer, two people using wheelchairs, a man on a piece of farm equipment, two people using sign language, a man in an electric wheelchair, and child on an adapted tricy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5350482"/>
            <a:ext cx="8712407" cy="150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88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9848"/>
          </a:xfrm>
        </p:spPr>
        <p:txBody>
          <a:bodyPr>
            <a:normAutofit/>
          </a:bodyPr>
          <a:lstStyle/>
          <a:p>
            <a:r>
              <a:rPr lang="en-US" dirty="0"/>
              <a:t>The partners:</a:t>
            </a:r>
          </a:p>
        </p:txBody>
      </p:sp>
      <p:sp>
        <p:nvSpPr>
          <p:cNvPr id="3" name="Rectangle 2"/>
          <p:cNvSpPr/>
          <p:nvPr/>
        </p:nvSpPr>
        <p:spPr>
          <a:xfrm>
            <a:off x="685800" y="1905000"/>
            <a:ext cx="8458200" cy="3657600"/>
          </a:xfrm>
          <a:prstGeom prst="rect">
            <a:avLst/>
          </a:prstGeom>
        </p:spPr>
        <p:txBody>
          <a:bodyPr/>
          <a:lstStyle/>
          <a:p>
            <a:pPr>
              <a:lnSpc>
                <a:spcPct val="90000"/>
              </a:lnSpc>
              <a:spcAft>
                <a:spcPts val="400"/>
              </a:spcAft>
              <a:buFont typeface="Wingdings" pitchFamily="2" charset="2"/>
              <a:buChar char="Ø"/>
            </a:pPr>
            <a:r>
              <a:rPr lang="en-US" sz="2400" b="1" dirty="0"/>
              <a:t>Oklahoma Assistive Technology Foundation (OkAT) </a:t>
            </a:r>
          </a:p>
          <a:p>
            <a:pPr lvl="2">
              <a:lnSpc>
                <a:spcPct val="90000"/>
              </a:lnSpc>
              <a:spcAft>
                <a:spcPts val="400"/>
              </a:spcAft>
              <a:buFont typeface="Arial" pitchFamily="34" charset="0"/>
              <a:buChar char="•"/>
            </a:pPr>
            <a:r>
              <a:rPr lang="en-US" sz="2400" dirty="0"/>
              <a:t>The community based organization that operates the State Financing </a:t>
            </a:r>
            <a:r>
              <a:rPr lang="en-US" sz="2400" dirty="0" smtClean="0"/>
              <a:t>Program </a:t>
            </a:r>
            <a:r>
              <a:rPr lang="en-US" sz="2400" dirty="0"/>
              <a:t>utilizing federal funds.</a:t>
            </a:r>
          </a:p>
          <a:p>
            <a:pPr>
              <a:lnSpc>
                <a:spcPct val="90000"/>
              </a:lnSpc>
              <a:spcAft>
                <a:spcPts val="400"/>
              </a:spcAft>
              <a:buFont typeface="Wingdings" pitchFamily="2" charset="2"/>
              <a:buChar char="Ø"/>
            </a:pPr>
            <a:r>
              <a:rPr lang="en-US" sz="2400" b="1" dirty="0" err="1"/>
              <a:t>BancFirst</a:t>
            </a:r>
            <a:r>
              <a:rPr lang="en-US" sz="2400" b="1" dirty="0"/>
              <a:t> of Oklahoma</a:t>
            </a:r>
          </a:p>
          <a:p>
            <a:pPr lvl="2">
              <a:lnSpc>
                <a:spcPct val="90000"/>
              </a:lnSpc>
              <a:spcAft>
                <a:spcPts val="400"/>
              </a:spcAft>
              <a:buFont typeface="Arial" pitchFamily="34" charset="0"/>
              <a:buChar char="•"/>
            </a:pPr>
            <a:r>
              <a:rPr lang="en-US" sz="2400" dirty="0"/>
              <a:t>The participating lender that provides all banking responsibilities. </a:t>
            </a:r>
            <a:endParaRPr lang="en-US" sz="2400" dirty="0" smtClean="0"/>
          </a:p>
          <a:p>
            <a:pPr marL="342900" indent="-342900">
              <a:lnSpc>
                <a:spcPct val="90000"/>
              </a:lnSpc>
              <a:spcAft>
                <a:spcPts val="400"/>
              </a:spcAft>
              <a:buFont typeface="Wingdings" panose="05000000000000000000" pitchFamily="2" charset="2"/>
              <a:buChar char="Ø"/>
            </a:pPr>
            <a:r>
              <a:rPr lang="en-US" sz="2400" b="1" dirty="0" smtClean="0"/>
              <a:t>Oklahoma </a:t>
            </a:r>
            <a:r>
              <a:rPr lang="en-US" sz="2400" b="1" dirty="0"/>
              <a:t>ABLE </a:t>
            </a:r>
            <a:r>
              <a:rPr lang="en-US" sz="2400" b="1" dirty="0" smtClean="0"/>
              <a:t>Tech / Oklahoma State University</a:t>
            </a:r>
            <a:endParaRPr lang="en-US" sz="2400" b="1" dirty="0"/>
          </a:p>
          <a:p>
            <a:pPr lvl="2">
              <a:lnSpc>
                <a:spcPct val="90000"/>
              </a:lnSpc>
              <a:spcAft>
                <a:spcPts val="400"/>
              </a:spcAft>
              <a:buFont typeface="Arial" pitchFamily="34" charset="0"/>
              <a:buChar char="•"/>
            </a:pPr>
            <a:r>
              <a:rPr lang="en-US" sz="2400" dirty="0" smtClean="0"/>
              <a:t>The AT Act that provides </a:t>
            </a:r>
            <a:r>
              <a:rPr lang="en-US" sz="2400" dirty="0"/>
              <a:t>personnel to facilitate the daily management of the program</a:t>
            </a:r>
            <a:r>
              <a:rPr lang="en-US" sz="2400" dirty="0" smtClean="0"/>
              <a:t>.</a:t>
            </a:r>
            <a:endParaRPr lang="en-US" sz="2400" dirty="0"/>
          </a:p>
        </p:txBody>
      </p:sp>
      <p:pic>
        <p:nvPicPr>
          <p:cNvPr id="6" name="Picture 1" title="OkAT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922" y="5608769"/>
            <a:ext cx="1524000" cy="10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alanandheatherdavis.files.wordpress.com/2012/06/new-bancfirst-building-set-for-construction-in-edmond2.jpg" title="BancFirst logo"/>
          <p:cNvPicPr>
            <a:picLocks noChangeAspect="1" noChangeArrowheads="1"/>
          </p:cNvPicPr>
          <p:nvPr/>
        </p:nvPicPr>
        <p:blipFill>
          <a:blip r:embed="rId4" cstate="email">
            <a:extLst>
              <a:ext uri="{28A0092B-C50C-407E-A947-70E740481C1C}">
                <a14:useLocalDpi xmlns:a14="http://schemas.microsoft.com/office/drawing/2010/main"/>
              </a:ext>
            </a:extLst>
          </a:blip>
          <a:srcRect r="55949" b="50000"/>
          <a:stretch>
            <a:fillRect/>
          </a:stretch>
        </p:blipFill>
        <p:spPr bwMode="auto">
          <a:xfrm>
            <a:off x="2057400" y="5878285"/>
            <a:ext cx="27400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_x0020_1" descr="Oklahoma State University logo" title="Picture 3"/>
          <p:cNvPicPr>
            <a:picLocks noChangeAspect="1" noChangeArrowheads="1"/>
          </p:cNvPicPr>
          <p:nvPr/>
        </p:nvPicPr>
        <p:blipFill rotWithShape="1">
          <a:blip r:embed="rId5">
            <a:extLst>
              <a:ext uri="{28A0092B-C50C-407E-A947-70E740481C1C}">
                <a14:useLocalDpi xmlns:a14="http://schemas.microsoft.com/office/drawing/2010/main"/>
              </a:ext>
            </a:extLst>
          </a:blip>
          <a:srcRect r="71289"/>
          <a:stretch/>
        </p:blipFill>
        <p:spPr bwMode="auto">
          <a:xfrm>
            <a:off x="4996070" y="5330684"/>
            <a:ext cx="1557130" cy="152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title="ABLE Tech logo"/>
          <p:cNvPicPr>
            <a:picLocks noChangeAspect="1"/>
          </p:cNvPicPr>
          <p:nvPr/>
        </p:nvPicPr>
        <p:blipFill>
          <a:blip r:embed="rId6" cstate="email">
            <a:extLst>
              <a:ext uri="{28A0092B-C50C-407E-A947-70E740481C1C}">
                <a14:useLocalDpi xmlns:a14="http://schemas.microsoft.com/office/drawing/2010/main"/>
              </a:ext>
            </a:extLst>
          </a:blip>
          <a:srcRect t="-2" r="43909" b="42998"/>
          <a:stretch>
            <a:fillRect/>
          </a:stretch>
        </p:blipFill>
        <p:spPr bwMode="auto">
          <a:xfrm>
            <a:off x="6553200" y="5696987"/>
            <a:ext cx="2209801" cy="102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43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a:bodyPr>
          <a:lstStyle/>
          <a:p>
            <a:r>
              <a:rPr lang="en-US" dirty="0"/>
              <a:t>OKAT Board</a:t>
            </a:r>
          </a:p>
        </p:txBody>
      </p:sp>
      <p:graphicFrame>
        <p:nvGraphicFramePr>
          <p:cNvPr id="4" name="Content Placeholder 3" descr="OkAT Board of Directors is made of community members who bring an expertise, and as a majority, are individuals with a disability, or have a family member with a disability, that contribute unique skills, knowledge, and experience, which include (but not limited to):&#10; Attorney&#10; Banker&#10; Business professional&#10; Procurement officer&#10; CFO of a community based organization&#10; Director of University Sponsored Programs&#10; Work with or represent individuals with a disability&#10;"/>
          <p:cNvGraphicFramePr>
            <a:graphicFrameLocks noGrp="1"/>
          </p:cNvGraphicFramePr>
          <p:nvPr>
            <p:ph idx="1"/>
            <p:extLst>
              <p:ext uri="{D42A27DB-BD31-4B8C-83A1-F6EECF244321}">
                <p14:modId xmlns:p14="http://schemas.microsoft.com/office/powerpoint/2010/main" val="2168125904"/>
              </p:ext>
            </p:extLst>
          </p:nvPr>
        </p:nvGraphicFramePr>
        <p:xfrm>
          <a:off x="457200" y="1524000"/>
          <a:ext cx="8229600" cy="505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94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9848"/>
          </a:xfrm>
        </p:spPr>
        <p:txBody>
          <a:bodyPr>
            <a:normAutofit/>
          </a:bodyPr>
          <a:lstStyle/>
          <a:p>
            <a:r>
              <a:rPr lang="en-US" dirty="0"/>
              <a:t>Purpose of the bank loan</a:t>
            </a:r>
            <a:r>
              <a:rPr lang="en-US" dirty="0" smtClean="0"/>
              <a:t>	</a:t>
            </a:r>
            <a:endParaRPr lang="en-US" dirty="0"/>
          </a:p>
        </p:txBody>
      </p:sp>
      <p:sp>
        <p:nvSpPr>
          <p:cNvPr id="3" name="Text Placeholder 2"/>
          <p:cNvSpPr>
            <a:spLocks noGrp="1"/>
          </p:cNvSpPr>
          <p:nvPr>
            <p:ph type="body" idx="4294967295"/>
          </p:nvPr>
        </p:nvSpPr>
        <p:spPr>
          <a:xfrm>
            <a:off x="457200" y="1447800"/>
            <a:ext cx="7772400" cy="2903301"/>
          </a:xfrm>
        </p:spPr>
        <p:txBody>
          <a:bodyPr>
            <a:normAutofit fontScale="85000" lnSpcReduction="20000"/>
          </a:bodyPr>
          <a:lstStyle/>
          <a:p>
            <a:pPr marL="114300" lvl="1" indent="0">
              <a:buClr>
                <a:schemeClr val="accent1"/>
              </a:buClr>
              <a:buNone/>
            </a:pPr>
            <a:r>
              <a:rPr lang="en-US" altLang="en-US" sz="3000" dirty="0" smtClean="0">
                <a:latin typeface="Calibri" panose="020F0502020204030204" pitchFamily="34" charset="0"/>
              </a:rPr>
              <a:t>To provide specialized </a:t>
            </a:r>
            <a:r>
              <a:rPr lang="en-US" altLang="en-US" sz="3000" dirty="0">
                <a:latin typeface="Calibri" panose="020F0502020204030204" pitchFamily="34" charset="0"/>
              </a:rPr>
              <a:t>low interest bank loans to  people with disabilities so they can purchase the assistive technology devices and services they need and want to </a:t>
            </a:r>
            <a:r>
              <a:rPr lang="en-US" altLang="en-US" sz="3000" dirty="0" smtClean="0">
                <a:latin typeface="Calibri" panose="020F0502020204030204" pitchFamily="34" charset="0"/>
              </a:rPr>
              <a:t>be </a:t>
            </a:r>
            <a:r>
              <a:rPr lang="en-US" altLang="en-US" sz="3000" dirty="0">
                <a:latin typeface="Calibri" panose="020F0502020204030204" pitchFamily="34" charset="0"/>
              </a:rPr>
              <a:t>more </a:t>
            </a:r>
            <a:r>
              <a:rPr lang="en-US" altLang="en-US" sz="3000" dirty="0" smtClean="0">
                <a:latin typeface="Calibri" panose="020F0502020204030204" pitchFamily="34" charset="0"/>
              </a:rPr>
              <a:t>independent. </a:t>
            </a:r>
            <a:endParaRPr lang="en-US" altLang="en-US" sz="3000" dirty="0">
              <a:latin typeface="Calibri" panose="020F0502020204030204" pitchFamily="34" charset="0"/>
            </a:endParaRPr>
          </a:p>
          <a:p>
            <a:pPr marL="342900" lvl="2">
              <a:buClr>
                <a:schemeClr val="accent1"/>
              </a:buClr>
            </a:pPr>
            <a:endParaRPr lang="en-US" sz="3000" dirty="0">
              <a:latin typeface="Calibri" panose="020F0502020204030204" pitchFamily="34" charset="0"/>
            </a:endParaRPr>
          </a:p>
          <a:p>
            <a:pPr marL="109728" lvl="0" indent="0" fontAlgn="base">
              <a:spcAft>
                <a:spcPct val="0"/>
              </a:spcAft>
              <a:buSzTx/>
              <a:buNone/>
            </a:pPr>
            <a:r>
              <a:rPr lang="en-US" altLang="en-US" sz="3000" dirty="0" smtClean="0">
                <a:latin typeface="Calibri" panose="020F0502020204030204" pitchFamily="34" charset="0"/>
              </a:rPr>
              <a:t>*AT devices *AT services *AT repair </a:t>
            </a:r>
          </a:p>
          <a:p>
            <a:pPr marL="109728" lvl="0" indent="0" fontAlgn="base">
              <a:spcAft>
                <a:spcPct val="0"/>
              </a:spcAft>
              <a:buSzTx/>
              <a:buNone/>
            </a:pPr>
            <a:r>
              <a:rPr lang="en-US" altLang="en-US" sz="3000" dirty="0" smtClean="0">
                <a:latin typeface="Calibri" panose="020F0502020204030204" pitchFamily="34" charset="0"/>
              </a:rPr>
              <a:t>*Durable Medical Equipment </a:t>
            </a:r>
          </a:p>
          <a:p>
            <a:pPr marL="109728" lvl="0" indent="0" fontAlgn="base">
              <a:spcAft>
                <a:spcPct val="0"/>
              </a:spcAft>
              <a:buSzTx/>
              <a:buNone/>
            </a:pPr>
            <a:r>
              <a:rPr lang="en-US" altLang="en-US" sz="3000" dirty="0" smtClean="0">
                <a:latin typeface="Calibri" panose="020F0502020204030204" pitchFamily="34" charset="0"/>
              </a:rPr>
              <a:t>*Employment </a:t>
            </a:r>
            <a:r>
              <a:rPr lang="en-US" altLang="en-US" sz="3000" dirty="0">
                <a:latin typeface="Calibri" panose="020F0502020204030204" pitchFamily="34" charset="0"/>
              </a:rPr>
              <a:t>related equipment</a:t>
            </a:r>
          </a:p>
          <a:p>
            <a:pPr marL="109728" indent="0">
              <a:buNone/>
            </a:pPr>
            <a:endParaRPr lang="en-US" dirty="0"/>
          </a:p>
        </p:txBody>
      </p:sp>
      <p:pic>
        <p:nvPicPr>
          <p:cNvPr id="3074" name="Picture 2" descr="picture of a consumer with her child in a wheelchair, in front of their modified vehic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4800600"/>
            <a:ext cx="2398509" cy="179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hild using an aac device with a therapist" title="Child using AAC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0669" y="4063363"/>
            <a:ext cx="200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91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Highlights of bank loan program</a:t>
            </a:r>
            <a:endParaRPr lang="en-US" dirty="0"/>
          </a:p>
        </p:txBody>
      </p:sp>
      <p:graphicFrame>
        <p:nvGraphicFramePr>
          <p:cNvPr id="6" name="Content Placeholder 5" descr="3 circles naming the three types of loans: Non-guaranteed loan, Guaranteed loan, and Small dollar in house loan."/>
          <p:cNvGraphicFramePr>
            <a:graphicFrameLocks noGrp="1"/>
          </p:cNvGraphicFramePr>
          <p:nvPr>
            <p:ph idx="1"/>
            <p:extLst>
              <p:ext uri="{D42A27DB-BD31-4B8C-83A1-F6EECF244321}">
                <p14:modId xmlns:p14="http://schemas.microsoft.com/office/powerpoint/2010/main" val="1729095976"/>
              </p:ext>
            </p:extLst>
          </p:nvPr>
        </p:nvGraphicFramePr>
        <p:xfrm>
          <a:off x="457200" y="1752600"/>
          <a:ext cx="8229600" cy="482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94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304800" y="914400"/>
            <a:ext cx="8229600" cy="1676400"/>
          </a:xfrm>
        </p:spPr>
        <p:txBody>
          <a:bodyPr>
            <a:noAutofit/>
          </a:bodyPr>
          <a:lstStyle/>
          <a:p>
            <a:pPr>
              <a:defRPr/>
            </a:pPr>
            <a:r>
              <a:rPr lang="en-US" b="1" dirty="0" smtClean="0"/>
              <a:t>Non-guaranteed loans: </a:t>
            </a:r>
            <a:r>
              <a:rPr lang="en-US" dirty="0" smtClean="0"/>
              <a:t/>
            </a:r>
            <a:br>
              <a:rPr lang="en-US" dirty="0" smtClean="0"/>
            </a:br>
            <a:r>
              <a:rPr lang="en-US" sz="2800" dirty="0" smtClean="0">
                <a:latin typeface="Calibri" panose="020F0502020204030204" pitchFamily="34" charset="0"/>
              </a:rPr>
              <a:t>Loans </a:t>
            </a:r>
            <a:r>
              <a:rPr lang="en-US" sz="2800" dirty="0">
                <a:latin typeface="Calibri" panose="020F0502020204030204" pitchFamily="34" charset="0"/>
              </a:rPr>
              <a:t>that qualify under the banking </a:t>
            </a:r>
            <a:r>
              <a:rPr lang="en-US" sz="2800" dirty="0" smtClean="0">
                <a:latin typeface="Calibri" panose="020F0502020204030204" pitchFamily="34" charset="0"/>
              </a:rPr>
              <a:t>partner’s consumer </a:t>
            </a:r>
            <a:r>
              <a:rPr lang="en-US" sz="2800" dirty="0">
                <a:latin typeface="Calibri" panose="020F0502020204030204" pitchFamily="34" charset="0"/>
              </a:rPr>
              <a:t>loan program</a:t>
            </a:r>
            <a:br>
              <a:rPr lang="en-US" sz="2800" dirty="0">
                <a:latin typeface="Calibri" panose="020F0502020204030204" pitchFamily="34" charset="0"/>
              </a:rPr>
            </a:br>
            <a:r>
              <a:rPr lang="en-US" dirty="0" smtClean="0"/>
              <a:t> </a:t>
            </a:r>
            <a:endParaRPr lang="en-US" dirty="0"/>
          </a:p>
        </p:txBody>
      </p:sp>
      <p:graphicFrame>
        <p:nvGraphicFramePr>
          <p:cNvPr id="10" name="Content Placeholder 9" descr="Applicant qualifies for standard bank consumer loan&#10;Loan term up to 3 years&#10;Funds are paid directly to the vendor&#10;Bank loan closing fees, credit report fees, etc. apply&#10;OkAT buys down the interest rate to 6%  &#10;"/>
          <p:cNvGraphicFramePr>
            <a:graphicFrameLocks noGrp="1"/>
          </p:cNvGraphicFramePr>
          <p:nvPr>
            <p:ph idx="1"/>
            <p:extLst>
              <p:ext uri="{D42A27DB-BD31-4B8C-83A1-F6EECF244321}">
                <p14:modId xmlns:p14="http://schemas.microsoft.com/office/powerpoint/2010/main" val="1663721241"/>
              </p:ext>
            </p:extLst>
          </p:nvPr>
        </p:nvGraphicFramePr>
        <p:xfrm>
          <a:off x="914400" y="2362200"/>
          <a:ext cx="7620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3970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p:txBody>
          <a:bodyPr>
            <a:normAutofit fontScale="90000"/>
          </a:bodyPr>
          <a:lstStyle/>
          <a:p>
            <a:r>
              <a:rPr lang="en-US" b="1" dirty="0" smtClean="0"/>
              <a:t>Guaranteed loans: </a:t>
            </a:r>
            <a:br>
              <a:rPr lang="en-US" b="1" dirty="0" smtClean="0"/>
            </a:br>
            <a:r>
              <a:rPr lang="en-US" sz="3100" dirty="0" smtClean="0">
                <a:latin typeface="Calibri" panose="020F0502020204030204" pitchFamily="34" charset="0"/>
              </a:rPr>
              <a:t>Loans </a:t>
            </a:r>
            <a:r>
              <a:rPr lang="en-US" sz="3100" dirty="0">
                <a:latin typeface="Calibri" panose="020F0502020204030204" pitchFamily="34" charset="0"/>
              </a:rPr>
              <a:t>are secured either by collateral (i.e. lien) or OkAT is guarantying the loan</a:t>
            </a:r>
            <a:br>
              <a:rPr lang="en-US" sz="3100" dirty="0">
                <a:latin typeface="Calibri" panose="020F0502020204030204" pitchFamily="34" charset="0"/>
              </a:rPr>
            </a:br>
            <a:r>
              <a:rPr lang="en-US" dirty="0" smtClean="0"/>
              <a:t> </a:t>
            </a:r>
            <a:endParaRPr lang="en-US" dirty="0"/>
          </a:p>
        </p:txBody>
      </p:sp>
      <p:graphicFrame>
        <p:nvGraphicFramePr>
          <p:cNvPr id="6" name="Content Placeholder 5" descr="OkAT guaranties the loan with available funds&#10;Loan terms up to 5 years&#10;Funds are paid directly to the vendor&#10;Bank loan closing fees, credit report fees, etc. still apply&#10;OkAT buys down interest rate to 5%&#10;"/>
          <p:cNvGraphicFramePr>
            <a:graphicFrameLocks noGrp="1"/>
          </p:cNvGraphicFramePr>
          <p:nvPr>
            <p:ph idx="1"/>
            <p:extLst>
              <p:ext uri="{D42A27DB-BD31-4B8C-83A1-F6EECF244321}">
                <p14:modId xmlns:p14="http://schemas.microsoft.com/office/powerpoint/2010/main" val="340156108"/>
              </p:ext>
            </p:extLst>
          </p:nvPr>
        </p:nvGraphicFramePr>
        <p:xfrm>
          <a:off x="838200" y="2209800"/>
          <a:ext cx="7848600" cy="436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134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1489</TotalTime>
  <Words>2316</Words>
  <Application>Microsoft Office PowerPoint</Application>
  <PresentationFormat>On-screen Show (4:3)</PresentationFormat>
  <Paragraphs>264</Paragraphs>
  <Slides>31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Urban</vt:lpstr>
      <vt:lpstr>Microsoft Excel Chart</vt:lpstr>
      <vt:lpstr>Oklahoma ABLE Tech</vt:lpstr>
      <vt:lpstr>what we will cover:</vt:lpstr>
      <vt:lpstr>History of the CBO and Banking Partner relationship development…</vt:lpstr>
      <vt:lpstr>The partners:</vt:lpstr>
      <vt:lpstr>OKAT Board</vt:lpstr>
      <vt:lpstr>Purpose of the bank loan </vt:lpstr>
      <vt:lpstr>Highlights of bank loan program</vt:lpstr>
      <vt:lpstr>Non-guaranteed loans:  Loans that qualify under the banking partner’s consumer loan program  </vt:lpstr>
      <vt:lpstr>Guaranteed loans:  Loans are secured either by collateral (i.e. lien) or OkAT is guarantying the loan  </vt:lpstr>
      <vt:lpstr>*Direct loans:  Low dollar value loans that are processed in house, without banking partner’s support </vt:lpstr>
      <vt:lpstr>Process of application</vt:lpstr>
      <vt:lpstr>Denied by the bank: Consider Guaranty loan</vt:lpstr>
      <vt:lpstr>Direct loan: similar to OkAT guaranty process</vt:lpstr>
      <vt:lpstr>Additional Support – ways to help the consumer be successful:</vt:lpstr>
      <vt:lpstr>Success Story – Non-guaranty loan</vt:lpstr>
      <vt:lpstr>Success Story – Guaranty Loan</vt:lpstr>
      <vt:lpstr>Success Story – Guaranty exceptional circumstance</vt:lpstr>
      <vt:lpstr>Successes to date</vt:lpstr>
      <vt:lpstr>AT Purchased </vt:lpstr>
      <vt:lpstr>Loan Management</vt:lpstr>
      <vt:lpstr>Sustainability Plan </vt:lpstr>
      <vt:lpstr>Sustainability Plan – Leverage Funding</vt:lpstr>
      <vt:lpstr>Sustainability Plan – Leverage Funding cont. 2</vt:lpstr>
      <vt:lpstr>Sustainability Plan – Leverage Funding cont. 3</vt:lpstr>
      <vt:lpstr>Sustainability Plan – Leverage Funding cont. 4</vt:lpstr>
      <vt:lpstr>Sustainability Plan – Leverage Funding cont. 5</vt:lpstr>
      <vt:lpstr>Sustainability Plan – Leverage Funding cont.</vt:lpstr>
      <vt:lpstr>Marketing Strategies</vt:lpstr>
      <vt:lpstr>Conclusion:</vt:lpstr>
      <vt:lpstr>Questions?</vt:lpstr>
      <vt:lpstr>Thank you! Oklahoma ABLE Tech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ABLE Tech</dc:title>
  <dc:creator>Gladden, Shelley</dc:creator>
  <cp:lastModifiedBy>Liz Persaud</cp:lastModifiedBy>
  <cp:revision>97</cp:revision>
  <dcterms:created xsi:type="dcterms:W3CDTF">2015-01-22T21:22:06Z</dcterms:created>
  <dcterms:modified xsi:type="dcterms:W3CDTF">2015-02-08T20:52:42Z</dcterms:modified>
</cp:coreProperties>
</file>