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6"/>
  </p:notesMasterIdLst>
  <p:sldIdLst>
    <p:sldId id="258" r:id="rId2"/>
    <p:sldId id="488" r:id="rId3"/>
    <p:sldId id="536" r:id="rId4"/>
    <p:sldId id="277" r:id="rId5"/>
    <p:sldId id="543" r:id="rId6"/>
    <p:sldId id="319" r:id="rId7"/>
    <p:sldId id="288" r:id="rId8"/>
    <p:sldId id="368" r:id="rId9"/>
    <p:sldId id="291" r:id="rId10"/>
    <p:sldId id="292" r:id="rId11"/>
    <p:sldId id="293" r:id="rId12"/>
    <p:sldId id="384" r:id="rId13"/>
    <p:sldId id="385" r:id="rId14"/>
    <p:sldId id="386" r:id="rId15"/>
    <p:sldId id="387" r:id="rId16"/>
    <p:sldId id="388" r:id="rId17"/>
    <p:sldId id="429" r:id="rId18"/>
    <p:sldId id="433" r:id="rId19"/>
    <p:sldId id="389" r:id="rId20"/>
    <p:sldId id="349" r:id="rId21"/>
    <p:sldId id="538" r:id="rId22"/>
    <p:sldId id="540" r:id="rId23"/>
    <p:sldId id="352" r:id="rId24"/>
    <p:sldId id="419" r:id="rId25"/>
    <p:sldId id="312" r:id="rId26"/>
    <p:sldId id="350" r:id="rId27"/>
    <p:sldId id="351" r:id="rId28"/>
    <p:sldId id="404" r:id="rId29"/>
    <p:sldId id="391" r:id="rId30"/>
    <p:sldId id="320" r:id="rId31"/>
    <p:sldId id="421" r:id="rId32"/>
    <p:sldId id="439" r:id="rId33"/>
    <p:sldId id="541" r:id="rId34"/>
    <p:sldId id="441" r:id="rId35"/>
    <p:sldId id="537" r:id="rId36"/>
    <p:sldId id="527" r:id="rId37"/>
    <p:sldId id="533" r:id="rId38"/>
    <p:sldId id="534" r:id="rId39"/>
    <p:sldId id="535" r:id="rId40"/>
    <p:sldId id="542" r:id="rId41"/>
    <p:sldId id="360" r:id="rId42"/>
    <p:sldId id="364" r:id="rId43"/>
    <p:sldId id="314" r:id="rId44"/>
    <p:sldId id="354"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5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08" autoAdjust="0"/>
  </p:normalViewPr>
  <p:slideViewPr>
    <p:cSldViewPr snapToGrid="0">
      <p:cViewPr varScale="1">
        <p:scale>
          <a:sx n="43" d="100"/>
          <a:sy n="43" d="100"/>
        </p:scale>
        <p:origin x="-109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4C633-C961-4F3F-8300-B3C34159BBF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CC2F5CF-C24B-4EE3-A501-2B72FEF54580}">
      <dgm:prSet phldrT="[Text]"/>
      <dgm:spPr/>
      <dgm:t>
        <a:bodyPr/>
        <a:lstStyle/>
        <a:p>
          <a:endParaRPr lang="en-US" dirty="0"/>
        </a:p>
      </dgm:t>
    </dgm:pt>
    <dgm:pt modelId="{3443A3D0-DECE-48C1-AF5D-B9B2C897D2A3}" type="parTrans" cxnId="{87FE8A1F-0B35-4F62-BD93-88F1DA199C78}">
      <dgm:prSet/>
      <dgm:spPr/>
      <dgm:t>
        <a:bodyPr/>
        <a:lstStyle/>
        <a:p>
          <a:endParaRPr lang="en-US"/>
        </a:p>
      </dgm:t>
    </dgm:pt>
    <dgm:pt modelId="{C9DCDC26-CA0F-4386-8DC9-1617A075AA1D}" type="sibTrans" cxnId="{87FE8A1F-0B35-4F62-BD93-88F1DA199C78}">
      <dgm:prSet/>
      <dgm:spPr/>
      <dgm:t>
        <a:bodyPr/>
        <a:lstStyle/>
        <a:p>
          <a:endParaRPr lang="en-US"/>
        </a:p>
      </dgm:t>
    </dgm:pt>
    <dgm:pt modelId="{DDE85685-4E93-490F-946E-A98E92C9B605}">
      <dgm:prSet phldrT="[Text]"/>
      <dgm:spPr>
        <a:solidFill>
          <a:srgbClr val="92D050"/>
        </a:solidFill>
      </dgm:spPr>
      <dgm:t>
        <a:bodyPr anchor="ctr"/>
        <a:lstStyle/>
        <a:p>
          <a:r>
            <a:rPr lang="en-US" b="1" dirty="0" smtClean="0"/>
            <a:t>Value of Reusable AT Devices</a:t>
          </a:r>
          <a:endParaRPr lang="en-US" b="1" dirty="0"/>
        </a:p>
      </dgm:t>
    </dgm:pt>
    <dgm:pt modelId="{E4DD7DFD-FAD3-4D43-9BFE-B13EC27DB50F}" type="parTrans" cxnId="{3287BFD9-12BD-4FAB-B239-6F30135035AE}">
      <dgm:prSet/>
      <dgm:spPr/>
      <dgm:t>
        <a:bodyPr/>
        <a:lstStyle/>
        <a:p>
          <a:endParaRPr lang="en-US"/>
        </a:p>
      </dgm:t>
    </dgm:pt>
    <dgm:pt modelId="{E4918AC4-AC25-44D2-8CCB-D688DACB13BF}" type="sibTrans" cxnId="{3287BFD9-12BD-4FAB-B239-6F30135035AE}">
      <dgm:prSet/>
      <dgm:spPr/>
      <dgm:t>
        <a:bodyPr/>
        <a:lstStyle/>
        <a:p>
          <a:endParaRPr lang="en-US"/>
        </a:p>
      </dgm:t>
    </dgm:pt>
    <dgm:pt modelId="{393F8492-B437-488F-866A-3F124BEA75D0}">
      <dgm:prSet phldrT="[Text]"/>
      <dgm:spPr>
        <a:solidFill>
          <a:srgbClr val="00B050"/>
        </a:solidFill>
      </dgm:spPr>
      <dgm:t>
        <a:bodyPr anchor="ctr"/>
        <a:lstStyle/>
        <a:p>
          <a:r>
            <a:rPr lang="en-US" b="1" dirty="0" smtClean="0"/>
            <a:t>Value of Avoided Healthcare Costs</a:t>
          </a:r>
          <a:endParaRPr lang="en-US" b="1" dirty="0"/>
        </a:p>
      </dgm:t>
    </dgm:pt>
    <dgm:pt modelId="{66690D47-78D8-4A1D-9901-E068BA3883E9}" type="parTrans" cxnId="{A8580117-CBE2-4018-B800-8F35C14274F6}">
      <dgm:prSet/>
      <dgm:spPr/>
      <dgm:t>
        <a:bodyPr/>
        <a:lstStyle/>
        <a:p>
          <a:endParaRPr lang="en-US"/>
        </a:p>
      </dgm:t>
    </dgm:pt>
    <dgm:pt modelId="{3FAF3CA4-E0FE-4EE8-B9BB-D2C72D562D58}" type="sibTrans" cxnId="{A8580117-CBE2-4018-B800-8F35C14274F6}">
      <dgm:prSet/>
      <dgm:spPr/>
      <dgm:t>
        <a:bodyPr/>
        <a:lstStyle/>
        <a:p>
          <a:endParaRPr lang="en-US"/>
        </a:p>
      </dgm:t>
    </dgm:pt>
    <dgm:pt modelId="{DFCD747C-1F60-4FBF-8195-FCB7494EB6D1}">
      <dgm:prSet phldrT="[Text]"/>
      <dgm:spPr>
        <a:solidFill>
          <a:srgbClr val="00B0F0"/>
        </a:solidFill>
      </dgm:spPr>
      <dgm:t>
        <a:bodyPr anchor="ctr"/>
        <a:lstStyle/>
        <a:p>
          <a:r>
            <a:rPr lang="en-US" b="1" dirty="0" smtClean="0"/>
            <a:t>Environmental Impact Savings</a:t>
          </a:r>
          <a:endParaRPr lang="en-US" b="1" dirty="0"/>
        </a:p>
      </dgm:t>
    </dgm:pt>
    <dgm:pt modelId="{E12EB6B5-368B-4BBF-B1C3-ED9CDFBD1742}" type="parTrans" cxnId="{55AB28FF-87B3-4615-B5D3-79EE1F2C4D90}">
      <dgm:prSet/>
      <dgm:spPr/>
      <dgm:t>
        <a:bodyPr/>
        <a:lstStyle/>
        <a:p>
          <a:endParaRPr lang="en-US"/>
        </a:p>
      </dgm:t>
    </dgm:pt>
    <dgm:pt modelId="{E87A7B1A-57D1-4B60-8CC1-9912E327E512}" type="sibTrans" cxnId="{55AB28FF-87B3-4615-B5D3-79EE1F2C4D90}">
      <dgm:prSet/>
      <dgm:spPr/>
      <dgm:t>
        <a:bodyPr/>
        <a:lstStyle/>
        <a:p>
          <a:endParaRPr lang="en-US"/>
        </a:p>
      </dgm:t>
    </dgm:pt>
    <dgm:pt modelId="{2F8004B5-66CC-47BF-9137-04F4B788A039}">
      <dgm:prSet/>
      <dgm:spPr>
        <a:solidFill>
          <a:srgbClr val="7030A0"/>
        </a:solidFill>
      </dgm:spPr>
      <dgm:t>
        <a:bodyPr/>
        <a:lstStyle/>
        <a:p>
          <a:endParaRPr lang="en-US"/>
        </a:p>
      </dgm:t>
    </dgm:pt>
    <dgm:pt modelId="{20C1D9FC-6C6D-454A-8825-BA76CEE8310D}" type="parTrans" cxnId="{DD6416A8-7F9A-4894-8143-DFFA5B1428B4}">
      <dgm:prSet/>
      <dgm:spPr/>
      <dgm:t>
        <a:bodyPr/>
        <a:lstStyle/>
        <a:p>
          <a:endParaRPr lang="en-US"/>
        </a:p>
      </dgm:t>
    </dgm:pt>
    <dgm:pt modelId="{6D104DB8-E6C4-4E9D-993E-04212CB33C20}" type="sibTrans" cxnId="{DD6416A8-7F9A-4894-8143-DFFA5B1428B4}">
      <dgm:prSet/>
      <dgm:spPr/>
      <dgm:t>
        <a:bodyPr/>
        <a:lstStyle/>
        <a:p>
          <a:endParaRPr lang="en-US"/>
        </a:p>
      </dgm:t>
    </dgm:pt>
    <dgm:pt modelId="{0ACF7633-E258-468C-BE73-4CDCD3BE1E30}">
      <dgm:prSet/>
      <dgm:spPr>
        <a:solidFill>
          <a:srgbClr val="0070C0"/>
        </a:solidFill>
      </dgm:spPr>
      <dgm:t>
        <a:bodyPr anchor="ctr"/>
        <a:lstStyle/>
        <a:p>
          <a:r>
            <a:rPr lang="en-US" b="1" dirty="0" smtClean="0"/>
            <a:t>Economic Value of Work</a:t>
          </a:r>
          <a:endParaRPr lang="en-US" b="1" dirty="0"/>
        </a:p>
      </dgm:t>
    </dgm:pt>
    <dgm:pt modelId="{E25FED70-43DF-4D54-98C3-F092D21887F1}" type="parTrans" cxnId="{BAF98E59-3ED5-462C-98B8-30021509B579}">
      <dgm:prSet/>
      <dgm:spPr/>
      <dgm:t>
        <a:bodyPr/>
        <a:lstStyle/>
        <a:p>
          <a:endParaRPr lang="en-US"/>
        </a:p>
      </dgm:t>
    </dgm:pt>
    <dgm:pt modelId="{3EF2F36B-5293-474B-BA2C-0CDCA924529D}" type="sibTrans" cxnId="{BAF98E59-3ED5-462C-98B8-30021509B579}">
      <dgm:prSet/>
      <dgm:spPr/>
      <dgm:t>
        <a:bodyPr/>
        <a:lstStyle/>
        <a:p>
          <a:endParaRPr lang="en-US"/>
        </a:p>
      </dgm:t>
    </dgm:pt>
    <dgm:pt modelId="{FF249BCF-9356-432E-A731-E9F1E6FD7351}" type="pres">
      <dgm:prSet presAssocID="{EB34C633-C961-4F3F-8300-B3C34159BBF4}" presName="composite" presStyleCnt="0">
        <dgm:presLayoutVars>
          <dgm:chMax val="1"/>
          <dgm:dir/>
          <dgm:resizeHandles val="exact"/>
        </dgm:presLayoutVars>
      </dgm:prSet>
      <dgm:spPr/>
      <dgm:t>
        <a:bodyPr/>
        <a:lstStyle/>
        <a:p>
          <a:endParaRPr lang="en-US"/>
        </a:p>
      </dgm:t>
    </dgm:pt>
    <dgm:pt modelId="{01FB4494-5B7F-418E-A59F-379186F7E885}" type="pres">
      <dgm:prSet presAssocID="{5CC2F5CF-C24B-4EE3-A501-2B72FEF54580}" presName="roof" presStyleLbl="dkBgShp" presStyleIdx="0" presStyleCnt="2" custScaleX="100000" custLinFactNeighborX="-18405"/>
      <dgm:spPr/>
      <dgm:t>
        <a:bodyPr/>
        <a:lstStyle/>
        <a:p>
          <a:endParaRPr lang="en-US"/>
        </a:p>
      </dgm:t>
    </dgm:pt>
    <dgm:pt modelId="{72E37C25-3490-47F9-AB1C-119FB00BDC6B}" type="pres">
      <dgm:prSet presAssocID="{5CC2F5CF-C24B-4EE3-A501-2B72FEF54580}" presName="pillars" presStyleCnt="0"/>
      <dgm:spPr/>
    </dgm:pt>
    <dgm:pt modelId="{31A6CE17-71FC-4478-9A40-023CAD8DA72E}" type="pres">
      <dgm:prSet presAssocID="{5CC2F5CF-C24B-4EE3-A501-2B72FEF54580}" presName="pillar1" presStyleLbl="node1" presStyleIdx="0" presStyleCnt="5">
        <dgm:presLayoutVars>
          <dgm:bulletEnabled val="1"/>
        </dgm:presLayoutVars>
      </dgm:prSet>
      <dgm:spPr/>
      <dgm:t>
        <a:bodyPr/>
        <a:lstStyle/>
        <a:p>
          <a:endParaRPr lang="en-US"/>
        </a:p>
      </dgm:t>
    </dgm:pt>
    <dgm:pt modelId="{535C2851-B16B-417F-B1C0-CE0B1DB1F71E}" type="pres">
      <dgm:prSet presAssocID="{393F8492-B437-488F-866A-3F124BEA75D0}" presName="pillarX" presStyleLbl="node1" presStyleIdx="1" presStyleCnt="5">
        <dgm:presLayoutVars>
          <dgm:bulletEnabled val="1"/>
        </dgm:presLayoutVars>
      </dgm:prSet>
      <dgm:spPr/>
      <dgm:t>
        <a:bodyPr/>
        <a:lstStyle/>
        <a:p>
          <a:endParaRPr lang="en-US"/>
        </a:p>
      </dgm:t>
    </dgm:pt>
    <dgm:pt modelId="{49804FBE-20B9-4850-B49F-DF8B47F30446}" type="pres">
      <dgm:prSet presAssocID="{DFCD747C-1F60-4FBF-8195-FCB7494EB6D1}" presName="pillarX" presStyleLbl="node1" presStyleIdx="2" presStyleCnt="5">
        <dgm:presLayoutVars>
          <dgm:bulletEnabled val="1"/>
        </dgm:presLayoutVars>
      </dgm:prSet>
      <dgm:spPr/>
      <dgm:t>
        <a:bodyPr/>
        <a:lstStyle/>
        <a:p>
          <a:endParaRPr lang="en-US"/>
        </a:p>
      </dgm:t>
    </dgm:pt>
    <dgm:pt modelId="{B0B95FDB-F007-4080-B049-94E7A6225E03}" type="pres">
      <dgm:prSet presAssocID="{0ACF7633-E258-468C-BE73-4CDCD3BE1E30}" presName="pillarX" presStyleLbl="node1" presStyleIdx="3" presStyleCnt="5" custScaleY="99882" custLinFactNeighborX="-1449" custLinFactNeighborY="-588">
        <dgm:presLayoutVars>
          <dgm:bulletEnabled val="1"/>
        </dgm:presLayoutVars>
      </dgm:prSet>
      <dgm:spPr/>
      <dgm:t>
        <a:bodyPr/>
        <a:lstStyle/>
        <a:p>
          <a:endParaRPr lang="en-US"/>
        </a:p>
      </dgm:t>
    </dgm:pt>
    <dgm:pt modelId="{C4E86AE9-1B73-4601-B973-E10A2239B878}" type="pres">
      <dgm:prSet presAssocID="{2F8004B5-66CC-47BF-9137-04F4B788A039}" presName="pillarX" presStyleLbl="node1" presStyleIdx="4" presStyleCnt="5">
        <dgm:presLayoutVars>
          <dgm:bulletEnabled val="1"/>
        </dgm:presLayoutVars>
      </dgm:prSet>
      <dgm:spPr/>
      <dgm:t>
        <a:bodyPr/>
        <a:lstStyle/>
        <a:p>
          <a:endParaRPr lang="en-US"/>
        </a:p>
      </dgm:t>
    </dgm:pt>
    <dgm:pt modelId="{D3A39A83-1C04-4328-A46D-87C0E7B17956}" type="pres">
      <dgm:prSet presAssocID="{5CC2F5CF-C24B-4EE3-A501-2B72FEF54580}" presName="base" presStyleLbl="dkBgShp" presStyleIdx="1" presStyleCnt="2"/>
      <dgm:spPr/>
    </dgm:pt>
  </dgm:ptLst>
  <dgm:cxnLst>
    <dgm:cxn modelId="{BAF98E59-3ED5-462C-98B8-30021509B579}" srcId="{5CC2F5CF-C24B-4EE3-A501-2B72FEF54580}" destId="{0ACF7633-E258-468C-BE73-4CDCD3BE1E30}" srcOrd="3" destOrd="0" parTransId="{E25FED70-43DF-4D54-98C3-F092D21887F1}" sibTransId="{3EF2F36B-5293-474B-BA2C-0CDCA924529D}"/>
    <dgm:cxn modelId="{DD6416A8-7F9A-4894-8143-DFFA5B1428B4}" srcId="{5CC2F5CF-C24B-4EE3-A501-2B72FEF54580}" destId="{2F8004B5-66CC-47BF-9137-04F4B788A039}" srcOrd="4" destOrd="0" parTransId="{20C1D9FC-6C6D-454A-8825-BA76CEE8310D}" sibTransId="{6D104DB8-E6C4-4E9D-993E-04212CB33C20}"/>
    <dgm:cxn modelId="{55AB28FF-87B3-4615-B5D3-79EE1F2C4D90}" srcId="{5CC2F5CF-C24B-4EE3-A501-2B72FEF54580}" destId="{DFCD747C-1F60-4FBF-8195-FCB7494EB6D1}" srcOrd="2" destOrd="0" parTransId="{E12EB6B5-368B-4BBF-B1C3-ED9CDFBD1742}" sibTransId="{E87A7B1A-57D1-4B60-8CC1-9912E327E512}"/>
    <dgm:cxn modelId="{225075F6-94EE-4E68-98BA-F541B6074050}" type="presOf" srcId="{0ACF7633-E258-468C-BE73-4CDCD3BE1E30}" destId="{B0B95FDB-F007-4080-B049-94E7A6225E03}" srcOrd="0" destOrd="0" presId="urn:microsoft.com/office/officeart/2005/8/layout/hList3"/>
    <dgm:cxn modelId="{A8580117-CBE2-4018-B800-8F35C14274F6}" srcId="{5CC2F5CF-C24B-4EE3-A501-2B72FEF54580}" destId="{393F8492-B437-488F-866A-3F124BEA75D0}" srcOrd="1" destOrd="0" parTransId="{66690D47-78D8-4A1D-9901-E068BA3883E9}" sibTransId="{3FAF3CA4-E0FE-4EE8-B9BB-D2C72D562D58}"/>
    <dgm:cxn modelId="{C8301C3F-7672-4B67-AFB6-B9498D7C51AA}" type="presOf" srcId="{DFCD747C-1F60-4FBF-8195-FCB7494EB6D1}" destId="{49804FBE-20B9-4850-B49F-DF8B47F30446}" srcOrd="0" destOrd="0" presId="urn:microsoft.com/office/officeart/2005/8/layout/hList3"/>
    <dgm:cxn modelId="{3287BFD9-12BD-4FAB-B239-6F30135035AE}" srcId="{5CC2F5CF-C24B-4EE3-A501-2B72FEF54580}" destId="{DDE85685-4E93-490F-946E-A98E92C9B605}" srcOrd="0" destOrd="0" parTransId="{E4DD7DFD-FAD3-4D43-9BFE-B13EC27DB50F}" sibTransId="{E4918AC4-AC25-44D2-8CCB-D688DACB13BF}"/>
    <dgm:cxn modelId="{56FAB926-A474-4D07-8887-806E3A8CED85}" type="presOf" srcId="{5CC2F5CF-C24B-4EE3-A501-2B72FEF54580}" destId="{01FB4494-5B7F-418E-A59F-379186F7E885}" srcOrd="0" destOrd="0" presId="urn:microsoft.com/office/officeart/2005/8/layout/hList3"/>
    <dgm:cxn modelId="{EAF7BBFF-AF45-49F2-BC81-E02787791A10}" type="presOf" srcId="{393F8492-B437-488F-866A-3F124BEA75D0}" destId="{535C2851-B16B-417F-B1C0-CE0B1DB1F71E}" srcOrd="0" destOrd="0" presId="urn:microsoft.com/office/officeart/2005/8/layout/hList3"/>
    <dgm:cxn modelId="{3F517DF6-1D03-467D-890A-06EE1BE5D71C}" type="presOf" srcId="{DDE85685-4E93-490F-946E-A98E92C9B605}" destId="{31A6CE17-71FC-4478-9A40-023CAD8DA72E}" srcOrd="0" destOrd="0" presId="urn:microsoft.com/office/officeart/2005/8/layout/hList3"/>
    <dgm:cxn modelId="{7152ABB0-E69B-4123-897A-293AD06A345A}" type="presOf" srcId="{EB34C633-C961-4F3F-8300-B3C34159BBF4}" destId="{FF249BCF-9356-432E-A731-E9F1E6FD7351}" srcOrd="0" destOrd="0" presId="urn:microsoft.com/office/officeart/2005/8/layout/hList3"/>
    <dgm:cxn modelId="{3A3F14C7-725E-445C-91DC-CD9055261986}" type="presOf" srcId="{2F8004B5-66CC-47BF-9137-04F4B788A039}" destId="{C4E86AE9-1B73-4601-B973-E10A2239B878}" srcOrd="0" destOrd="0" presId="urn:microsoft.com/office/officeart/2005/8/layout/hList3"/>
    <dgm:cxn modelId="{87FE8A1F-0B35-4F62-BD93-88F1DA199C78}" srcId="{EB34C633-C961-4F3F-8300-B3C34159BBF4}" destId="{5CC2F5CF-C24B-4EE3-A501-2B72FEF54580}" srcOrd="0" destOrd="0" parTransId="{3443A3D0-DECE-48C1-AF5D-B9B2C897D2A3}" sibTransId="{C9DCDC26-CA0F-4386-8DC9-1617A075AA1D}"/>
    <dgm:cxn modelId="{4D87B4EB-3EC8-483B-B8F7-D60E4DBB1374}" type="presParOf" srcId="{FF249BCF-9356-432E-A731-E9F1E6FD7351}" destId="{01FB4494-5B7F-418E-A59F-379186F7E885}" srcOrd="0" destOrd="0" presId="urn:microsoft.com/office/officeart/2005/8/layout/hList3"/>
    <dgm:cxn modelId="{2A8EB767-DA66-4E4E-BAF8-3E0EE81EEE71}" type="presParOf" srcId="{FF249BCF-9356-432E-A731-E9F1E6FD7351}" destId="{72E37C25-3490-47F9-AB1C-119FB00BDC6B}" srcOrd="1" destOrd="0" presId="urn:microsoft.com/office/officeart/2005/8/layout/hList3"/>
    <dgm:cxn modelId="{4D5AB284-C2E1-4FC8-8770-B3E7D8311A52}" type="presParOf" srcId="{72E37C25-3490-47F9-AB1C-119FB00BDC6B}" destId="{31A6CE17-71FC-4478-9A40-023CAD8DA72E}" srcOrd="0" destOrd="0" presId="urn:microsoft.com/office/officeart/2005/8/layout/hList3"/>
    <dgm:cxn modelId="{00B06F83-B7F3-48FE-A253-0CF6BF1AA550}" type="presParOf" srcId="{72E37C25-3490-47F9-AB1C-119FB00BDC6B}" destId="{535C2851-B16B-417F-B1C0-CE0B1DB1F71E}" srcOrd="1" destOrd="0" presId="urn:microsoft.com/office/officeart/2005/8/layout/hList3"/>
    <dgm:cxn modelId="{B435352C-2A67-4883-907D-DA93A759FCAD}" type="presParOf" srcId="{72E37C25-3490-47F9-AB1C-119FB00BDC6B}" destId="{49804FBE-20B9-4850-B49F-DF8B47F30446}" srcOrd="2" destOrd="0" presId="urn:microsoft.com/office/officeart/2005/8/layout/hList3"/>
    <dgm:cxn modelId="{7B0B59ED-CD52-4264-9EDA-428EE6B421E5}" type="presParOf" srcId="{72E37C25-3490-47F9-AB1C-119FB00BDC6B}" destId="{B0B95FDB-F007-4080-B049-94E7A6225E03}" srcOrd="3" destOrd="0" presId="urn:microsoft.com/office/officeart/2005/8/layout/hList3"/>
    <dgm:cxn modelId="{CD2DB92E-6F9C-4407-A664-565B2D9E0232}" type="presParOf" srcId="{72E37C25-3490-47F9-AB1C-119FB00BDC6B}" destId="{C4E86AE9-1B73-4601-B973-E10A2239B878}" srcOrd="4" destOrd="0" presId="urn:microsoft.com/office/officeart/2005/8/layout/hList3"/>
    <dgm:cxn modelId="{501E0421-644E-4B8A-8B3A-68FF4ABF6EF0}" type="presParOf" srcId="{FF249BCF-9356-432E-A731-E9F1E6FD7351}" destId="{D3A39A83-1C04-4328-A46D-87C0E7B1795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B4494-5B7F-418E-A59F-379186F7E885}">
      <dsp:nvSpPr>
        <dsp:cNvPr id="0" name=""/>
        <dsp:cNvSpPr/>
      </dsp:nvSpPr>
      <dsp:spPr>
        <a:xfrm>
          <a:off x="0" y="0"/>
          <a:ext cx="7696200" cy="11887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en-US" sz="5700" kern="1200" dirty="0"/>
        </a:p>
      </dsp:txBody>
      <dsp:txXfrm>
        <a:off x="0" y="0"/>
        <a:ext cx="7696200" cy="1188720"/>
      </dsp:txXfrm>
    </dsp:sp>
    <dsp:sp modelId="{31A6CE17-71FC-4478-9A40-023CAD8DA72E}">
      <dsp:nvSpPr>
        <dsp:cNvPr id="0" name=""/>
        <dsp:cNvSpPr/>
      </dsp:nvSpPr>
      <dsp:spPr>
        <a:xfrm>
          <a:off x="939" y="1188720"/>
          <a:ext cx="1538864" cy="249631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Value of Reusable AT Devices</a:t>
          </a:r>
          <a:endParaRPr lang="en-US" sz="1600" b="1" kern="1200" dirty="0"/>
        </a:p>
      </dsp:txBody>
      <dsp:txXfrm>
        <a:off x="939" y="1188720"/>
        <a:ext cx="1538864" cy="2496312"/>
      </dsp:txXfrm>
    </dsp:sp>
    <dsp:sp modelId="{535C2851-B16B-417F-B1C0-CE0B1DB1F71E}">
      <dsp:nvSpPr>
        <dsp:cNvPr id="0" name=""/>
        <dsp:cNvSpPr/>
      </dsp:nvSpPr>
      <dsp:spPr>
        <a:xfrm>
          <a:off x="1539803" y="1188720"/>
          <a:ext cx="1538864" cy="249631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Value of Avoided Healthcare Costs</a:t>
          </a:r>
          <a:endParaRPr lang="en-US" sz="1600" b="1" kern="1200" dirty="0"/>
        </a:p>
      </dsp:txBody>
      <dsp:txXfrm>
        <a:off x="1539803" y="1188720"/>
        <a:ext cx="1538864" cy="2496312"/>
      </dsp:txXfrm>
    </dsp:sp>
    <dsp:sp modelId="{49804FBE-20B9-4850-B49F-DF8B47F30446}">
      <dsp:nvSpPr>
        <dsp:cNvPr id="0" name=""/>
        <dsp:cNvSpPr/>
      </dsp:nvSpPr>
      <dsp:spPr>
        <a:xfrm>
          <a:off x="3078667" y="1188720"/>
          <a:ext cx="1538864" cy="249631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Environmental Impact Savings</a:t>
          </a:r>
          <a:endParaRPr lang="en-US" sz="1600" b="1" kern="1200" dirty="0"/>
        </a:p>
      </dsp:txBody>
      <dsp:txXfrm>
        <a:off x="3078667" y="1188720"/>
        <a:ext cx="1538864" cy="2496312"/>
      </dsp:txXfrm>
    </dsp:sp>
    <dsp:sp modelId="{B0B95FDB-F007-4080-B049-94E7A6225E03}">
      <dsp:nvSpPr>
        <dsp:cNvPr id="0" name=""/>
        <dsp:cNvSpPr/>
      </dsp:nvSpPr>
      <dsp:spPr>
        <a:xfrm>
          <a:off x="4595233" y="1175514"/>
          <a:ext cx="1538864" cy="249336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Economic Value of Work</a:t>
          </a:r>
          <a:endParaRPr lang="en-US" sz="1600" b="1" kern="1200" dirty="0"/>
        </a:p>
      </dsp:txBody>
      <dsp:txXfrm>
        <a:off x="4595233" y="1175514"/>
        <a:ext cx="1538864" cy="2493366"/>
      </dsp:txXfrm>
    </dsp:sp>
    <dsp:sp modelId="{C4E86AE9-1B73-4601-B973-E10A2239B878}">
      <dsp:nvSpPr>
        <dsp:cNvPr id="0" name=""/>
        <dsp:cNvSpPr/>
      </dsp:nvSpPr>
      <dsp:spPr>
        <a:xfrm>
          <a:off x="6156396" y="1188720"/>
          <a:ext cx="1538864" cy="2496312"/>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a:p>
      </dsp:txBody>
      <dsp:txXfrm>
        <a:off x="6156396" y="1188720"/>
        <a:ext cx="1538864" cy="2496312"/>
      </dsp:txXfrm>
    </dsp:sp>
    <dsp:sp modelId="{D3A39A83-1C04-4328-A46D-87C0E7B17956}">
      <dsp:nvSpPr>
        <dsp:cNvPr id="0" name=""/>
        <dsp:cNvSpPr/>
      </dsp:nvSpPr>
      <dsp:spPr>
        <a:xfrm>
          <a:off x="0" y="3685032"/>
          <a:ext cx="7696200" cy="2773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623EABBC-2B51-4772-9573-39BFEB6B2017}" type="datetimeFigureOut">
              <a:rPr lang="en-US"/>
              <a:pPr>
                <a:defRPr/>
              </a:pPr>
              <a:t>2/5/2015</a:t>
            </a:fld>
            <a:endParaRPr lang="en-US" dirty="0"/>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F34D24DA-079F-445C-B845-7DD5BC6A28D8}" type="slidenum">
              <a:rPr lang="en-US"/>
              <a:pPr>
                <a:defRPr/>
              </a:pPr>
              <a:t>‹#›</a:t>
            </a:fld>
            <a:endParaRPr lang="en-US" dirty="0"/>
          </a:p>
        </p:txBody>
      </p:sp>
    </p:spTree>
    <p:extLst>
      <p:ext uri="{BB962C8B-B14F-4D97-AF65-F5344CB8AC3E}">
        <p14:creationId xmlns:p14="http://schemas.microsoft.com/office/powerpoint/2010/main" val="2763860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charset="0"/>
              </a:rPr>
              <a:t>OSERS Overview</a:t>
            </a:r>
          </a:p>
        </p:txBody>
      </p:sp>
      <p:sp>
        <p:nvSpPr>
          <p:cNvPr id="542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773298-E233-447D-AE9F-66D65C840A3F}" type="datetime1">
              <a:rPr lang="en-US" altLang="en-US" smtClean="0">
                <a:latin typeface="Arial" charset="0"/>
              </a:rPr>
              <a:pPr>
                <a:spcBef>
                  <a:spcPct val="0"/>
                </a:spcBef>
              </a:pPr>
              <a:t>2/5/2015</a:t>
            </a:fld>
            <a:endParaRPr lang="en-US" altLang="en-US" smtClean="0">
              <a:latin typeface="Arial" charset="0"/>
            </a:endParaRP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46ADBBE-3606-4063-8B52-8BABEBA7E9DE}" type="slidenum">
              <a:rPr lang="en-US" altLang="en-US" smtClean="0">
                <a:latin typeface="Arial" charset="0"/>
              </a:rPr>
              <a:pPr>
                <a:spcBef>
                  <a:spcPct val="0"/>
                </a:spcBef>
              </a:pPr>
              <a:t>2</a:t>
            </a:fld>
            <a:endParaRPr lang="en-US" altLang="en-US" smtClean="0">
              <a:latin typeface="Arial" charset="0"/>
            </a:endParaRPr>
          </a:p>
        </p:txBody>
      </p:sp>
      <p:sp>
        <p:nvSpPr>
          <p:cNvPr id="54277" name="Rectangle 2"/>
          <p:cNvSpPr>
            <a:spLocks noGrp="1" noRot="1" noChangeAspect="1" noChangeArrowheads="1" noTextEdit="1"/>
          </p:cNvSpPr>
          <p:nvPr>
            <p:ph type="sldImg"/>
          </p:nvPr>
        </p:nvSpPr>
        <p:spPr>
          <a:xfrm>
            <a:off x="1144588" y="685800"/>
            <a:ext cx="4572000" cy="3429000"/>
          </a:xfrm>
          <a:ln/>
        </p:spPr>
      </p:sp>
      <p:sp>
        <p:nvSpPr>
          <p:cNvPr id="54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6175" y="687388"/>
            <a:ext cx="4570413" cy="3427412"/>
          </a:xfrm>
          <a:ln/>
        </p:spPr>
      </p:sp>
      <p:sp>
        <p:nvSpPr>
          <p:cNvPr id="63491" name="Rectangle 3"/>
          <p:cNvSpPr>
            <a:spLocks noGrp="1" noChangeArrowheads="1"/>
          </p:cNvSpPr>
          <p:nvPr>
            <p:ph type="body" idx="1"/>
          </p:nvPr>
        </p:nvSpPr>
        <p:spPr>
          <a:xfrm>
            <a:off x="912813" y="4341813"/>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SS, JK</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C0C5DF9-B76B-4708-A9D7-C79C6ECB90A5}" type="slidenum">
              <a:rPr lang="en-US" altLang="en-US" smtClean="0">
                <a:latin typeface="Arial" charset="0"/>
                <a:cs typeface="Arial" charset="0"/>
              </a:rPr>
              <a:pPr eaLnBrk="1" hangingPunct="1">
                <a:spcBef>
                  <a:spcPct val="0"/>
                </a:spcBef>
              </a:pPr>
              <a:t>39</a:t>
            </a:fld>
            <a:endParaRPr lang="en-US"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SS, JK</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84E6D3-E8C0-4537-8263-6D2407E61850}" type="slidenum">
              <a:rPr lang="en-US" altLang="en-US" smtClean="0">
                <a:latin typeface="Arial" charset="0"/>
                <a:cs typeface="Arial" charset="0"/>
              </a:rPr>
              <a:pPr eaLnBrk="1" hangingPunct="1">
                <a:spcBef>
                  <a:spcPct val="0"/>
                </a:spcBef>
              </a:pPr>
              <a:t>40</a:t>
            </a:fld>
            <a:endParaRPr lang="en-US"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charset="0"/>
              </a:rPr>
              <a:t>OSERS Overview</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D8BE692-EFBF-4824-9FDC-BAE56EF051AB}" type="datetime1">
              <a:rPr lang="en-US" altLang="en-US" smtClean="0">
                <a:latin typeface="Arial" charset="0"/>
              </a:rPr>
              <a:pPr>
                <a:spcBef>
                  <a:spcPct val="0"/>
                </a:spcBef>
              </a:pPr>
              <a:t>2/5/2015</a:t>
            </a:fld>
            <a:endParaRPr lang="en-US" altLang="en-US" smtClean="0">
              <a:latin typeface="Arial" charset="0"/>
            </a:endParaRPr>
          </a:p>
        </p:txBody>
      </p:sp>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4686E32-2404-4397-A8F7-E782B02D943F}" type="slidenum">
              <a:rPr lang="en-US" altLang="en-US" smtClean="0">
                <a:latin typeface="Arial" charset="0"/>
              </a:rPr>
              <a:pPr>
                <a:spcBef>
                  <a:spcPct val="0"/>
                </a:spcBef>
              </a:pPr>
              <a:t>41</a:t>
            </a:fld>
            <a:endParaRPr lang="en-US" altLang="en-US" smtClean="0">
              <a:latin typeface="Arial" charset="0"/>
            </a:endParaRPr>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charset="0"/>
              </a:rPr>
              <a:t>OSERS Overview</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77C174D-45EA-4B5F-96F9-2ED2B5E29652}" type="datetime1">
              <a:rPr lang="en-US" altLang="en-US" smtClean="0">
                <a:latin typeface="Arial" charset="0"/>
              </a:rPr>
              <a:pPr>
                <a:spcBef>
                  <a:spcPct val="0"/>
                </a:spcBef>
              </a:pPr>
              <a:t>2/5/2015</a:t>
            </a:fld>
            <a:endParaRPr lang="en-US" altLang="en-US" smtClean="0">
              <a:latin typeface="Arial" charset="0"/>
            </a:endParaRPr>
          </a:p>
        </p:txBody>
      </p:sp>
      <p:sp>
        <p:nvSpPr>
          <p:cNvPr id="675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0090CE-F52D-4880-85CE-74BD90775C39}" type="slidenum">
              <a:rPr lang="en-US" altLang="en-US" smtClean="0">
                <a:latin typeface="Arial" charset="0"/>
              </a:rPr>
              <a:pPr>
                <a:spcBef>
                  <a:spcPct val="0"/>
                </a:spcBef>
              </a:pPr>
              <a:t>42</a:t>
            </a:fld>
            <a:endParaRPr lang="en-US" altLang="en-US" smtClean="0">
              <a:latin typeface="Arial"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0101B73-BB9B-428F-A03B-116D6CC47E9A}" type="slidenum">
              <a:rPr lang="en-US" altLang="en-US" smtClean="0">
                <a:latin typeface="Arial" charset="0"/>
              </a:rPr>
              <a:pPr>
                <a:spcBef>
                  <a:spcPct val="0"/>
                </a:spcBef>
              </a:pPr>
              <a:t>44</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charset="0"/>
              </a:rPr>
              <a:t>OSERS Overview</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5AA992-F7E4-4255-B161-E8444A41BA49}" type="datetime1">
              <a:rPr lang="en-US" altLang="en-US" smtClean="0">
                <a:latin typeface="Arial" charset="0"/>
              </a:rPr>
              <a:pPr>
                <a:spcBef>
                  <a:spcPct val="0"/>
                </a:spcBef>
              </a:pPr>
              <a:t>2/5/2015</a:t>
            </a:fld>
            <a:endParaRPr lang="en-US" altLang="en-US" smtClean="0">
              <a:latin typeface="Arial" charset="0"/>
            </a:endParaRPr>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B337C31-E07A-4E14-835A-EE6B6BEF397A}" type="slidenum">
              <a:rPr lang="en-US" altLang="en-US" smtClean="0">
                <a:latin typeface="Arial" charset="0"/>
              </a:rPr>
              <a:pPr>
                <a:spcBef>
                  <a:spcPct val="0"/>
                </a:spcBef>
              </a:pPr>
              <a:t>3</a:t>
            </a:fld>
            <a:endParaRPr lang="en-US" altLang="en-US" smtClean="0">
              <a:latin typeface="Arial" charset="0"/>
            </a:endParaRPr>
          </a:p>
        </p:txBody>
      </p:sp>
      <p:sp>
        <p:nvSpPr>
          <p:cNvPr id="55301" name="Rectangle 2"/>
          <p:cNvSpPr>
            <a:spLocks noGrp="1" noRot="1" noChangeAspect="1" noChangeArrowheads="1" noTextEdit="1"/>
          </p:cNvSpPr>
          <p:nvPr>
            <p:ph type="sldImg"/>
          </p:nvPr>
        </p:nvSpPr>
        <p:spPr>
          <a:xfrm>
            <a:off x="1144588" y="685800"/>
            <a:ext cx="4572000" cy="3429000"/>
          </a:xfrm>
          <a:ln/>
        </p:spPr>
      </p:sp>
      <p:sp>
        <p:nvSpPr>
          <p:cNvPr id="553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6175" y="687388"/>
            <a:ext cx="4570413" cy="3427412"/>
          </a:xfrm>
          <a:ln/>
        </p:spPr>
      </p:sp>
      <p:sp>
        <p:nvSpPr>
          <p:cNvPr id="56323" name="Rectangle 3"/>
          <p:cNvSpPr>
            <a:spLocks noGrp="1" noChangeArrowheads="1"/>
          </p:cNvSpPr>
          <p:nvPr>
            <p:ph type="body" idx="1"/>
          </p:nvPr>
        </p:nvSpPr>
        <p:spPr>
          <a:xfrm>
            <a:off x="912813" y="4341813"/>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latin typeface="Arial" charset="0"/>
              </a:rPr>
              <a:t>OSERS Overview</a:t>
            </a:r>
          </a:p>
        </p:txBody>
      </p:sp>
      <p:sp>
        <p:nvSpPr>
          <p:cNvPr id="57347"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9445691-77B0-4AC3-869A-8FB052B73EA7}" type="datetime1">
              <a:rPr lang="en-US" altLang="en-US">
                <a:solidFill>
                  <a:srgbClr val="000000"/>
                </a:solidFill>
                <a:latin typeface="Arial" charset="0"/>
              </a:rPr>
              <a:pPr algn="r" eaLnBrk="1" hangingPunct="1">
                <a:spcBef>
                  <a:spcPct val="0"/>
                </a:spcBef>
              </a:pPr>
              <a:t>2/5/2015</a:t>
            </a:fld>
            <a:endParaRPr lang="en-US" altLang="en-US">
              <a:solidFill>
                <a:srgbClr val="000000"/>
              </a:solidFill>
              <a:latin typeface="Arial" charset="0"/>
            </a:endParaRPr>
          </a:p>
        </p:txBody>
      </p:sp>
      <p:sp>
        <p:nvSpPr>
          <p:cNvPr id="5734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580EC7A-6411-4F17-898F-DFD3D975CD88}" type="slidenum">
              <a:rPr lang="en-US" altLang="en-US">
                <a:solidFill>
                  <a:srgbClr val="000000"/>
                </a:solidFill>
                <a:latin typeface="Arial" charset="0"/>
              </a:rPr>
              <a:pPr algn="r" eaLnBrk="1" hangingPunct="1">
                <a:spcBef>
                  <a:spcPct val="0"/>
                </a:spcBef>
              </a:pPr>
              <a:t>9</a:t>
            </a:fld>
            <a:endParaRPr lang="en-US" altLang="en-US">
              <a:solidFill>
                <a:srgbClr val="000000"/>
              </a:solidFill>
              <a:latin typeface="Arial" charset="0"/>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xfrm>
            <a:off x="371475" y="4344988"/>
            <a:ext cx="6235700" cy="331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latin typeface="Arial" charset="0"/>
              </a:rPr>
              <a:t>OSERS Overview</a:t>
            </a:r>
          </a:p>
        </p:txBody>
      </p:sp>
      <p:sp>
        <p:nvSpPr>
          <p:cNvPr id="58371"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3311BE6-5714-4D62-8A88-76695D131447}" type="datetime1">
              <a:rPr lang="en-US" altLang="en-US">
                <a:solidFill>
                  <a:srgbClr val="000000"/>
                </a:solidFill>
                <a:latin typeface="Arial" charset="0"/>
              </a:rPr>
              <a:pPr algn="r" eaLnBrk="1" hangingPunct="1">
                <a:spcBef>
                  <a:spcPct val="0"/>
                </a:spcBef>
              </a:pPr>
              <a:t>2/5/2015</a:t>
            </a:fld>
            <a:endParaRPr lang="en-US" altLang="en-US">
              <a:solidFill>
                <a:srgbClr val="000000"/>
              </a:solidFill>
              <a:latin typeface="Arial" charset="0"/>
            </a:endParaRPr>
          </a:p>
        </p:txBody>
      </p:sp>
      <p:sp>
        <p:nvSpPr>
          <p:cNvPr id="5837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ED21BA5-12C8-48D8-AB6C-BE2E32DBCC16}" type="slidenum">
              <a:rPr lang="en-US" altLang="en-US">
                <a:solidFill>
                  <a:srgbClr val="000000"/>
                </a:solidFill>
                <a:latin typeface="Arial" charset="0"/>
              </a:rPr>
              <a:pPr algn="r" eaLnBrk="1" hangingPunct="1">
                <a:spcBef>
                  <a:spcPct val="0"/>
                </a:spcBef>
              </a:pPr>
              <a:t>10</a:t>
            </a:fld>
            <a:endParaRPr lang="en-US" altLang="en-US">
              <a:solidFill>
                <a:srgbClr val="000000"/>
              </a:solidFill>
              <a:latin typeface="Arial"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xfrm>
            <a:off x="371475" y="4344988"/>
            <a:ext cx="6235700" cy="331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latin typeface="Arial" charset="0"/>
              </a:rPr>
              <a:t>OSERS Overview</a:t>
            </a:r>
          </a:p>
        </p:txBody>
      </p:sp>
      <p:sp>
        <p:nvSpPr>
          <p:cNvPr id="59395"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67A1DE-A4D5-403A-9CCF-4AC7A90BCBC1}" type="datetime1">
              <a:rPr lang="en-US" altLang="en-US">
                <a:solidFill>
                  <a:srgbClr val="000000"/>
                </a:solidFill>
                <a:latin typeface="Arial" charset="0"/>
              </a:rPr>
              <a:pPr algn="r" eaLnBrk="1" hangingPunct="1">
                <a:spcBef>
                  <a:spcPct val="0"/>
                </a:spcBef>
              </a:pPr>
              <a:t>2/5/2015</a:t>
            </a:fld>
            <a:endParaRPr lang="en-US" altLang="en-US">
              <a:solidFill>
                <a:srgbClr val="000000"/>
              </a:solidFill>
              <a:latin typeface="Arial" charset="0"/>
            </a:endParaRPr>
          </a:p>
        </p:txBody>
      </p:sp>
      <p:sp>
        <p:nvSpPr>
          <p:cNvPr id="5939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EC32548-3D14-4A63-B72C-7605FC8DF6A8}" type="slidenum">
              <a:rPr lang="en-US" altLang="en-US">
                <a:solidFill>
                  <a:srgbClr val="000000"/>
                </a:solidFill>
                <a:latin typeface="Arial" charset="0"/>
              </a:rPr>
              <a:pPr algn="r" eaLnBrk="1" hangingPunct="1">
                <a:spcBef>
                  <a:spcPct val="0"/>
                </a:spcBef>
              </a:pPr>
              <a:t>11</a:t>
            </a:fld>
            <a:endParaRPr lang="en-US" altLang="en-US">
              <a:solidFill>
                <a:srgbClr val="000000"/>
              </a:solidFill>
              <a:latin typeface="Arial" charset="0"/>
            </a:endParaRP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xfrm>
            <a:off x="371475" y="4344988"/>
            <a:ext cx="6235700" cy="331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468DA10-139E-4632-9F99-D4DD88FD960B}" type="slidenum">
              <a:rPr lang="en-US" altLang="en-US"/>
              <a:pPr algn="r" eaLnBrk="1" hangingPunct="1">
                <a:spcBef>
                  <a:spcPct val="0"/>
                </a:spcBef>
              </a:pPr>
              <a:t>17</a:t>
            </a:fld>
            <a:endParaRPr lang="en-US" altLang="en-US"/>
          </a:p>
        </p:txBody>
      </p:sp>
      <p:sp>
        <p:nvSpPr>
          <p:cNvPr id="60419" name="Rectangle 2"/>
          <p:cNvSpPr>
            <a:spLocks noGrp="1" noRo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Liz</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Liz</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charset="0"/>
              </a:rPr>
              <a:t>OSERS Overview</a:t>
            </a:r>
          </a:p>
        </p:txBody>
      </p:sp>
      <p:sp>
        <p:nvSpPr>
          <p:cNvPr id="62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97E7C28-C1BA-4B82-B249-4AF88BA20468}" type="datetime1">
              <a:rPr lang="en-US" altLang="en-US" smtClean="0">
                <a:latin typeface="Arial" charset="0"/>
              </a:rPr>
              <a:pPr>
                <a:spcBef>
                  <a:spcPct val="0"/>
                </a:spcBef>
              </a:pPr>
              <a:t>2/5/2015</a:t>
            </a:fld>
            <a:endParaRPr lang="en-US" altLang="en-US" smtClean="0">
              <a:latin typeface="Arial" charset="0"/>
            </a:endParaRP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BB2FF66-25B9-43E8-BA4D-75BA2C1B6BF2}" type="slidenum">
              <a:rPr lang="en-US" altLang="en-US" smtClean="0">
                <a:latin typeface="Arial" charset="0"/>
              </a:rPr>
              <a:pPr>
                <a:spcBef>
                  <a:spcPct val="0"/>
                </a:spcBef>
              </a:pPr>
              <a:t>29</a:t>
            </a:fld>
            <a:endParaRPr lang="en-US" altLang="en-US" smtClean="0">
              <a:latin typeface="Arial" charset="0"/>
            </a:endParaRPr>
          </a:p>
        </p:txBody>
      </p:sp>
      <p:sp>
        <p:nvSpPr>
          <p:cNvPr id="62469" name="Rectangle 2"/>
          <p:cNvSpPr>
            <a:spLocks noGrp="1" noRot="1" noChangeAspect="1" noChangeArrowheads="1" noTextEdit="1"/>
          </p:cNvSpPr>
          <p:nvPr>
            <p:ph type="sldImg"/>
          </p:nvPr>
        </p:nvSpPr>
        <p:spPr>
          <a:xfrm>
            <a:off x="1146175" y="687388"/>
            <a:ext cx="4570413" cy="3427412"/>
          </a:xfrm>
          <a:ln/>
        </p:spPr>
      </p:sp>
      <p:sp>
        <p:nvSpPr>
          <p:cNvPr id="62470" name="Rectangle 3"/>
          <p:cNvSpPr>
            <a:spLocks noGrp="1" noChangeArrowheads="1"/>
          </p:cNvSpPr>
          <p:nvPr>
            <p:ph type="body" idx="1"/>
          </p:nvPr>
        </p:nvSpPr>
        <p:spPr>
          <a:xfrm>
            <a:off x="912813" y="4341813"/>
            <a:ext cx="5032375" cy="331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0CEE06-1C65-48B8-8160-211BB14C1663}" type="slidenum">
              <a:rPr lang="en-US"/>
              <a:pPr>
                <a:defRPr/>
              </a:pPr>
              <a:t>‹#›</a:t>
            </a:fld>
            <a:endParaRPr lang="en-US" dirty="0"/>
          </a:p>
        </p:txBody>
      </p:sp>
    </p:spTree>
    <p:extLst>
      <p:ext uri="{BB962C8B-B14F-4D97-AF65-F5344CB8AC3E}">
        <p14:creationId xmlns:p14="http://schemas.microsoft.com/office/powerpoint/2010/main" val="422227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346A9-1EB8-4972-8494-09E5F38202E3}" type="slidenum">
              <a:rPr lang="en-US"/>
              <a:pPr>
                <a:defRPr/>
              </a:pPr>
              <a:t>‹#›</a:t>
            </a:fld>
            <a:endParaRPr lang="en-US" dirty="0"/>
          </a:p>
        </p:txBody>
      </p:sp>
    </p:spTree>
    <p:extLst>
      <p:ext uri="{BB962C8B-B14F-4D97-AF65-F5344CB8AC3E}">
        <p14:creationId xmlns:p14="http://schemas.microsoft.com/office/powerpoint/2010/main" val="411411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57200"/>
            <a:ext cx="2076450"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76950"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49CA12-9A9F-46EE-A626-CD27B32DC9E8}" type="slidenum">
              <a:rPr lang="en-US"/>
              <a:pPr>
                <a:defRPr/>
              </a:pPr>
              <a:t>‹#›</a:t>
            </a:fld>
            <a:endParaRPr lang="en-US" dirty="0"/>
          </a:p>
        </p:txBody>
      </p:sp>
    </p:spTree>
    <p:extLst>
      <p:ext uri="{BB962C8B-B14F-4D97-AF65-F5344CB8AC3E}">
        <p14:creationId xmlns:p14="http://schemas.microsoft.com/office/powerpoint/2010/main" val="315177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305800" cy="594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8FCEE9-253E-4AA1-BD56-C7316342E394}" type="slidenum">
              <a:rPr lang="en-US"/>
              <a:pPr>
                <a:defRPr/>
              </a:pPr>
              <a:t>‹#›</a:t>
            </a:fld>
            <a:endParaRPr lang="en-US" dirty="0"/>
          </a:p>
        </p:txBody>
      </p:sp>
    </p:spTree>
    <p:extLst>
      <p:ext uri="{BB962C8B-B14F-4D97-AF65-F5344CB8AC3E}">
        <p14:creationId xmlns:p14="http://schemas.microsoft.com/office/powerpoint/2010/main" val="202842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7907AB3F-25C4-4614-B3A3-C31D4EACFDA0}" type="slidenum">
              <a:rPr lang="en-US"/>
              <a:pPr>
                <a:defRPr/>
              </a:pPr>
              <a:t>‹#›</a:t>
            </a:fld>
            <a:endParaRPr lang="en-US" dirty="0"/>
          </a:p>
        </p:txBody>
      </p:sp>
    </p:spTree>
    <p:extLst>
      <p:ext uri="{BB962C8B-B14F-4D97-AF65-F5344CB8AC3E}">
        <p14:creationId xmlns:p14="http://schemas.microsoft.com/office/powerpoint/2010/main" val="2665235935"/>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05200" y="381000"/>
            <a:ext cx="321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8"/>
          <p:cNvSpPr>
            <a:spLocks noGrp="1"/>
          </p:cNvSpPr>
          <p:nvPr>
            <p:ph type="ftr" sz="quarter" idx="10"/>
          </p:nvPr>
        </p:nvSpPr>
        <p:spPr>
          <a:xfrm>
            <a:off x="304800" y="6477000"/>
            <a:ext cx="5410200" cy="288925"/>
          </a:xfrm>
        </p:spPr>
        <p:txBody>
          <a:bodyPr/>
          <a:lstStyle>
            <a:lvl1pPr algn="l">
              <a:defRPr sz="1200" b="1" i="1">
                <a:solidFill>
                  <a:schemeClr val="tx1"/>
                </a:solidFill>
              </a:defRPr>
            </a:lvl1pPr>
          </a:lstStyle>
          <a:p>
            <a:pPr>
              <a:defRPr/>
            </a:pPr>
            <a:r>
              <a:rPr lang="en-US"/>
              <a:t>Successful AT Reuse Practices: Donations, Matching and Sustainability</a:t>
            </a:r>
          </a:p>
        </p:txBody>
      </p:sp>
    </p:spTree>
    <p:extLst>
      <p:ext uri="{BB962C8B-B14F-4D97-AF65-F5344CB8AC3E}">
        <p14:creationId xmlns:p14="http://schemas.microsoft.com/office/powerpoint/2010/main" val="2278847196"/>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2-Column Tex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05200" y="381000"/>
            <a:ext cx="321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Slide Number Placeholder 4"/>
          <p:cNvSpPr>
            <a:spLocks noGrp="1"/>
          </p:cNvSpPr>
          <p:nvPr>
            <p:ph type="sldNum" sz="quarter" idx="10"/>
          </p:nvPr>
        </p:nvSpPr>
        <p:spPr>
          <a:xfrm>
            <a:off x="8229600" y="6477000"/>
            <a:ext cx="762000" cy="244475"/>
          </a:xfrm>
        </p:spPr>
        <p:txBody>
          <a:bodyPr/>
          <a:lstStyle>
            <a:lvl1pPr>
              <a:defRPr>
                <a:solidFill>
                  <a:schemeClr val="tx1"/>
                </a:solidFill>
              </a:defRPr>
            </a:lvl1pPr>
          </a:lstStyle>
          <a:p>
            <a:pPr>
              <a:defRPr/>
            </a:pPr>
            <a:fld id="{EC80A018-0038-43D2-9B40-B542C36439F0}" type="slidenum">
              <a:rPr lang="en-US"/>
              <a:pPr>
                <a:defRPr/>
              </a:pPr>
              <a:t>‹#›</a:t>
            </a:fld>
            <a:endParaRPr lang="en-US" dirty="0"/>
          </a:p>
        </p:txBody>
      </p:sp>
      <p:sp>
        <p:nvSpPr>
          <p:cNvPr id="7" name="Footer Placeholder 4"/>
          <p:cNvSpPr>
            <a:spLocks noGrp="1"/>
          </p:cNvSpPr>
          <p:nvPr>
            <p:ph type="ftr" sz="quarter" idx="11"/>
          </p:nvPr>
        </p:nvSpPr>
        <p:spPr/>
        <p:txBody>
          <a:bodyPr/>
          <a:lstStyle>
            <a:lvl1pPr>
              <a:defRPr sz="1400" i="1"/>
            </a:lvl1pPr>
          </a:lstStyle>
          <a:p>
            <a:pPr>
              <a:defRPr/>
            </a:pPr>
            <a:r>
              <a:rPr lang="en-US"/>
              <a:t>How to Start an AT Reuse Program</a:t>
            </a:r>
          </a:p>
        </p:txBody>
      </p:sp>
    </p:spTree>
    <p:extLst>
      <p:ext uri="{BB962C8B-B14F-4D97-AF65-F5344CB8AC3E}">
        <p14:creationId xmlns:p14="http://schemas.microsoft.com/office/powerpoint/2010/main" val="32153479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and 2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381000"/>
            <a:ext cx="321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Slide Number Placeholder 4"/>
          <p:cNvSpPr>
            <a:spLocks noGrp="1"/>
          </p:cNvSpPr>
          <p:nvPr>
            <p:ph type="sldNum" sz="quarter" idx="10"/>
          </p:nvPr>
        </p:nvSpPr>
        <p:spPr>
          <a:xfrm>
            <a:off x="8229600" y="6477000"/>
            <a:ext cx="762000" cy="244475"/>
          </a:xfrm>
        </p:spPr>
        <p:txBody>
          <a:bodyPr/>
          <a:lstStyle>
            <a:lvl1pPr>
              <a:defRPr>
                <a:solidFill>
                  <a:schemeClr val="tx1"/>
                </a:solidFill>
              </a:defRPr>
            </a:lvl1pPr>
          </a:lstStyle>
          <a:p>
            <a:pPr>
              <a:defRPr/>
            </a:pPr>
            <a:fld id="{7B8B7715-30EE-4651-A706-66EEE8A2E819}" type="slidenum">
              <a:rPr lang="en-US"/>
              <a:pPr>
                <a:defRPr/>
              </a:pPr>
              <a:t>‹#›</a:t>
            </a:fld>
            <a:endParaRPr lang="en-US" dirty="0"/>
          </a:p>
        </p:txBody>
      </p:sp>
      <p:sp>
        <p:nvSpPr>
          <p:cNvPr id="7" name="Footer Placeholder 4"/>
          <p:cNvSpPr>
            <a:spLocks noGrp="1"/>
          </p:cNvSpPr>
          <p:nvPr>
            <p:ph type="ftr" sz="quarter" idx="11"/>
          </p:nvPr>
        </p:nvSpPr>
        <p:spPr/>
        <p:txBody>
          <a:bodyPr/>
          <a:lstStyle>
            <a:lvl1pPr>
              <a:defRPr sz="1400" i="1"/>
            </a:lvl1pPr>
          </a:lstStyle>
          <a:p>
            <a:pPr>
              <a:defRPr/>
            </a:pPr>
            <a:r>
              <a:rPr lang="en-US"/>
              <a:t>How to Start an AT Reuse Program</a:t>
            </a:r>
          </a:p>
        </p:txBody>
      </p:sp>
    </p:spTree>
    <p:extLst>
      <p:ext uri="{BB962C8B-B14F-4D97-AF65-F5344CB8AC3E}">
        <p14:creationId xmlns:p14="http://schemas.microsoft.com/office/powerpoint/2010/main" val="41536405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381000"/>
            <a:ext cx="321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Slide Number Placeholder 4"/>
          <p:cNvSpPr>
            <a:spLocks noGrp="1"/>
          </p:cNvSpPr>
          <p:nvPr>
            <p:ph type="sldNum" sz="quarter" idx="10"/>
          </p:nvPr>
        </p:nvSpPr>
        <p:spPr>
          <a:xfrm>
            <a:off x="8229600" y="6477000"/>
            <a:ext cx="762000" cy="244475"/>
          </a:xfrm>
        </p:spPr>
        <p:txBody>
          <a:bodyPr/>
          <a:lstStyle>
            <a:lvl1pPr>
              <a:defRPr>
                <a:solidFill>
                  <a:schemeClr val="tx1"/>
                </a:solidFill>
              </a:defRPr>
            </a:lvl1pPr>
          </a:lstStyle>
          <a:p>
            <a:pPr>
              <a:defRPr/>
            </a:pPr>
            <a:fld id="{36A83963-D1D4-475D-8DAA-F149AE878DBE}" type="slidenum">
              <a:rPr lang="en-US"/>
              <a:pPr>
                <a:defRPr/>
              </a:pPr>
              <a:t>‹#›</a:t>
            </a:fld>
            <a:endParaRPr lang="en-US" dirty="0"/>
          </a:p>
        </p:txBody>
      </p:sp>
      <p:sp>
        <p:nvSpPr>
          <p:cNvPr id="6" name="Footer Placeholder 4"/>
          <p:cNvSpPr>
            <a:spLocks noGrp="1"/>
          </p:cNvSpPr>
          <p:nvPr>
            <p:ph type="ftr" sz="quarter" idx="11"/>
          </p:nvPr>
        </p:nvSpPr>
        <p:spPr/>
        <p:txBody>
          <a:bodyPr/>
          <a:lstStyle>
            <a:lvl1pPr>
              <a:defRPr sz="1400" i="1"/>
            </a:lvl1pPr>
          </a:lstStyle>
          <a:p>
            <a:pPr>
              <a:defRPr/>
            </a:pPr>
            <a:r>
              <a:rPr lang="en-US"/>
              <a:t>How to Start an AT Reuse Program</a:t>
            </a:r>
          </a:p>
        </p:txBody>
      </p:sp>
    </p:spTree>
    <p:extLst>
      <p:ext uri="{BB962C8B-B14F-4D97-AF65-F5344CB8AC3E}">
        <p14:creationId xmlns:p14="http://schemas.microsoft.com/office/powerpoint/2010/main" val="33942465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80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5026025"/>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3225FAC-74C4-4A94-B339-32D6549287B7}" type="slidenum">
              <a:rPr lang="en-US"/>
              <a:pPr>
                <a:defRPr/>
              </a:pPr>
              <a:t>‹#›</a:t>
            </a:fld>
            <a:endParaRPr lang="en-US" dirty="0"/>
          </a:p>
        </p:txBody>
      </p:sp>
    </p:spTree>
    <p:extLst>
      <p:ext uri="{BB962C8B-B14F-4D97-AF65-F5344CB8AC3E}">
        <p14:creationId xmlns:p14="http://schemas.microsoft.com/office/powerpoint/2010/main" val="651487589"/>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A3427-09CD-4E40-AF4A-D900FAD2B96D}" type="slidenum">
              <a:rPr lang="en-US"/>
              <a:pPr>
                <a:defRPr/>
              </a:pPr>
              <a:t>‹#›</a:t>
            </a:fld>
            <a:endParaRPr lang="en-US" dirty="0"/>
          </a:p>
        </p:txBody>
      </p:sp>
    </p:spTree>
    <p:extLst>
      <p:ext uri="{BB962C8B-B14F-4D97-AF65-F5344CB8AC3E}">
        <p14:creationId xmlns:p14="http://schemas.microsoft.com/office/powerpoint/2010/main" val="23818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D1574C-8520-4E09-B44A-822D818C5B7D}" type="slidenum">
              <a:rPr lang="en-US"/>
              <a:pPr>
                <a:defRPr/>
              </a:pPr>
              <a:t>‹#›</a:t>
            </a:fld>
            <a:endParaRPr lang="en-US" dirty="0"/>
          </a:p>
        </p:txBody>
      </p:sp>
    </p:spTree>
    <p:extLst>
      <p:ext uri="{BB962C8B-B14F-4D97-AF65-F5344CB8AC3E}">
        <p14:creationId xmlns:p14="http://schemas.microsoft.com/office/powerpoint/2010/main" val="294883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84527-4B2D-432B-9FA0-635A0A28CE4F}" type="slidenum">
              <a:rPr lang="en-US"/>
              <a:pPr>
                <a:defRPr/>
              </a:pPr>
              <a:t>‹#›</a:t>
            </a:fld>
            <a:endParaRPr lang="en-US" dirty="0"/>
          </a:p>
        </p:txBody>
      </p:sp>
    </p:spTree>
    <p:extLst>
      <p:ext uri="{BB962C8B-B14F-4D97-AF65-F5344CB8AC3E}">
        <p14:creationId xmlns:p14="http://schemas.microsoft.com/office/powerpoint/2010/main" val="220830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0CE06C-284A-4E7A-8770-030EAFE94D0D}" type="slidenum">
              <a:rPr lang="en-US"/>
              <a:pPr>
                <a:defRPr/>
              </a:pPr>
              <a:t>‹#›</a:t>
            </a:fld>
            <a:endParaRPr lang="en-US" dirty="0"/>
          </a:p>
        </p:txBody>
      </p:sp>
    </p:spTree>
    <p:extLst>
      <p:ext uri="{BB962C8B-B14F-4D97-AF65-F5344CB8AC3E}">
        <p14:creationId xmlns:p14="http://schemas.microsoft.com/office/powerpoint/2010/main" val="10001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66B7E5-FAF8-4647-9297-BAFC13B70D4C}" type="slidenum">
              <a:rPr lang="en-US"/>
              <a:pPr>
                <a:defRPr/>
              </a:pPr>
              <a:t>‹#›</a:t>
            </a:fld>
            <a:endParaRPr lang="en-US" dirty="0"/>
          </a:p>
        </p:txBody>
      </p:sp>
    </p:spTree>
    <p:extLst>
      <p:ext uri="{BB962C8B-B14F-4D97-AF65-F5344CB8AC3E}">
        <p14:creationId xmlns:p14="http://schemas.microsoft.com/office/powerpoint/2010/main" val="356633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1AF2F4-78DA-4FF1-9197-721C63AB9A1A}" type="slidenum">
              <a:rPr lang="en-US"/>
              <a:pPr>
                <a:defRPr/>
              </a:pPr>
              <a:t>‹#›</a:t>
            </a:fld>
            <a:endParaRPr lang="en-US" dirty="0"/>
          </a:p>
        </p:txBody>
      </p:sp>
    </p:spTree>
    <p:extLst>
      <p:ext uri="{BB962C8B-B14F-4D97-AF65-F5344CB8AC3E}">
        <p14:creationId xmlns:p14="http://schemas.microsoft.com/office/powerpoint/2010/main" val="236202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14E78-05A5-4CE6-A4FC-9DC0C3356C4D}" type="slidenum">
              <a:rPr lang="en-US"/>
              <a:pPr>
                <a:defRPr/>
              </a:pPr>
              <a:t>‹#›</a:t>
            </a:fld>
            <a:endParaRPr lang="en-US" dirty="0"/>
          </a:p>
        </p:txBody>
      </p:sp>
    </p:spTree>
    <p:extLst>
      <p:ext uri="{BB962C8B-B14F-4D97-AF65-F5344CB8AC3E}">
        <p14:creationId xmlns:p14="http://schemas.microsoft.com/office/powerpoint/2010/main" val="5886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065081-2C0E-41A7-BFB7-7589004D0F03}" type="slidenum">
              <a:rPr lang="en-US"/>
              <a:pPr>
                <a:defRPr/>
              </a:pPr>
              <a:t>‹#›</a:t>
            </a:fld>
            <a:endParaRPr lang="en-US" dirty="0"/>
          </a:p>
        </p:txBody>
      </p:sp>
    </p:spTree>
    <p:extLst>
      <p:ext uri="{BB962C8B-B14F-4D97-AF65-F5344CB8AC3E}">
        <p14:creationId xmlns:p14="http://schemas.microsoft.com/office/powerpoint/2010/main" val="377426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30"/>
          <p:cNvGrpSpPr>
            <a:grpSpLocks/>
          </p:cNvGrpSpPr>
          <p:nvPr/>
        </p:nvGrpSpPr>
        <p:grpSpPr bwMode="auto">
          <a:xfrm>
            <a:off x="0" y="0"/>
            <a:ext cx="9144000" cy="6858000"/>
            <a:chOff x="0" y="0"/>
            <a:chExt cx="5760" cy="4320"/>
          </a:xfrm>
        </p:grpSpPr>
        <p:sp>
          <p:nvSpPr>
            <p:cNvPr id="1047" name="Rectangle 23"/>
            <p:cNvSpPr>
              <a:spLocks noChangeArrowheads="1"/>
            </p:cNvSpPr>
            <p:nvPr userDrawn="1"/>
          </p:nvSpPr>
          <p:spPr bwMode="gray">
            <a:xfrm>
              <a:off x="0" y="0"/>
              <a:ext cx="5760" cy="624"/>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p>
          </p:txBody>
        </p:sp>
        <p:sp>
          <p:nvSpPr>
            <p:cNvPr id="1034" name="Rectangle 24"/>
            <p:cNvSpPr>
              <a:spLocks noChangeArrowheads="1"/>
            </p:cNvSpPr>
            <p:nvPr userDrawn="1"/>
          </p:nvSpPr>
          <p:spPr bwMode="gray">
            <a:xfrm>
              <a:off x="0" y="4080"/>
              <a:ext cx="5760"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5" name="Rectangle 25"/>
            <p:cNvSpPr>
              <a:spLocks noChangeArrowheads="1"/>
            </p:cNvSpPr>
            <p:nvPr userDrawn="1"/>
          </p:nvSpPr>
          <p:spPr bwMode="gray">
            <a:xfrm>
              <a:off x="5568" y="144"/>
              <a:ext cx="192" cy="40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6" name="Rectangle 29"/>
            <p:cNvSpPr>
              <a:spLocks noChangeArrowheads="1"/>
            </p:cNvSpPr>
            <p:nvPr userDrawn="1"/>
          </p:nvSpPr>
          <p:spPr bwMode="gray">
            <a:xfrm>
              <a:off x="1104" y="240"/>
              <a:ext cx="4464"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nvGrpSpPr>
            <p:cNvPr id="1037" name="Group 26"/>
            <p:cNvGrpSpPr>
              <a:grpSpLocks/>
            </p:cNvGrpSpPr>
            <p:nvPr userDrawn="1"/>
          </p:nvGrpSpPr>
          <p:grpSpPr bwMode="auto">
            <a:xfrm>
              <a:off x="0" y="656"/>
              <a:ext cx="5760" cy="96"/>
              <a:chOff x="0" y="672"/>
              <a:chExt cx="5760" cy="96"/>
            </a:xfrm>
          </p:grpSpPr>
          <p:sp>
            <p:nvSpPr>
              <p:cNvPr id="1038" name="Line 27"/>
              <p:cNvSpPr>
                <a:spLocks noChangeShapeType="1"/>
              </p:cNvSpPr>
              <p:nvPr userDrawn="1"/>
            </p:nvSpPr>
            <p:spPr bwMode="gray">
              <a:xfrm>
                <a:off x="0" y="672"/>
                <a:ext cx="5760" cy="0"/>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39" name="Rectangle 28"/>
              <p:cNvSpPr>
                <a:spLocks noChangeArrowheads="1"/>
              </p:cNvSpPr>
              <p:nvPr/>
            </p:nvSpPr>
            <p:spPr bwMode="gray">
              <a:xfrm>
                <a:off x="0" y="672"/>
                <a:ext cx="1104" cy="9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grpSp>
      <p:sp>
        <p:nvSpPr>
          <p:cNvPr id="1027" name="Rectangle 2"/>
          <p:cNvSpPr>
            <a:spLocks noGrp="1" noChangeArrowheads="1"/>
          </p:cNvSpPr>
          <p:nvPr>
            <p:ph type="title"/>
          </p:nvPr>
        </p:nvSpPr>
        <p:spPr bwMode="auto">
          <a:xfrm>
            <a:off x="1905000" y="457200"/>
            <a:ext cx="685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accent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accent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latin typeface="Arial" charset="0"/>
              </a:defRPr>
            </a:lvl1pPr>
          </a:lstStyle>
          <a:p>
            <a:pPr>
              <a:defRPr/>
            </a:pPr>
            <a:fld id="{9C8CE4A0-C7E6-43F8-9B41-C600F21EC81C}" type="slidenum">
              <a:rPr lang="en-US"/>
              <a:pPr>
                <a:defRPr/>
              </a:pPr>
              <a:t>‹#›</a:t>
            </a:fld>
            <a:endParaRPr lang="en-US" dirty="0"/>
          </a:p>
        </p:txBody>
      </p:sp>
      <p:sp>
        <p:nvSpPr>
          <p:cNvPr id="1032" name="Text Box 31"/>
          <p:cNvSpPr txBox="1">
            <a:spLocks noChangeArrowheads="1"/>
          </p:cNvSpPr>
          <p:nvPr/>
        </p:nvSpPr>
        <p:spPr bwMode="white">
          <a:xfrm>
            <a:off x="304800" y="257175"/>
            <a:ext cx="11572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600" b="1" dirty="0" smtClean="0">
                <a:solidFill>
                  <a:schemeClr val="bg1"/>
                </a:solidFill>
              </a:rPr>
              <a:t>Company</a:t>
            </a:r>
          </a:p>
          <a:p>
            <a:pPr eaLnBrk="1" hangingPunct="1">
              <a:defRPr/>
            </a:pPr>
            <a:r>
              <a:rPr lang="en-US" sz="2600" b="1" dirty="0" smtClean="0">
                <a:solidFill>
                  <a:schemeClr val="bg1"/>
                </a:solidFill>
              </a:rPr>
              <a:t>LOGO</a:t>
            </a: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Lst>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Arial" charset="0"/>
        </a:defRPr>
      </a:lvl2pPr>
      <a:lvl3pPr algn="l" rtl="0" eaLnBrk="0" fontAlgn="base" hangingPunct="0">
        <a:spcBef>
          <a:spcPct val="0"/>
        </a:spcBef>
        <a:spcAft>
          <a:spcPct val="0"/>
        </a:spcAft>
        <a:defRPr sz="4000">
          <a:solidFill>
            <a:schemeClr val="accent1"/>
          </a:solidFill>
          <a:latin typeface="Arial" charset="0"/>
        </a:defRPr>
      </a:lvl3pPr>
      <a:lvl4pPr algn="l" rtl="0" eaLnBrk="0" fontAlgn="base" hangingPunct="0">
        <a:spcBef>
          <a:spcPct val="0"/>
        </a:spcBef>
        <a:spcAft>
          <a:spcPct val="0"/>
        </a:spcAft>
        <a:defRPr sz="4000">
          <a:solidFill>
            <a:schemeClr val="accent1"/>
          </a:solidFill>
          <a:latin typeface="Arial" charset="0"/>
        </a:defRPr>
      </a:lvl4pPr>
      <a:lvl5pPr algn="l" rtl="0" eaLnBrk="0" fontAlgn="base" hangingPunct="0">
        <a:spcBef>
          <a:spcPct val="0"/>
        </a:spcBef>
        <a:spcAft>
          <a:spcPct val="0"/>
        </a:spcAft>
        <a:defRPr sz="4000">
          <a:solidFill>
            <a:schemeClr val="accent1"/>
          </a:solidFill>
          <a:latin typeface="Arial" charset="0"/>
        </a:defRPr>
      </a:lvl5pPr>
      <a:lvl6pPr marL="457200" algn="l" rtl="0" eaLnBrk="0" fontAlgn="base" hangingPunct="0">
        <a:spcBef>
          <a:spcPct val="0"/>
        </a:spcBef>
        <a:spcAft>
          <a:spcPct val="0"/>
        </a:spcAft>
        <a:defRPr sz="4000">
          <a:solidFill>
            <a:schemeClr val="accent1"/>
          </a:solidFill>
          <a:latin typeface="Arial" charset="0"/>
        </a:defRPr>
      </a:lvl6pPr>
      <a:lvl7pPr marL="914400" algn="l" rtl="0" eaLnBrk="0" fontAlgn="base" hangingPunct="0">
        <a:spcBef>
          <a:spcPct val="0"/>
        </a:spcBef>
        <a:spcAft>
          <a:spcPct val="0"/>
        </a:spcAft>
        <a:defRPr sz="4000">
          <a:solidFill>
            <a:schemeClr val="accent1"/>
          </a:solidFill>
          <a:latin typeface="Arial" charset="0"/>
        </a:defRPr>
      </a:lvl7pPr>
      <a:lvl8pPr marL="1371600" algn="l" rtl="0" eaLnBrk="0" fontAlgn="base" hangingPunct="0">
        <a:spcBef>
          <a:spcPct val="0"/>
        </a:spcBef>
        <a:spcAft>
          <a:spcPct val="0"/>
        </a:spcAft>
        <a:defRPr sz="4000">
          <a:solidFill>
            <a:schemeClr val="accent1"/>
          </a:solidFill>
          <a:latin typeface="Arial" charset="0"/>
        </a:defRPr>
      </a:lvl8pPr>
      <a:lvl9pPr marL="1828800" algn="l" rtl="0" eaLnBrk="0" fontAlgn="base" hangingPunct="0">
        <a:spcBef>
          <a:spcPct val="0"/>
        </a:spcBef>
        <a:spcAft>
          <a:spcPct val="0"/>
        </a:spcAft>
        <a:defRPr sz="4000">
          <a:solidFill>
            <a:schemeClr val="accent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ssitoncenter.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atp.ne.gov/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ssitoncenter.org/IQATReuse" TargetMode="Externa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oleObject" Target="../embeddings/Microsoft_Excel_Chart1.xls"/></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passitoncenter.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ubTitle" idx="4294967295"/>
          </p:nvPr>
        </p:nvSpPr>
        <p:spPr>
          <a:xfrm>
            <a:off x="2406650" y="1617663"/>
            <a:ext cx="6167438" cy="481012"/>
          </a:xfrm>
        </p:spPr>
        <p:txBody>
          <a:bodyPr/>
          <a:lstStyle/>
          <a:p>
            <a:pPr marL="0" indent="0" algn="ctr" eaLnBrk="1" hangingPunct="1">
              <a:lnSpc>
                <a:spcPct val="80000"/>
              </a:lnSpc>
              <a:spcBef>
                <a:spcPct val="100000"/>
              </a:spcBef>
              <a:buFontTx/>
              <a:buNone/>
            </a:pPr>
            <a:r>
              <a:rPr lang="en-US" altLang="en-US" sz="1600" b="1" i="1" smtClean="0">
                <a:solidFill>
                  <a:schemeClr val="bg1"/>
                </a:solidFill>
              </a:rPr>
              <a:t>Successful Strategies, Innovative Partnerships,                Futures Planning</a:t>
            </a:r>
          </a:p>
        </p:txBody>
      </p:sp>
      <p:pic>
        <p:nvPicPr>
          <p:cNvPr id="8195" name="Picture 11" descr="PIOC from websi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90513"/>
            <a:ext cx="85566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051300" y="5156200"/>
            <a:ext cx="1752600" cy="939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spcBef>
                <a:spcPct val="0"/>
              </a:spcBef>
              <a:buFontTx/>
              <a:buNone/>
            </a:pPr>
            <a:endParaRPr lang="en-US" altLang="en-US" sz="1800"/>
          </a:p>
        </p:txBody>
      </p:sp>
      <p:sp>
        <p:nvSpPr>
          <p:cNvPr id="8197" name="Rectangle 4"/>
          <p:cNvSpPr>
            <a:spLocks noGrp="1" noChangeArrowheads="1"/>
          </p:cNvSpPr>
          <p:nvPr>
            <p:ph type="ctrTitle" idx="4294967295"/>
          </p:nvPr>
        </p:nvSpPr>
        <p:spPr>
          <a:xfrm>
            <a:off x="379413" y="2952750"/>
            <a:ext cx="8253412" cy="685800"/>
          </a:xfrm>
        </p:spPr>
        <p:txBody>
          <a:bodyPr/>
          <a:lstStyle/>
          <a:p>
            <a:pPr algn="ctr"/>
            <a:r>
              <a:rPr lang="en-US" altLang="en-US" sz="2400" b="1" smtClean="0">
                <a:solidFill>
                  <a:schemeClr val="tx1"/>
                </a:solidFill>
                <a:latin typeface="Verdana" pitchFamily="34" charset="0"/>
              </a:rPr>
              <a:t/>
            </a:r>
            <a:br>
              <a:rPr lang="en-US" altLang="en-US" sz="2400" b="1" smtClean="0">
                <a:solidFill>
                  <a:schemeClr val="tx1"/>
                </a:solidFill>
                <a:latin typeface="Verdana" pitchFamily="34" charset="0"/>
              </a:rPr>
            </a:br>
            <a:r>
              <a:rPr lang="en-US" altLang="en-US" sz="2400" b="1" smtClean="0">
                <a:solidFill>
                  <a:schemeClr val="tx1"/>
                </a:solidFill>
                <a:latin typeface="Verdana" pitchFamily="34" charset="0"/>
              </a:rPr>
              <a:t/>
            </a:r>
            <a:br>
              <a:rPr lang="en-US" altLang="en-US" sz="2400" b="1" smtClean="0">
                <a:solidFill>
                  <a:schemeClr val="tx1"/>
                </a:solidFill>
                <a:latin typeface="Verdana" pitchFamily="34" charset="0"/>
              </a:rPr>
            </a:br>
            <a:r>
              <a:rPr lang="en-US" altLang="en-US" sz="2400" b="1" smtClean="0">
                <a:solidFill>
                  <a:schemeClr val="tx1"/>
                </a:solidFill>
              </a:rPr>
              <a:t/>
            </a:r>
            <a:br>
              <a:rPr lang="en-US" altLang="en-US" sz="2400" b="1" smtClean="0">
                <a:solidFill>
                  <a:schemeClr val="tx1"/>
                </a:solidFill>
              </a:rPr>
            </a:br>
            <a:r>
              <a:rPr lang="en-US" altLang="en-US" sz="2800" b="1" smtClean="0"/>
              <a:t/>
            </a:r>
            <a:br>
              <a:rPr lang="en-US" altLang="en-US" sz="2800" b="1" smtClean="0"/>
            </a:br>
            <a:r>
              <a:rPr lang="en-US" altLang="en-US" sz="2800" b="1" smtClean="0"/>
              <a:t>Pass It On: Expanding the Outreach of Assistive Technology</a:t>
            </a:r>
            <a:r>
              <a:rPr lang="en-US" altLang="en-US" sz="3600" smtClean="0"/>
              <a:t/>
            </a:r>
            <a:br>
              <a:rPr lang="en-US" altLang="en-US" sz="3600" smtClean="0"/>
            </a:br>
            <a:r>
              <a:rPr lang="en-US" altLang="en-US" sz="2800" smtClean="0">
                <a:solidFill>
                  <a:schemeClr val="tx1"/>
                </a:solidFill>
              </a:rPr>
              <a:t/>
            </a:r>
            <a:br>
              <a:rPr lang="en-US" altLang="en-US" sz="2800" smtClean="0">
                <a:solidFill>
                  <a:schemeClr val="tx1"/>
                </a:solidFill>
              </a:rPr>
            </a:br>
            <a:r>
              <a:rPr lang="en-US" altLang="en-US" sz="2400" b="1" smtClean="0">
                <a:solidFill>
                  <a:schemeClr val="tx1"/>
                </a:solidFill>
                <a:latin typeface="Verdana" pitchFamily="34" charset="0"/>
              </a:rPr>
              <a:t/>
            </a:r>
            <a:br>
              <a:rPr lang="en-US" altLang="en-US" sz="2400" b="1" smtClean="0">
                <a:solidFill>
                  <a:schemeClr val="tx1"/>
                </a:solidFill>
                <a:latin typeface="Verdana" pitchFamily="34" charset="0"/>
              </a:rPr>
            </a:br>
            <a:r>
              <a:rPr lang="en-US" altLang="en-US" sz="1800" b="1" smtClean="0">
                <a:solidFill>
                  <a:schemeClr val="tx1"/>
                </a:solidFill>
                <a:latin typeface="Verdana" pitchFamily="34" charset="0"/>
              </a:rPr>
              <a:t>Carolyn Phillips &amp; Liz Persaud</a:t>
            </a:r>
            <a:br>
              <a:rPr lang="en-US" altLang="en-US" sz="1800" b="1" smtClean="0">
                <a:solidFill>
                  <a:schemeClr val="tx1"/>
                </a:solidFill>
                <a:latin typeface="Verdana" pitchFamily="34" charset="0"/>
              </a:rPr>
            </a:br>
            <a:r>
              <a:rPr lang="en-US" altLang="en-US" sz="1800" b="1" smtClean="0">
                <a:solidFill>
                  <a:schemeClr val="tx1"/>
                </a:solidFill>
                <a:latin typeface="Verdana" pitchFamily="34" charset="0"/>
              </a:rPr>
              <a:t>Pass It On Center</a:t>
            </a:r>
            <a:br>
              <a:rPr lang="en-US" altLang="en-US" sz="1800" b="1" smtClean="0">
                <a:solidFill>
                  <a:schemeClr val="tx1"/>
                </a:solidFill>
                <a:latin typeface="Verdana" pitchFamily="34" charset="0"/>
              </a:rPr>
            </a:br>
            <a:r>
              <a:rPr lang="en-US" altLang="en-US" sz="1800" b="1" smtClean="0">
                <a:solidFill>
                  <a:schemeClr val="tx1"/>
                </a:solidFill>
                <a:latin typeface="Verdana" pitchFamily="34" charset="0"/>
              </a:rPr>
              <a:t>AMAC | Georgia Tech</a:t>
            </a:r>
            <a:br>
              <a:rPr lang="en-US" altLang="en-US" sz="1800" b="1" smtClean="0">
                <a:solidFill>
                  <a:schemeClr val="tx1"/>
                </a:solidFill>
                <a:latin typeface="Verdana" pitchFamily="34" charset="0"/>
              </a:rPr>
            </a:br>
            <a:r>
              <a:rPr lang="en-US" altLang="en-US" sz="1800" b="1" smtClean="0">
                <a:solidFill>
                  <a:schemeClr val="tx1"/>
                </a:solidFill>
                <a:latin typeface="Verdana" pitchFamily="34" charset="0"/>
              </a:rPr>
              <a:t/>
            </a:r>
            <a:br>
              <a:rPr lang="en-US" altLang="en-US" sz="1800" b="1" smtClean="0">
                <a:solidFill>
                  <a:schemeClr val="tx1"/>
                </a:solidFill>
                <a:latin typeface="Verdana" pitchFamily="34" charset="0"/>
              </a:rPr>
            </a:br>
            <a:r>
              <a:rPr lang="en-US" altLang="en-US" sz="1800" b="1" smtClean="0">
                <a:solidFill>
                  <a:schemeClr val="tx1"/>
                </a:solidFill>
                <a:latin typeface="Verdana" pitchFamily="34" charset="0"/>
                <a:hlinkClick r:id="rId3"/>
              </a:rPr>
              <a:t>www.passitoncenter.org</a:t>
            </a:r>
            <a:r>
              <a:rPr lang="en-US" altLang="en-US" sz="1800" b="1" smtClean="0">
                <a:solidFill>
                  <a:schemeClr val="tx1"/>
                </a:solidFill>
                <a:latin typeface="Verdana" pitchFamily="34" charset="0"/>
              </a:rPr>
              <a:t/>
            </a:r>
            <a:br>
              <a:rPr lang="en-US" altLang="en-US" sz="1800" b="1" smtClean="0">
                <a:solidFill>
                  <a:schemeClr val="tx1"/>
                </a:solidFill>
                <a:latin typeface="Verdana" pitchFamily="34" charset="0"/>
              </a:rPr>
            </a:br>
            <a:r>
              <a:rPr lang="en-US" altLang="en-US" sz="1800" b="1" smtClean="0">
                <a:solidFill>
                  <a:schemeClr val="tx1"/>
                </a:solidFill>
                <a:latin typeface="Verdana" pitchFamily="34" charset="0"/>
              </a:rPr>
              <a:t/>
            </a:r>
            <a:br>
              <a:rPr lang="en-US" altLang="en-US" sz="1800" b="1" smtClean="0">
                <a:solidFill>
                  <a:schemeClr val="tx1"/>
                </a:solidFill>
                <a:latin typeface="Verdana" pitchFamily="34" charset="0"/>
              </a:rPr>
            </a:br>
            <a:endParaRPr lang="en-US" altLang="en-US" sz="1800" smtClean="0">
              <a:solidFill>
                <a:schemeClr val="tx1"/>
              </a:solidFill>
            </a:endParaRPr>
          </a:p>
        </p:txBody>
      </p:sp>
      <p:sp>
        <p:nvSpPr>
          <p:cNvPr id="8198" name="AutoShape 8" descr="Assistive Technology Partnership Toll Free 888.806.6287">
            <a:hlinkClick r:id="rId4" tooltip="ATP"/>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p:txBody>
          <a:bodyPr lIns="92075" tIns="46038" rIns="92075" bIns="46038" anchor="b"/>
          <a:lstStyle/>
          <a:p>
            <a:pPr algn="r" eaLnBrk="1" hangingPunct="1">
              <a:defRPr/>
            </a:pPr>
            <a:r>
              <a:rPr lang="en-US" sz="2400" b="1" dirty="0" smtClean="0">
                <a:solidFill>
                  <a:schemeClr val="tx1"/>
                </a:solidFill>
                <a:effectLst>
                  <a:outerShdw blurRad="38100" dist="38100" dir="2700000" algn="tl">
                    <a:srgbClr val="C0C0C0"/>
                  </a:outerShdw>
                </a:effectLst>
              </a:rPr>
              <a:t>What Is ‘Appropriate’ Reuse?</a:t>
            </a:r>
          </a:p>
        </p:txBody>
      </p:sp>
      <p:sp>
        <p:nvSpPr>
          <p:cNvPr id="292867" name="Rectangle 3"/>
          <p:cNvSpPr>
            <a:spLocks noGrp="1" noChangeArrowheads="1"/>
          </p:cNvSpPr>
          <p:nvPr>
            <p:ph type="body" idx="4294967295"/>
          </p:nvPr>
        </p:nvSpPr>
        <p:spPr>
          <a:xfrm>
            <a:off x="1189038" y="2847975"/>
            <a:ext cx="7696200" cy="2179638"/>
          </a:xfrm>
        </p:spPr>
        <p:txBody>
          <a:bodyPr>
            <a:spAutoFit/>
          </a:bodyPr>
          <a:lstStyle/>
          <a:p>
            <a:pPr marL="0" indent="0" eaLnBrk="1" hangingPunct="1">
              <a:defRPr/>
            </a:pPr>
            <a:r>
              <a:rPr lang="en-US" sz="3600" b="1" dirty="0" smtClean="0">
                <a:effectLst>
                  <a:outerShdw blurRad="38100" dist="38100" dir="2700000" algn="tl">
                    <a:srgbClr val="C0C0C0"/>
                  </a:outerShdw>
                </a:effectLst>
              </a:rPr>
              <a:t> Appropriate reuse:</a:t>
            </a:r>
          </a:p>
          <a:p>
            <a:pPr marL="0" indent="0" eaLnBrk="1" hangingPunct="1">
              <a:buFontTx/>
              <a:buChar char="•"/>
              <a:defRPr/>
            </a:pPr>
            <a:r>
              <a:rPr lang="en-US" sz="2800" dirty="0" smtClean="0">
                <a:effectLst>
                  <a:outerShdw blurRad="38100" dist="38100" dir="2700000" algn="tl">
                    <a:srgbClr val="C0C0C0"/>
                  </a:outerShdw>
                </a:effectLst>
              </a:rPr>
              <a:t> Is safe for consumers and </a:t>
            </a:r>
            <a:r>
              <a:rPr lang="en-US" sz="2800" dirty="0" err="1" smtClean="0">
                <a:effectLst>
                  <a:outerShdw blurRad="38100" dist="38100" dir="2700000" algn="tl">
                    <a:srgbClr val="C0C0C0"/>
                  </a:outerShdw>
                </a:effectLst>
              </a:rPr>
              <a:t>reusers</a:t>
            </a:r>
            <a:endParaRPr lang="en-US" sz="2800" dirty="0" smtClean="0">
              <a:effectLst>
                <a:outerShdw blurRad="38100" dist="38100" dir="2700000" algn="tl">
                  <a:srgbClr val="C0C0C0"/>
                </a:outerShdw>
              </a:effectLst>
            </a:endParaRPr>
          </a:p>
          <a:p>
            <a:pPr marL="0" indent="0" eaLnBrk="1" hangingPunct="1">
              <a:buFontTx/>
              <a:buChar char="•"/>
              <a:defRPr/>
            </a:pPr>
            <a:r>
              <a:rPr lang="en-US" sz="2800" dirty="0" smtClean="0">
                <a:effectLst>
                  <a:outerShdw blurRad="38100" dist="38100" dir="2700000" algn="tl">
                    <a:srgbClr val="C0C0C0"/>
                  </a:outerShdw>
                </a:effectLst>
              </a:rPr>
              <a:t> Results in positive outcomes for consumers</a:t>
            </a:r>
          </a:p>
          <a:p>
            <a:pPr marL="0" indent="0" eaLnBrk="1" hangingPunct="1">
              <a:buFontTx/>
              <a:buChar char="•"/>
              <a:defRPr/>
            </a:pPr>
            <a:r>
              <a:rPr lang="en-US" sz="2800" dirty="0" smtClean="0">
                <a:effectLst>
                  <a:outerShdw blurRad="38100" dist="38100" dir="2700000" algn="tl">
                    <a:srgbClr val="C0C0C0"/>
                  </a:outerShdw>
                </a:effectLst>
              </a:rPr>
              <a:t> Is environmentally friendly</a:t>
            </a:r>
          </a:p>
        </p:txBody>
      </p:sp>
      <p:pic>
        <p:nvPicPr>
          <p:cNvPr id="17412" name="Picture 11" descr="PIOC from web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 y="24765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p:txBody>
          <a:bodyPr lIns="92075" tIns="46038" rIns="92075" bIns="46038" anchor="b"/>
          <a:lstStyle/>
          <a:p>
            <a:pPr algn="r" eaLnBrk="1" hangingPunct="1">
              <a:defRPr/>
            </a:pPr>
            <a:r>
              <a:rPr lang="en-US" sz="2400" b="1" smtClean="0">
                <a:solidFill>
                  <a:schemeClr val="tx1"/>
                </a:solidFill>
                <a:effectLst>
                  <a:outerShdw blurRad="38100" dist="38100" dir="2700000" algn="tl">
                    <a:srgbClr val="C0C0C0"/>
                  </a:outerShdw>
                </a:effectLst>
              </a:rPr>
              <a:t>What Is ‘Effective’ Reuse?</a:t>
            </a:r>
          </a:p>
        </p:txBody>
      </p:sp>
      <p:sp>
        <p:nvSpPr>
          <p:cNvPr id="296963" name="Rectangle 3"/>
          <p:cNvSpPr>
            <a:spLocks noGrp="1" noChangeArrowheads="1"/>
          </p:cNvSpPr>
          <p:nvPr>
            <p:ph type="body" idx="4294967295"/>
          </p:nvPr>
        </p:nvSpPr>
        <p:spPr>
          <a:xfrm>
            <a:off x="552450" y="2624138"/>
            <a:ext cx="8113713" cy="2838450"/>
          </a:xfrm>
        </p:spPr>
        <p:txBody>
          <a:bodyPr>
            <a:spAutoFit/>
          </a:bodyPr>
          <a:lstStyle/>
          <a:p>
            <a:pPr marL="0" indent="0" eaLnBrk="1" hangingPunct="1">
              <a:defRPr/>
            </a:pPr>
            <a:r>
              <a:rPr lang="en-US" sz="2400" dirty="0" smtClean="0">
                <a:effectLst>
                  <a:outerShdw blurRad="38100" dist="38100" dir="2700000" algn="tl">
                    <a:srgbClr val="C0C0C0"/>
                  </a:outerShdw>
                </a:effectLst>
              </a:rPr>
              <a:t> </a:t>
            </a:r>
            <a:r>
              <a:rPr lang="en-US" sz="3600" b="1" dirty="0" smtClean="0"/>
              <a:t>Effective reuse:</a:t>
            </a:r>
          </a:p>
          <a:p>
            <a:pPr marL="0" indent="0" eaLnBrk="1" hangingPunct="1">
              <a:buFontTx/>
              <a:buChar char="•"/>
              <a:defRPr/>
            </a:pPr>
            <a:r>
              <a:rPr lang="en-US" sz="3600" dirty="0" smtClean="0">
                <a:effectLst>
                  <a:outerShdw blurRad="38100" dist="38100" dir="2700000" algn="tl">
                    <a:srgbClr val="C0C0C0"/>
                  </a:outerShdw>
                </a:effectLst>
              </a:rPr>
              <a:t> </a:t>
            </a:r>
            <a:r>
              <a:rPr lang="en-US" sz="2800" dirty="0" smtClean="0">
                <a:effectLst>
                  <a:outerShdw blurRad="38100" dist="38100" dir="2700000" algn="tl">
                    <a:srgbClr val="C0C0C0"/>
                  </a:outerShdw>
                </a:effectLst>
              </a:rPr>
              <a:t>Meets the needs of consumers</a:t>
            </a:r>
          </a:p>
          <a:p>
            <a:pPr marL="0" indent="0" eaLnBrk="1" hangingPunct="1">
              <a:buFontTx/>
              <a:buChar char="•"/>
              <a:defRPr/>
            </a:pPr>
            <a:r>
              <a:rPr lang="en-US" sz="2800" dirty="0" smtClean="0">
                <a:effectLst>
                  <a:outerShdw blurRad="38100" dist="38100" dir="2700000" algn="tl">
                    <a:srgbClr val="C0C0C0"/>
                  </a:outerShdw>
                </a:effectLst>
              </a:rPr>
              <a:t> Produces cost savings </a:t>
            </a:r>
          </a:p>
          <a:p>
            <a:pPr marL="0" indent="0" eaLnBrk="1" hangingPunct="1">
              <a:buFontTx/>
              <a:buChar char="•"/>
              <a:defRPr/>
            </a:pPr>
            <a:r>
              <a:rPr lang="en-US" sz="2800" dirty="0" smtClean="0">
                <a:effectLst>
                  <a:outerShdw blurRad="38100" dist="38100" dir="2700000" algn="tl">
                    <a:srgbClr val="C0C0C0"/>
                  </a:outerShdw>
                </a:effectLst>
              </a:rPr>
              <a:t> Is sustainable</a:t>
            </a:r>
          </a:p>
          <a:p>
            <a:pPr marL="0" indent="0" eaLnBrk="1" hangingPunct="1">
              <a:buFontTx/>
              <a:buChar char="•"/>
              <a:defRPr/>
            </a:pPr>
            <a:r>
              <a:rPr lang="en-US" sz="2800" dirty="0" smtClean="0">
                <a:effectLst>
                  <a:outerShdw blurRad="38100" dist="38100" dir="2700000" algn="tl">
                    <a:srgbClr val="C0C0C0"/>
                  </a:outerShdw>
                </a:effectLst>
              </a:rPr>
              <a:t> Has a positive or neutral effect on the AT field</a:t>
            </a:r>
          </a:p>
        </p:txBody>
      </p:sp>
      <p:pic>
        <p:nvPicPr>
          <p:cNvPr id="18436" name="Picture 11" descr="PIOC from web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 y="247650"/>
            <a:ext cx="4095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381000" y="1524000"/>
            <a:ext cx="8153400" cy="4953000"/>
          </a:xfrm>
        </p:spPr>
        <p:txBody>
          <a:bodyPr/>
          <a:lstStyle/>
          <a:p>
            <a:r>
              <a:rPr lang="en-US" altLang="en-US" sz="3600" smtClean="0"/>
              <a:t>AT Reuse activities include:</a:t>
            </a:r>
          </a:p>
          <a:p>
            <a:pPr lvl="1"/>
            <a:r>
              <a:rPr lang="en-US" altLang="en-US" sz="3600" smtClean="0"/>
              <a:t>Device exchange</a:t>
            </a:r>
          </a:p>
          <a:p>
            <a:pPr lvl="1"/>
            <a:r>
              <a:rPr lang="en-US" altLang="en-US" sz="3600" smtClean="0"/>
              <a:t>Device loan</a:t>
            </a:r>
          </a:p>
          <a:p>
            <a:pPr lvl="1"/>
            <a:r>
              <a:rPr lang="en-US" altLang="en-US" sz="3600" smtClean="0"/>
              <a:t>Reassignment</a:t>
            </a:r>
          </a:p>
          <a:p>
            <a:pPr lvl="1"/>
            <a:r>
              <a:rPr lang="en-US" altLang="en-US" sz="3600" smtClean="0"/>
              <a:t>Refurbishment</a:t>
            </a:r>
          </a:p>
          <a:p>
            <a:pPr lvl="1"/>
            <a:r>
              <a:rPr lang="en-US" altLang="en-US" sz="3600" smtClean="0"/>
              <a:t>Remanufacturing (NO, NO, NO!)</a:t>
            </a:r>
          </a:p>
          <a:p>
            <a:pPr lvl="1"/>
            <a:r>
              <a:rPr lang="en-US" altLang="en-US" sz="3600" smtClean="0"/>
              <a:t>Recycling</a:t>
            </a:r>
          </a:p>
        </p:txBody>
      </p:sp>
      <p:pic>
        <p:nvPicPr>
          <p:cNvPr id="19459" name="Picture 18" descr="Green information road sign that says &quot;the beginning&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2438400"/>
            <a:ext cx="335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PIOC website head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4"/>
          <p:cNvSpPr>
            <a:spLocks noGrp="1"/>
          </p:cNvSpPr>
          <p:nvPr>
            <p:ph type="ftr" sz="quarter" idx="10"/>
          </p:nvPr>
        </p:nvSpPr>
        <p:spPr>
          <a:xfrm>
            <a:off x="342900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200" smtClean="0"/>
              <a:t>www.passitoncenter.org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388938" y="1600200"/>
            <a:ext cx="4038600" cy="4525963"/>
          </a:xfrm>
        </p:spPr>
        <p:txBody>
          <a:bodyPr/>
          <a:lstStyle/>
          <a:p>
            <a:pPr>
              <a:defRPr/>
            </a:pPr>
            <a:r>
              <a:rPr lang="en-US" b="1" i="1" dirty="0" smtClean="0">
                <a:solidFill>
                  <a:srgbClr val="92D050"/>
                </a:solidFill>
              </a:rPr>
              <a:t>Device exchange:</a:t>
            </a:r>
          </a:p>
          <a:p>
            <a:pPr marL="0" indent="0">
              <a:buFont typeface="Wingdings 2" pitchFamily="18" charset="2"/>
              <a:buNone/>
              <a:defRPr/>
            </a:pPr>
            <a:r>
              <a:rPr lang="en-US" dirty="0" smtClean="0"/>
              <a:t>Matching donors to users without intervention (e.g., “classifieds” and on-line auctions)</a:t>
            </a:r>
            <a:endParaRPr lang="en-US" dirty="0"/>
          </a:p>
        </p:txBody>
      </p:sp>
      <p:sp>
        <p:nvSpPr>
          <p:cNvPr id="3" name="Text Placeholder 2"/>
          <p:cNvSpPr>
            <a:spLocks noGrp="1"/>
          </p:cNvSpPr>
          <p:nvPr>
            <p:ph type="body" sz="half" idx="2"/>
          </p:nvPr>
        </p:nvSpPr>
        <p:spPr/>
        <p:txBody>
          <a:bodyPr/>
          <a:lstStyle/>
          <a:p>
            <a:pPr>
              <a:defRPr/>
            </a:pPr>
            <a:r>
              <a:rPr lang="en-US" b="1" i="1" dirty="0" smtClean="0">
                <a:solidFill>
                  <a:srgbClr val="92D050"/>
                </a:solidFill>
              </a:rPr>
              <a:t>Device loan:</a:t>
            </a:r>
          </a:p>
          <a:p>
            <a:pPr marL="0" indent="0">
              <a:buFont typeface="Wingdings 2" pitchFamily="18" charset="2"/>
              <a:buNone/>
              <a:defRPr/>
            </a:pPr>
            <a:r>
              <a:rPr lang="en-US" dirty="0" smtClean="0"/>
              <a:t>Providing a device on loan for some period of time or indefinitely, usually to help user make informed choice or to provide interim solution</a:t>
            </a:r>
            <a:endParaRPr lang="en-US" dirty="0"/>
          </a:p>
        </p:txBody>
      </p:sp>
      <p:cxnSp>
        <p:nvCxnSpPr>
          <p:cNvPr id="7" name="Straight Connector 6"/>
          <p:cNvCxnSpPr/>
          <p:nvPr/>
        </p:nvCxnSpPr>
        <p:spPr>
          <a:xfrm>
            <a:off x="4419600" y="1600200"/>
            <a:ext cx="76200" cy="4191000"/>
          </a:xfrm>
          <a:prstGeom prst="line">
            <a:avLst/>
          </a:prstGeom>
        </p:spPr>
        <p:style>
          <a:lnRef idx="1">
            <a:schemeClr val="accent1"/>
          </a:lnRef>
          <a:fillRef idx="0">
            <a:schemeClr val="accent1"/>
          </a:fillRef>
          <a:effectRef idx="0">
            <a:schemeClr val="accent1"/>
          </a:effectRef>
          <a:fontRef idx="minor">
            <a:schemeClr val="tx1"/>
          </a:fontRef>
        </p:style>
      </p:cxnSp>
      <p:sp>
        <p:nvSpPr>
          <p:cNvPr id="20485" name="TextBox 7"/>
          <p:cNvSpPr txBox="1">
            <a:spLocks noChangeArrowheads="1"/>
          </p:cNvSpPr>
          <p:nvPr/>
        </p:nvSpPr>
        <p:spPr bwMode="auto">
          <a:xfrm rot="-620690">
            <a:off x="1058863" y="5194300"/>
            <a:ext cx="278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2000" b="1">
                <a:solidFill>
                  <a:srgbClr val="FF0000"/>
                </a:solidFill>
                <a:latin typeface="Bradley Hand ITC" pitchFamily="66" charset="0"/>
              </a:rPr>
              <a:t>Program web sites and E-Bay, Craig’s List,</a:t>
            </a:r>
          </a:p>
          <a:p>
            <a:pPr eaLnBrk="1" hangingPunct="1">
              <a:spcBef>
                <a:spcPct val="0"/>
              </a:spcBef>
              <a:buFontTx/>
              <a:buNone/>
            </a:pPr>
            <a:r>
              <a:rPr lang="en-US" altLang="en-US" sz="2000" b="1">
                <a:solidFill>
                  <a:srgbClr val="FF0000"/>
                </a:solidFill>
                <a:latin typeface="Bradley Hand ITC" pitchFamily="66" charset="0"/>
              </a:rPr>
              <a:t>Newspaper ads, et al.</a:t>
            </a:r>
          </a:p>
        </p:txBody>
      </p:sp>
      <p:pic>
        <p:nvPicPr>
          <p:cNvPr id="20486" name="Picture 7" descr="PIOC website head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i="0" smtClean="0">
                <a:solidFill>
                  <a:schemeClr val="accent1"/>
                </a:solidFill>
              </a:rPr>
              <a:t>www.passitoncenter.org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defRPr/>
            </a:pPr>
            <a:r>
              <a:rPr lang="en-US" b="1" i="1" dirty="0" smtClean="0">
                <a:solidFill>
                  <a:srgbClr val="92D050"/>
                </a:solidFill>
              </a:rPr>
              <a:t>Reassignment: </a:t>
            </a:r>
          </a:p>
          <a:p>
            <a:pPr marL="0" indent="0">
              <a:buFont typeface="Wingdings 2" pitchFamily="18" charset="2"/>
              <a:buNone/>
              <a:defRPr/>
            </a:pPr>
            <a:r>
              <a:rPr lang="en-US" dirty="0" smtClean="0"/>
              <a:t>Making donated devices available to new users</a:t>
            </a:r>
            <a:endParaRPr lang="en-US" dirty="0"/>
          </a:p>
        </p:txBody>
      </p:sp>
      <p:sp>
        <p:nvSpPr>
          <p:cNvPr id="3" name="Content Placeholder 2"/>
          <p:cNvSpPr>
            <a:spLocks noGrp="1"/>
          </p:cNvSpPr>
          <p:nvPr>
            <p:ph sz="half" idx="2"/>
          </p:nvPr>
        </p:nvSpPr>
        <p:spPr/>
        <p:txBody>
          <a:bodyPr/>
          <a:lstStyle/>
          <a:p>
            <a:pPr>
              <a:defRPr/>
            </a:pPr>
            <a:r>
              <a:rPr lang="en-US" b="1" i="1" dirty="0" smtClean="0">
                <a:solidFill>
                  <a:srgbClr val="92D050"/>
                </a:solidFill>
              </a:rPr>
              <a:t>Refurbishment:</a:t>
            </a:r>
          </a:p>
          <a:p>
            <a:pPr marL="0" indent="0">
              <a:buFont typeface="Wingdings 2" pitchFamily="18" charset="2"/>
              <a:buNone/>
              <a:defRPr/>
            </a:pPr>
            <a:r>
              <a:rPr lang="en-US" dirty="0" smtClean="0"/>
              <a:t>Repairing/restoring donated devices to working order</a:t>
            </a:r>
            <a:endParaRPr lang="en-US" dirty="0"/>
          </a:p>
        </p:txBody>
      </p:sp>
      <p:cxnSp>
        <p:nvCxnSpPr>
          <p:cNvPr id="7" name="Straight Connector 6"/>
          <p:cNvCxnSpPr/>
          <p:nvPr/>
        </p:nvCxnSpPr>
        <p:spPr>
          <a:xfrm>
            <a:off x="4419600" y="1676400"/>
            <a:ext cx="76200" cy="4419600"/>
          </a:xfrm>
          <a:prstGeom prst="line">
            <a:avLst/>
          </a:prstGeom>
        </p:spPr>
        <p:style>
          <a:lnRef idx="1">
            <a:schemeClr val="accent1"/>
          </a:lnRef>
          <a:fillRef idx="0">
            <a:schemeClr val="accent1"/>
          </a:fillRef>
          <a:effectRef idx="0">
            <a:schemeClr val="accent1"/>
          </a:effectRef>
          <a:fontRef idx="minor">
            <a:schemeClr val="tx1"/>
          </a:fontRef>
        </p:style>
      </p:cxnSp>
      <p:pic>
        <p:nvPicPr>
          <p:cNvPr id="21509" name="Picture 7" descr="PIOC website 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i="0" smtClean="0">
                <a:solidFill>
                  <a:schemeClr val="accent1"/>
                </a:solidFill>
              </a:rPr>
              <a:t>www.passitoncenter.org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half" idx="1"/>
          </p:nvPr>
        </p:nvSpPr>
        <p:spPr>
          <a:xfrm>
            <a:off x="273050" y="1600200"/>
            <a:ext cx="4346575" cy="4525963"/>
          </a:xfrm>
        </p:spPr>
        <p:txBody>
          <a:bodyPr/>
          <a:lstStyle/>
          <a:p>
            <a:r>
              <a:rPr lang="en-US" altLang="en-US" b="1" i="1" smtClean="0">
                <a:solidFill>
                  <a:srgbClr val="92D050"/>
                </a:solidFill>
              </a:rPr>
              <a:t>Remanufacturing –</a:t>
            </a:r>
            <a:r>
              <a:rPr lang="en-US" altLang="en-US" smtClean="0">
                <a:solidFill>
                  <a:srgbClr val="92D050"/>
                </a:solidFill>
              </a:rPr>
              <a:t> </a:t>
            </a:r>
            <a:r>
              <a:rPr lang="en-US" altLang="en-US" smtClean="0"/>
              <a:t>making changes to donated items that alter original manufacturer’s specifications or function</a:t>
            </a:r>
          </a:p>
          <a:p>
            <a:r>
              <a:rPr lang="en-US" altLang="en-US" sz="2400" b="1" u="sng" smtClean="0">
                <a:solidFill>
                  <a:srgbClr val="FF0000"/>
                </a:solidFill>
              </a:rPr>
              <a:t>NOT RECOMMENDED</a:t>
            </a:r>
            <a:r>
              <a:rPr lang="en-US" altLang="en-US" sz="2400" b="1" smtClean="0">
                <a:solidFill>
                  <a:srgbClr val="FF0000"/>
                </a:solidFill>
              </a:rPr>
              <a:t>!</a:t>
            </a:r>
          </a:p>
        </p:txBody>
      </p:sp>
      <p:sp>
        <p:nvSpPr>
          <p:cNvPr id="22531" name="Content Placeholder 2"/>
          <p:cNvSpPr>
            <a:spLocks noGrp="1"/>
          </p:cNvSpPr>
          <p:nvPr>
            <p:ph sz="half" idx="2"/>
          </p:nvPr>
        </p:nvSpPr>
        <p:spPr/>
        <p:txBody>
          <a:bodyPr/>
          <a:lstStyle/>
          <a:p>
            <a:r>
              <a:rPr lang="en-US" altLang="en-US" b="1" i="1" smtClean="0">
                <a:solidFill>
                  <a:srgbClr val="92D050"/>
                </a:solidFill>
              </a:rPr>
              <a:t>Recycling </a:t>
            </a:r>
            <a:r>
              <a:rPr lang="en-US" altLang="en-US" b="1" smtClean="0">
                <a:solidFill>
                  <a:srgbClr val="92D050"/>
                </a:solidFill>
              </a:rPr>
              <a:t>–</a:t>
            </a:r>
            <a:r>
              <a:rPr lang="en-US" altLang="en-US" smtClean="0">
                <a:solidFill>
                  <a:srgbClr val="92D050"/>
                </a:solidFill>
              </a:rPr>
              <a:t> </a:t>
            </a:r>
            <a:r>
              <a:rPr lang="en-US" altLang="en-US" smtClean="0"/>
              <a:t>breaking down unusable devices into spare parts or disposing of in an environmentally appropriate manner</a:t>
            </a:r>
          </a:p>
        </p:txBody>
      </p:sp>
      <p:cxnSp>
        <p:nvCxnSpPr>
          <p:cNvPr id="7" name="Straight Connector 6"/>
          <p:cNvCxnSpPr/>
          <p:nvPr/>
        </p:nvCxnSpPr>
        <p:spPr>
          <a:xfrm>
            <a:off x="4495800" y="1600200"/>
            <a:ext cx="76200" cy="4648200"/>
          </a:xfrm>
          <a:prstGeom prst="line">
            <a:avLst/>
          </a:prstGeom>
        </p:spPr>
        <p:style>
          <a:lnRef idx="1">
            <a:schemeClr val="accent1"/>
          </a:lnRef>
          <a:fillRef idx="0">
            <a:schemeClr val="accent1"/>
          </a:fillRef>
          <a:effectRef idx="0">
            <a:schemeClr val="accent1"/>
          </a:effectRef>
          <a:fontRef idx="minor">
            <a:schemeClr val="tx1"/>
          </a:fontRef>
        </p:style>
      </p:cxnSp>
      <p:pic>
        <p:nvPicPr>
          <p:cNvPr id="22533" name="Picture 7" descr="PIOC website 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i="0" smtClean="0">
                <a:solidFill>
                  <a:schemeClr val="accent1"/>
                </a:solidFill>
              </a:rPr>
              <a:t>www.passitoncenter.org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idx="1"/>
          </p:nvPr>
        </p:nvSpPr>
        <p:spPr>
          <a:xfrm>
            <a:off x="609600" y="1371600"/>
            <a:ext cx="8001000" cy="4800600"/>
          </a:xfrm>
        </p:spPr>
        <p:txBody>
          <a:bodyPr/>
          <a:lstStyle/>
          <a:p>
            <a:r>
              <a:rPr lang="en-US" altLang="en-US" smtClean="0"/>
              <a:t>What kinds of reuse programs exist?</a:t>
            </a:r>
          </a:p>
          <a:p>
            <a:pPr lvl="1"/>
            <a:r>
              <a:rPr lang="en-US" altLang="en-US" smtClean="0"/>
              <a:t>Some accept and refurbish durable medical equipment.</a:t>
            </a:r>
          </a:p>
          <a:p>
            <a:pPr lvl="1"/>
            <a:r>
              <a:rPr lang="en-US" altLang="en-US" smtClean="0"/>
              <a:t>Some accept and refurbish computers and other digital devices.</a:t>
            </a:r>
          </a:p>
          <a:p>
            <a:pPr lvl="1"/>
            <a:r>
              <a:rPr lang="en-US" altLang="en-US" smtClean="0"/>
              <a:t>Some are dedicated to sharing AT in school settings.</a:t>
            </a:r>
          </a:p>
          <a:p>
            <a:pPr lvl="1"/>
            <a:r>
              <a:rPr lang="en-US" altLang="en-US" smtClean="0"/>
              <a:t>Some receive donated medical supplies for redistribution.</a:t>
            </a:r>
          </a:p>
        </p:txBody>
      </p:sp>
      <p:pic>
        <p:nvPicPr>
          <p:cNvPr id="23555" name="Picture 4" descr="PIOC website 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i="0" smtClean="0">
                <a:solidFill>
                  <a:schemeClr val="accent1"/>
                </a:solidFill>
              </a:rPr>
              <a:t>www.passitoncenter.org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685800" y="1600200"/>
            <a:ext cx="7772400" cy="1143000"/>
          </a:xfrm>
        </p:spPr>
        <p:txBody>
          <a:bodyPr/>
          <a:lstStyle/>
          <a:p>
            <a:pPr algn="ctr">
              <a:buFont typeface="Wingdings" pitchFamily="2" charset="2"/>
              <a:buNone/>
            </a:pPr>
            <a:r>
              <a:rPr lang="en-US" altLang="en-US" smtClean="0">
                <a:solidFill>
                  <a:srgbClr val="0066CC"/>
                </a:solidFill>
              </a:rPr>
              <a:t>   </a:t>
            </a:r>
            <a:r>
              <a:rPr lang="en-US" altLang="en-US" sz="2800" smtClean="0"/>
              <a:t>State Summits held in 17 states</a:t>
            </a:r>
            <a:endParaRPr lang="en-US" altLang="en-US" smtClean="0"/>
          </a:p>
          <a:p>
            <a:pPr algn="ctr"/>
            <a:endParaRPr lang="en-US" altLang="en-US" smtClean="0"/>
          </a:p>
        </p:txBody>
      </p:sp>
      <p:pic>
        <p:nvPicPr>
          <p:cNvPr id="9" name="Picture 8" descr="40162_499760907641_187789127641_7442778_3729843_n.jpg"/>
          <p:cNvPicPr>
            <a:picLocks noChangeAspect="1"/>
          </p:cNvPicPr>
          <p:nvPr/>
        </p:nvPicPr>
        <p:blipFill>
          <a:blip r:embed="rId3" cstate="email"/>
          <a:stretch>
            <a:fillRect/>
          </a:stretch>
        </p:blipFill>
        <p:spPr>
          <a:xfrm rot="20831714">
            <a:off x="453524" y="3828182"/>
            <a:ext cx="3182442" cy="2386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ND Summit 1.jpg"/>
          <p:cNvPicPr>
            <a:picLocks noChangeAspect="1"/>
          </p:cNvPicPr>
          <p:nvPr/>
        </p:nvPicPr>
        <p:blipFill>
          <a:blip r:embed="rId4" cstate="email"/>
          <a:stretch>
            <a:fillRect/>
          </a:stretch>
        </p:blipFill>
        <p:spPr>
          <a:xfrm rot="605617">
            <a:off x="5721861" y="3743761"/>
            <a:ext cx="3043976" cy="2282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2"/>
          <p:cNvSpPr txBox="1">
            <a:spLocks noChangeArrowheads="1"/>
          </p:cNvSpPr>
          <p:nvPr/>
        </p:nvSpPr>
        <p:spPr bwMode="auto">
          <a:xfrm>
            <a:off x="533400" y="304800"/>
            <a:ext cx="8229600" cy="865188"/>
          </a:xfrm>
          <a:prstGeom prst="rect">
            <a:avLst/>
          </a:prstGeom>
          <a:noFill/>
          <a:ln w="9525">
            <a:noFill/>
            <a:miter lim="800000"/>
            <a:headEnd/>
            <a:tailEnd/>
          </a:ln>
        </p:spPr>
        <p:txBody>
          <a:bodyPr anchor="ctr"/>
          <a:lstStyle/>
          <a:p>
            <a:pPr algn="ctr" fontAlgn="auto">
              <a:spcBef>
                <a:spcPts val="0"/>
              </a:spcBef>
              <a:spcAft>
                <a:spcPts val="0"/>
              </a:spcAft>
              <a:defRPr/>
            </a:pPr>
            <a:r>
              <a:rPr lang="en-US" sz="3600" kern="0" dirty="0">
                <a:solidFill>
                  <a:schemeClr val="tx2"/>
                </a:solidFill>
                <a:latin typeface="+mn-lt"/>
                <a:ea typeface="+mj-ea"/>
                <a:cs typeface="+mj-cs"/>
              </a:rPr>
              <a:t>Highlights of Year 5 in Review </a:t>
            </a:r>
          </a:p>
        </p:txBody>
      </p:sp>
      <p:sp>
        <p:nvSpPr>
          <p:cNvPr id="13" name="Rectangle 12"/>
          <p:cNvSpPr/>
          <p:nvPr/>
        </p:nvSpPr>
        <p:spPr>
          <a:xfrm>
            <a:off x="457200" y="1125538"/>
            <a:ext cx="7924800" cy="584200"/>
          </a:xfrm>
          <a:prstGeom prst="rect">
            <a:avLst/>
          </a:prstGeom>
        </p:spPr>
        <p:txBody>
          <a:bodyPr>
            <a:spAutoFit/>
          </a:bodyPr>
          <a:lstStyle/>
          <a:p>
            <a:pPr fontAlgn="auto">
              <a:spcBef>
                <a:spcPts val="0"/>
              </a:spcBef>
              <a:spcAft>
                <a:spcPts val="0"/>
              </a:spcAft>
              <a:defRPr/>
            </a:pPr>
            <a:r>
              <a:rPr lang="en-US" sz="3200" dirty="0">
                <a:solidFill>
                  <a:srgbClr val="0066CC"/>
                </a:solidFill>
                <a:latin typeface="+mn-lt"/>
                <a:ea typeface="+mj-ea"/>
                <a:cs typeface="+mj-cs"/>
              </a:rPr>
              <a:t>Expanding Reuse through Specific Events</a:t>
            </a:r>
          </a:p>
        </p:txBody>
      </p:sp>
      <p:pic>
        <p:nvPicPr>
          <p:cNvPr id="24583" name="Picture 4" descr="PIOC website hea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2875"/>
            <a:ext cx="7596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66313_495042021110_733466110_7567359_5201888_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3129" y="3140431"/>
            <a:ext cx="3204956" cy="2403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54163"/>
            <a:ext cx="8229600" cy="914400"/>
          </a:xfrm>
        </p:spPr>
        <p:txBody>
          <a:bodyPr/>
          <a:lstStyle/>
          <a:p>
            <a:r>
              <a:rPr lang="en-US" altLang="en-US" sz="3200" smtClean="0"/>
              <a:t>ATIA Pre-Conference and Reuse Strand</a:t>
            </a:r>
          </a:p>
        </p:txBody>
      </p:sp>
      <p:sp>
        <p:nvSpPr>
          <p:cNvPr id="25603" name="Content Placeholder 4"/>
          <p:cNvSpPr>
            <a:spLocks noGrp="1"/>
          </p:cNvSpPr>
          <p:nvPr>
            <p:ph idx="1"/>
          </p:nvPr>
        </p:nvSpPr>
        <p:spPr>
          <a:xfrm>
            <a:off x="457200" y="2514600"/>
            <a:ext cx="4648200" cy="3962400"/>
          </a:xfrm>
        </p:spPr>
        <p:txBody>
          <a:bodyPr/>
          <a:lstStyle/>
          <a:p>
            <a:r>
              <a:rPr lang="en-US" altLang="en-US" sz="2800" b="1" smtClean="0"/>
              <a:t>ATIA Chicago &amp; Orlando 2006 - 2014</a:t>
            </a:r>
          </a:p>
          <a:p>
            <a:pPr lvl="1"/>
            <a:r>
              <a:rPr lang="en-US" altLang="en-US" sz="2400" smtClean="0"/>
              <a:t>Pre-Conference on How to Start to Start or Improve an AT Reuse Program</a:t>
            </a:r>
          </a:p>
          <a:p>
            <a:pPr lvl="1"/>
            <a:r>
              <a:rPr lang="en-US" altLang="en-US" sz="2400" smtClean="0"/>
              <a:t>7 session strand on AT Reuse</a:t>
            </a:r>
          </a:p>
          <a:p>
            <a:pPr lvl="1"/>
            <a:r>
              <a:rPr lang="en-US" altLang="en-US" sz="2400" smtClean="0"/>
              <a:t>Booth in exhibit hall</a:t>
            </a:r>
          </a:p>
          <a:p>
            <a:pPr lvl="1"/>
            <a:endParaRPr lang="en-US" altLang="en-US" smtClean="0"/>
          </a:p>
        </p:txBody>
      </p:sp>
      <p:sp>
        <p:nvSpPr>
          <p:cNvPr id="3" name="Rectangle 2"/>
          <p:cNvSpPr txBox="1">
            <a:spLocks noChangeArrowheads="1"/>
          </p:cNvSpPr>
          <p:nvPr/>
        </p:nvSpPr>
        <p:spPr bwMode="auto">
          <a:xfrm>
            <a:off x="457200" y="228600"/>
            <a:ext cx="8229600" cy="865188"/>
          </a:xfrm>
          <a:prstGeom prst="rect">
            <a:avLst/>
          </a:prstGeom>
          <a:noFill/>
          <a:ln w="9525">
            <a:noFill/>
            <a:miter lim="800000"/>
            <a:headEnd/>
            <a:tailEnd/>
          </a:ln>
        </p:spPr>
        <p:txBody>
          <a:bodyPr anchor="ctr"/>
          <a:lstStyle/>
          <a:p>
            <a:pPr algn="ctr" fontAlgn="auto">
              <a:spcBef>
                <a:spcPts val="0"/>
              </a:spcBef>
              <a:spcAft>
                <a:spcPts val="0"/>
              </a:spcAft>
              <a:defRPr/>
            </a:pPr>
            <a:r>
              <a:rPr lang="en-US" sz="3600" kern="0" dirty="0">
                <a:solidFill>
                  <a:schemeClr val="tx2"/>
                </a:solidFill>
                <a:latin typeface="+mn-lt"/>
                <a:ea typeface="+mj-ea"/>
                <a:cs typeface="+mj-cs"/>
              </a:rPr>
              <a:t>Highlights of Year 5 in Review </a:t>
            </a:r>
          </a:p>
        </p:txBody>
      </p:sp>
      <p:pic>
        <p:nvPicPr>
          <p:cNvPr id="25605" name="Picture 7" descr="atia new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5399088"/>
            <a:ext cx="2057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SCN18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87687">
            <a:off x="5253782" y="2514461"/>
            <a:ext cx="3457498" cy="2593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57200" y="1209675"/>
            <a:ext cx="7924800" cy="584200"/>
          </a:xfrm>
          <a:prstGeom prst="rect">
            <a:avLst/>
          </a:prstGeom>
        </p:spPr>
        <p:txBody>
          <a:bodyPr>
            <a:spAutoFit/>
          </a:bodyPr>
          <a:lstStyle/>
          <a:p>
            <a:pPr fontAlgn="auto">
              <a:spcBef>
                <a:spcPts val="0"/>
              </a:spcBef>
              <a:spcAft>
                <a:spcPts val="0"/>
              </a:spcAft>
              <a:defRPr/>
            </a:pPr>
            <a:r>
              <a:rPr lang="en-US" sz="3200" dirty="0">
                <a:solidFill>
                  <a:srgbClr val="0066CC"/>
                </a:solidFill>
                <a:latin typeface="+mn-lt"/>
                <a:ea typeface="+mj-ea"/>
                <a:cs typeface="+mj-cs"/>
              </a:rPr>
              <a:t>Expanding Reuse through Specific Events</a:t>
            </a:r>
          </a:p>
        </p:txBody>
      </p:sp>
      <p:pic>
        <p:nvPicPr>
          <p:cNvPr id="25608" name="Picture 4" descr="PIOC website hea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2875"/>
            <a:ext cx="7596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half" idx="1"/>
          </p:nvPr>
        </p:nvSpPr>
        <p:spPr/>
        <p:txBody>
          <a:bodyPr/>
          <a:lstStyle/>
          <a:p>
            <a:pPr marL="0" indent="0">
              <a:buFont typeface="Wingdings 2" pitchFamily="18" charset="2"/>
              <a:buNone/>
            </a:pPr>
            <a:r>
              <a:rPr lang="en-US" altLang="en-US" i="1" smtClean="0">
                <a:solidFill>
                  <a:srgbClr val="FFC000"/>
                </a:solidFill>
              </a:rPr>
              <a:t>Learn about reuse.</a:t>
            </a:r>
          </a:p>
          <a:p>
            <a:pPr marL="457200" lvl="1" indent="0">
              <a:buFont typeface="Wingdings 2" pitchFamily="18" charset="2"/>
              <a:buNone/>
            </a:pPr>
            <a:r>
              <a:rPr lang="en-US" altLang="en-US" smtClean="0">
                <a:solidFill>
                  <a:schemeClr val="tx2"/>
                </a:solidFill>
              </a:rPr>
              <a:t>Pass It On Center offers resources to promote new programs and to help existing ones improve.</a:t>
            </a:r>
          </a:p>
        </p:txBody>
      </p:sp>
      <p:sp>
        <p:nvSpPr>
          <p:cNvPr id="3" name="Content Placeholder 2"/>
          <p:cNvSpPr>
            <a:spLocks noGrp="1"/>
          </p:cNvSpPr>
          <p:nvPr>
            <p:ph sz="half" idx="2"/>
          </p:nvPr>
        </p:nvSpPr>
        <p:spPr/>
        <p:txBody>
          <a:bodyPr/>
          <a:lstStyle/>
          <a:p>
            <a:pPr>
              <a:defRPr/>
            </a:pPr>
            <a:r>
              <a:rPr lang="en-US" dirty="0" smtClean="0"/>
              <a:t>Indicators of Quality (online tool)</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cxnSp>
        <p:nvCxnSpPr>
          <p:cNvPr id="7" name="Straight Connector 6"/>
          <p:cNvCxnSpPr/>
          <p:nvPr/>
        </p:nvCxnSpPr>
        <p:spPr>
          <a:xfrm>
            <a:off x="4495800" y="1752600"/>
            <a:ext cx="76200" cy="4267200"/>
          </a:xfrm>
          <a:prstGeom prst="line">
            <a:avLst/>
          </a:prstGeom>
        </p:spPr>
        <p:style>
          <a:lnRef idx="1">
            <a:schemeClr val="accent1"/>
          </a:lnRef>
          <a:fillRef idx="0">
            <a:schemeClr val="accent1"/>
          </a:fillRef>
          <a:effectRef idx="0">
            <a:schemeClr val="accent1"/>
          </a:effectRef>
          <a:fontRef idx="minor">
            <a:schemeClr val="tx1"/>
          </a:fontRef>
        </p:style>
      </p:cxnSp>
      <p:pic>
        <p:nvPicPr>
          <p:cNvPr id="26629" name="Picture 2" descr="http://www.passitoncenter.org/../../../../../Portals/passitoncenter/uploads/IQ-ATR%20ima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5773">
            <a:off x="860425" y="3109913"/>
            <a:ext cx="28527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PIOC website 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8600"/>
            <a:ext cx="5181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2113" y="2041525"/>
            <a:ext cx="8751887" cy="1143000"/>
          </a:xfrm>
        </p:spPr>
        <p:txBody>
          <a:bodyPr/>
          <a:lstStyle/>
          <a:p>
            <a:r>
              <a:rPr lang="en-US" altLang="en-US" sz="2800" b="1" smtClean="0"/>
              <a:t>Your National Pass It On Center (PIOC)</a:t>
            </a:r>
            <a:r>
              <a:rPr lang="en-US" altLang="en-US" sz="3600" b="1" smtClean="0"/>
              <a:t/>
            </a:r>
            <a:br>
              <a:rPr lang="en-US" altLang="en-US" sz="3600" b="1" smtClean="0"/>
            </a:br>
            <a:endParaRPr lang="en-US" altLang="en-US" sz="3600" smtClean="0">
              <a:solidFill>
                <a:schemeClr val="tx1"/>
              </a:solidFill>
            </a:endParaRPr>
          </a:p>
        </p:txBody>
      </p:sp>
      <p:sp>
        <p:nvSpPr>
          <p:cNvPr id="9219" name="Rectangle 3"/>
          <p:cNvSpPr>
            <a:spLocks noGrp="1" noChangeArrowheads="1"/>
          </p:cNvSpPr>
          <p:nvPr>
            <p:ph type="body" idx="1"/>
          </p:nvPr>
        </p:nvSpPr>
        <p:spPr>
          <a:xfrm>
            <a:off x="304800" y="2654300"/>
            <a:ext cx="7772400" cy="4811713"/>
          </a:xfrm>
        </p:spPr>
        <p:txBody>
          <a:bodyPr/>
          <a:lstStyle/>
          <a:p>
            <a:endParaRPr lang="en-US" altLang="en-US" sz="1800" b="1" smtClean="0"/>
          </a:p>
          <a:p>
            <a:r>
              <a:rPr lang="en-US" altLang="en-US" sz="1800" smtClean="0"/>
              <a:t>Assistive Technology (AT) Reuse continues to grow as a national priority. Over 220 AT Reuse programs have been established to assist people with disabilities, their families, and circles of support to exchange or refurbish AT that they no longer use. Other individuals that lack insurance or don’t qualify for traditional funding solutions are seeking affordable, used assistive technology, including durable medical equipment, to meet their needs. Pass It On Center is working with an established network of AT Reuse Programs to discover promising practices, define indicators of quality and promote safe and effective reuse of equipment. </a:t>
            </a:r>
          </a:p>
        </p:txBody>
      </p:sp>
      <p:pic>
        <p:nvPicPr>
          <p:cNvPr id="9220" name="Picture 11" descr="PIOC from web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ubTitle" idx="4294967295"/>
          </p:nvPr>
        </p:nvSpPr>
        <p:spPr>
          <a:xfrm>
            <a:off x="660400" y="6561138"/>
            <a:ext cx="8178800" cy="296862"/>
          </a:xfrm>
        </p:spPr>
        <p:txBody>
          <a:bodyPr/>
          <a:lstStyle/>
          <a:p>
            <a:pPr marL="0" indent="0" algn="ctr" eaLnBrk="1" hangingPunct="1">
              <a:lnSpc>
                <a:spcPct val="80000"/>
              </a:lnSpc>
              <a:spcBef>
                <a:spcPct val="100000"/>
              </a:spcBef>
              <a:buFontTx/>
              <a:buNone/>
            </a:pPr>
            <a:endParaRPr lang="en-US" altLang="en-US" sz="1400" b="1" i="1" smtClean="0"/>
          </a:p>
          <a:p>
            <a:pPr marL="0" indent="0" algn="ctr" eaLnBrk="1" hangingPunct="1">
              <a:lnSpc>
                <a:spcPct val="80000"/>
              </a:lnSpc>
              <a:buFont typeface="Wingdings" pitchFamily="2" charset="2"/>
              <a:buNone/>
            </a:pPr>
            <a:endParaRPr lang="en-US" altLang="en-US" sz="800" smtClean="0">
              <a:solidFill>
                <a:schemeClr val="bg1"/>
              </a:solidFill>
            </a:endParaRPr>
          </a:p>
        </p:txBody>
      </p:sp>
      <p:pic>
        <p:nvPicPr>
          <p:cNvPr id="27651" name="Picture 11" descr="PIOC from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9" descr="j03167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31242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4051300" y="5156200"/>
            <a:ext cx="1752600" cy="939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spcBef>
                <a:spcPct val="0"/>
              </a:spcBef>
              <a:buFontTx/>
              <a:buNone/>
            </a:pPr>
            <a:endParaRPr lang="en-US" altLang="en-US" sz="1800"/>
          </a:p>
        </p:txBody>
      </p:sp>
      <p:sp>
        <p:nvSpPr>
          <p:cNvPr id="27654" name="Rectangle 5"/>
          <p:cNvSpPr>
            <a:spLocks noChangeArrowheads="1"/>
          </p:cNvSpPr>
          <p:nvPr/>
        </p:nvSpPr>
        <p:spPr bwMode="auto">
          <a:xfrm>
            <a:off x="2108200" y="1905000"/>
            <a:ext cx="66548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eaLnBrk="1" hangingPunct="1">
              <a:spcBef>
                <a:spcPct val="0"/>
              </a:spcBef>
              <a:buFontTx/>
              <a:buNone/>
            </a:pPr>
            <a:r>
              <a:rPr lang="en-US" altLang="en-US" sz="2000" b="1" i="1">
                <a:solidFill>
                  <a:schemeClr val="bg1"/>
                </a:solidFill>
              </a:rPr>
              <a:t>Guiding Principles</a:t>
            </a:r>
          </a:p>
          <a:p>
            <a:pPr algn="ctr" eaLnBrk="1" hangingPunct="1">
              <a:lnSpc>
                <a:spcPct val="80000"/>
              </a:lnSpc>
              <a:buFont typeface="Wingdings" pitchFamily="2" charset="2"/>
              <a:buNone/>
            </a:pPr>
            <a:endParaRPr lang="en-US" altLang="en-US" sz="2000">
              <a:solidFill>
                <a:schemeClr val="bg1"/>
              </a:solidFill>
            </a:endParaRPr>
          </a:p>
        </p:txBody>
      </p:sp>
      <p:sp>
        <p:nvSpPr>
          <p:cNvPr id="27655" name="Rectangle 7"/>
          <p:cNvSpPr>
            <a:spLocks noChangeArrowheads="1"/>
          </p:cNvSpPr>
          <p:nvPr/>
        </p:nvSpPr>
        <p:spPr bwMode="auto">
          <a:xfrm>
            <a:off x="736600" y="2012950"/>
            <a:ext cx="7721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lvl="1">
              <a:lnSpc>
                <a:spcPct val="80000"/>
              </a:lnSpc>
              <a:buFont typeface="Wingdings 2" pitchFamily="18" charset="2"/>
              <a:buNone/>
            </a:pPr>
            <a:endParaRPr lang="en-US" altLang="en-US" sz="2000"/>
          </a:p>
        </p:txBody>
      </p:sp>
      <p:pic>
        <p:nvPicPr>
          <p:cNvPr id="2765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7125"/>
            <a:ext cx="9753600" cy="88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28675" name="Content Placeholder 2"/>
          <p:cNvSpPr>
            <a:spLocks noGrp="1"/>
          </p:cNvSpPr>
          <p:nvPr>
            <p:ph idx="1"/>
          </p:nvPr>
        </p:nvSpPr>
        <p:spPr/>
        <p:txBody>
          <a:bodyPr/>
          <a:lstStyle/>
          <a:p>
            <a:endParaRPr lang="en-US" altLang="en-US" smtClean="0"/>
          </a:p>
        </p:txBody>
      </p:sp>
      <p:sp>
        <p:nvSpPr>
          <p:cNvPr id="28676" name="Slide Number Placeholder 3"/>
          <p:cNvSpPr>
            <a:spLocks noGrp="1"/>
          </p:cNvSpPr>
          <p:nvPr>
            <p:ph type="sldNum" sz="quarter" idx="12"/>
          </p:nvPr>
        </p:nvSpPr>
        <p:spPr>
          <a:xfrm>
            <a:off x="457200" y="652145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fld id="{5880DD01-7DF0-460D-B60D-99BA8F5898AA}" type="slidenum">
              <a:rPr lang="en-US" altLang="en-US" sz="1400" smtClean="0">
                <a:solidFill>
                  <a:schemeClr val="accent1"/>
                </a:solidFill>
              </a:rPr>
              <a:pPr algn="l" eaLnBrk="1" hangingPunct="1">
                <a:spcBef>
                  <a:spcPct val="0"/>
                </a:spcBef>
                <a:buFontTx/>
                <a:buNone/>
              </a:pPr>
              <a:t>21</a:t>
            </a:fld>
            <a:endParaRPr lang="en-US" altLang="en-US" sz="1400" smtClean="0">
              <a:solidFill>
                <a:schemeClr val="accent1"/>
              </a:solidFill>
            </a:endParaRPr>
          </a:p>
        </p:txBody>
      </p:sp>
      <p:pic>
        <p:nvPicPr>
          <p:cNvPr id="28677" name="Picture 3" descr="screen shot of Pass It On Center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699" name="Slide Number Placeholder 2"/>
          <p:cNvSpPr>
            <a:spLocks noGrp="1"/>
          </p:cNvSpPr>
          <p:nvPr>
            <p:ph type="sldNum" sz="quarter" idx="12"/>
          </p:nvPr>
        </p:nvSpPr>
        <p:spPr>
          <a:xfrm>
            <a:off x="457200" y="652145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fld id="{E002B050-5B1C-4207-9F71-AA555BA66FD6}" type="slidenum">
              <a:rPr lang="en-US" altLang="en-US" sz="1400" smtClean="0">
                <a:solidFill>
                  <a:schemeClr val="accent1"/>
                </a:solidFill>
              </a:rPr>
              <a:pPr algn="l" eaLnBrk="1" hangingPunct="1">
                <a:spcBef>
                  <a:spcPct val="0"/>
                </a:spcBef>
                <a:buFontTx/>
                <a:buNone/>
              </a:pPr>
              <a:t>22</a:t>
            </a:fld>
            <a:endParaRPr lang="en-US" altLang="en-US" sz="1400" smtClean="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sp>
        <p:nvSpPr>
          <p:cNvPr id="30723" name="Content Placeholder 2"/>
          <p:cNvSpPr>
            <a:spLocks noGrp="1"/>
          </p:cNvSpPr>
          <p:nvPr>
            <p:ph idx="1"/>
          </p:nvPr>
        </p:nvSpPr>
        <p:spPr/>
        <p:txBody>
          <a:bodyPr/>
          <a:lstStyle/>
          <a:p>
            <a:endParaRPr lang="en-US" altLang="en-US"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753600" cy="85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8925" y="1501775"/>
            <a:ext cx="6569075" cy="533400"/>
          </a:xfrm>
        </p:spPr>
        <p:txBody>
          <a:bodyPr/>
          <a:lstStyle/>
          <a:p>
            <a:r>
              <a:rPr lang="en-US" altLang="en-US" smtClean="0"/>
              <a:t>In five years…</a:t>
            </a:r>
          </a:p>
        </p:txBody>
      </p:sp>
      <p:sp>
        <p:nvSpPr>
          <p:cNvPr id="31747" name="Rectangle 3"/>
          <p:cNvSpPr>
            <a:spLocks noGrp="1" noChangeArrowheads="1"/>
          </p:cNvSpPr>
          <p:nvPr>
            <p:ph idx="1"/>
          </p:nvPr>
        </p:nvSpPr>
        <p:spPr>
          <a:xfrm>
            <a:off x="374650" y="2179638"/>
            <a:ext cx="8229600" cy="5026025"/>
          </a:xfrm>
        </p:spPr>
        <p:txBody>
          <a:bodyPr/>
          <a:lstStyle/>
          <a:p>
            <a:pPr eaLnBrk="1" hangingPunct="1">
              <a:lnSpc>
                <a:spcPct val="90000"/>
              </a:lnSpc>
            </a:pPr>
            <a:r>
              <a:rPr lang="en-US" altLang="en-US" sz="2400" smtClean="0"/>
              <a:t> As of June 2014, the number of states and programs listed had increased to 222. Of these:  </a:t>
            </a:r>
          </a:p>
          <a:p>
            <a:pPr lvl="1" eaLnBrk="1" hangingPunct="1">
              <a:lnSpc>
                <a:spcPct val="90000"/>
              </a:lnSpc>
            </a:pPr>
            <a:r>
              <a:rPr lang="en-US" altLang="en-US" sz="2000" smtClean="0"/>
              <a:t>116 conduct reassignment activities</a:t>
            </a:r>
          </a:p>
          <a:p>
            <a:pPr lvl="1" eaLnBrk="1" hangingPunct="1">
              <a:lnSpc>
                <a:spcPct val="90000"/>
              </a:lnSpc>
            </a:pPr>
            <a:r>
              <a:rPr lang="en-US" altLang="en-US" sz="2000" smtClean="0"/>
              <a:t>87 conduct refurbishment activities</a:t>
            </a:r>
          </a:p>
          <a:p>
            <a:pPr lvl="1" eaLnBrk="1" hangingPunct="1">
              <a:lnSpc>
                <a:spcPct val="90000"/>
              </a:lnSpc>
            </a:pPr>
            <a:r>
              <a:rPr lang="en-US" altLang="en-US" sz="2000" smtClean="0"/>
              <a:t>48 conduct equipment exchange activities</a:t>
            </a:r>
          </a:p>
          <a:p>
            <a:pPr lvl="1" eaLnBrk="1" hangingPunct="1">
              <a:lnSpc>
                <a:spcPct val="90000"/>
              </a:lnSpc>
            </a:pPr>
            <a:r>
              <a:rPr lang="en-US" altLang="en-US" sz="2000" smtClean="0"/>
              <a:t>60 conduct reassignment &amp; refurbishment </a:t>
            </a:r>
          </a:p>
          <a:p>
            <a:pPr lvl="1" eaLnBrk="1" hangingPunct="1">
              <a:lnSpc>
                <a:spcPct val="90000"/>
              </a:lnSpc>
            </a:pPr>
            <a:r>
              <a:rPr lang="en-US" altLang="en-US" sz="2000" smtClean="0"/>
              <a:t>18 conduct reassignment &amp; exchange activities</a:t>
            </a:r>
          </a:p>
          <a:p>
            <a:pPr lvl="1" eaLnBrk="1" hangingPunct="1">
              <a:lnSpc>
                <a:spcPct val="90000"/>
              </a:lnSpc>
            </a:pPr>
            <a:r>
              <a:rPr lang="en-US" altLang="en-US" sz="2000" smtClean="0"/>
              <a:t>15 conduct refurbishment and exchange activities</a:t>
            </a:r>
          </a:p>
          <a:p>
            <a:pPr lvl="1" eaLnBrk="1" hangingPunct="1">
              <a:lnSpc>
                <a:spcPct val="90000"/>
              </a:lnSpc>
            </a:pPr>
            <a:r>
              <a:rPr lang="en-US" altLang="en-US" sz="2000" smtClean="0"/>
              <a:t>12 conduct reassignment, refurbishment &amp; exchange</a:t>
            </a:r>
          </a:p>
          <a:p>
            <a:pPr eaLnBrk="1" hangingPunct="1">
              <a:lnSpc>
                <a:spcPct val="90000"/>
              </a:lnSpc>
            </a:pPr>
            <a:r>
              <a:rPr lang="en-US" altLang="en-US" sz="2400" smtClean="0"/>
              <a:t>1 state and 3 territories have no AT reuse listing on the database of AT reuse programs. </a:t>
            </a:r>
          </a:p>
        </p:txBody>
      </p:sp>
      <p:pic>
        <p:nvPicPr>
          <p:cNvPr id="31748" name="Picture 4" descr="PIOC website 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7596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2514600"/>
            <a:ext cx="7543800" cy="2819400"/>
          </a:xfrm>
        </p:spPr>
        <p:txBody>
          <a:bodyPr/>
          <a:lstStyle/>
          <a:p>
            <a:pPr algn="ctr"/>
            <a:endParaRPr lang="en-US" altLang="en-US" sz="2400" smtClean="0"/>
          </a:p>
        </p:txBody>
      </p:sp>
      <p:pic>
        <p:nvPicPr>
          <p:cNvPr id="32771" name="Picture 11" descr="PIOC from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4765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3011150" cy="797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519238"/>
            <a:ext cx="9753601" cy="898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sp>
        <p:nvSpPr>
          <p:cNvPr id="34819" name="Content Placeholder 2"/>
          <p:cNvSpPr>
            <a:spLocks noGrp="1"/>
          </p:cNvSpPr>
          <p:nvPr>
            <p:ph idx="1"/>
          </p:nvPr>
        </p:nvSpPr>
        <p:spPr/>
        <p:txBody>
          <a:bodyPr/>
          <a:lstStyle/>
          <a:p>
            <a:endParaRPr lang="en-US"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92275"/>
            <a:ext cx="10425113" cy="920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xfrm>
            <a:off x="457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r>
              <a:rPr lang="en-US" altLang="en-US" sz="1400" smtClean="0">
                <a:solidFill>
                  <a:schemeClr val="accent1"/>
                </a:solidFill>
              </a:rPr>
              <a:t>www.passitoncenter.org</a:t>
            </a:r>
          </a:p>
        </p:txBody>
      </p:sp>
      <p:sp>
        <p:nvSpPr>
          <p:cNvPr id="36867" name="Title 4"/>
          <p:cNvSpPr>
            <a:spLocks noGrp="1"/>
          </p:cNvSpPr>
          <p:nvPr>
            <p:ph type="title"/>
          </p:nvPr>
        </p:nvSpPr>
        <p:spPr/>
        <p:txBody>
          <a:bodyPr/>
          <a:lstStyle/>
          <a:p>
            <a:endParaRPr lang="en-US" altLang="en-US" smtClean="0"/>
          </a:p>
        </p:txBody>
      </p:sp>
      <p:sp>
        <p:nvSpPr>
          <p:cNvPr id="36868" name="Content Placeholder 5"/>
          <p:cNvSpPr>
            <a:spLocks noGrp="1"/>
          </p:cNvSpPr>
          <p:nvPr>
            <p:ph idx="1"/>
          </p:nvPr>
        </p:nvSpPr>
        <p:spPr/>
        <p:txBody>
          <a:bodyPr/>
          <a:lstStyle/>
          <a:p>
            <a:endParaRPr lang="en-US" altLang="en-US" smtClean="0"/>
          </a:p>
        </p:txBody>
      </p:sp>
      <p:sp>
        <p:nvSpPr>
          <p:cNvPr id="7" name="Rectangle 2"/>
          <p:cNvSpPr txBox="1">
            <a:spLocks noChangeArrowheads="1"/>
          </p:cNvSpPr>
          <p:nvPr/>
        </p:nvSpPr>
        <p:spPr bwMode="auto">
          <a:xfrm>
            <a:off x="381000" y="0"/>
            <a:ext cx="8153400" cy="533400"/>
          </a:xfrm>
          <a:prstGeom prst="rect">
            <a:avLst/>
          </a:prstGeom>
          <a:noFill/>
          <a:ln w="9525">
            <a:noFill/>
            <a:miter lim="800000"/>
            <a:headEnd/>
            <a:tailEnd/>
          </a:ln>
        </p:spPr>
        <p:txBody>
          <a:bodyPr anchor="ctr"/>
          <a:lstStyle/>
          <a:p>
            <a:pPr algn="ctr">
              <a:defRPr/>
            </a:pPr>
            <a:r>
              <a:rPr lang="en-US" sz="3200" kern="0" dirty="0">
                <a:latin typeface="+mj-lt"/>
                <a:ea typeface="+mj-ea"/>
                <a:cs typeface="+mj-cs"/>
              </a:rPr>
              <a:t>The Pass It On Center is Here to Help You! </a:t>
            </a:r>
          </a:p>
        </p:txBody>
      </p:sp>
      <p:pic>
        <p:nvPicPr>
          <p:cNvPr id="368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1" name="Straight Arrow Connector 9"/>
          <p:cNvCxnSpPr>
            <a:cxnSpLocks noChangeShapeType="1"/>
          </p:cNvCxnSpPr>
          <p:nvPr/>
        </p:nvCxnSpPr>
        <p:spPr bwMode="auto">
          <a:xfrm flipH="1">
            <a:off x="4267200" y="3429000"/>
            <a:ext cx="2179638" cy="533400"/>
          </a:xfrm>
          <a:prstGeom prst="straightConnector1">
            <a:avLst/>
          </a:prstGeom>
          <a:noFill/>
          <a:ln w="76200" algn="ctr">
            <a:solidFill>
              <a:srgbClr val="0066FF"/>
            </a:solidFill>
            <a:round/>
            <a:headEnd/>
            <a:tailEnd type="arrow" w="med" len="med"/>
          </a:ln>
          <a:extLst>
            <a:ext uri="{909E8E84-426E-40DD-AFC4-6F175D3DCCD1}">
              <a14:hiddenFill xmlns:a14="http://schemas.microsoft.com/office/drawing/2010/main">
                <a:noFill/>
              </a14:hiddenFill>
            </a:ext>
          </a:extLst>
        </p:spPr>
      </p:cxnSp>
      <p:sp>
        <p:nvSpPr>
          <p:cNvPr id="36872" name="TextBox 13"/>
          <p:cNvSpPr txBox="1">
            <a:spLocks noChangeArrowheads="1"/>
          </p:cNvSpPr>
          <p:nvPr/>
        </p:nvSpPr>
        <p:spPr bwMode="auto">
          <a:xfrm rot="896573">
            <a:off x="5489575" y="2765425"/>
            <a:ext cx="334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2800" i="1">
                <a:solidFill>
                  <a:srgbClr val="FF0000"/>
                </a:solidFill>
              </a:rPr>
              <a:t>Webinars Archives!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2113" y="2041525"/>
            <a:ext cx="8751887" cy="1143000"/>
          </a:xfrm>
        </p:spPr>
        <p:txBody>
          <a:bodyPr/>
          <a:lstStyle/>
          <a:p>
            <a:r>
              <a:rPr lang="en-US" altLang="en-US" sz="2800" b="1" smtClean="0"/>
              <a:t>Learning Objectives</a:t>
            </a:r>
            <a:r>
              <a:rPr lang="en-US" altLang="en-US" sz="3600" b="1" smtClean="0"/>
              <a:t/>
            </a:r>
            <a:br>
              <a:rPr lang="en-US" altLang="en-US" sz="3600" b="1" smtClean="0"/>
            </a:br>
            <a:endParaRPr lang="en-US" altLang="en-US" sz="3600" smtClean="0">
              <a:solidFill>
                <a:schemeClr val="tx1"/>
              </a:solidFill>
            </a:endParaRPr>
          </a:p>
        </p:txBody>
      </p:sp>
      <p:sp>
        <p:nvSpPr>
          <p:cNvPr id="10243" name="Rectangle 3"/>
          <p:cNvSpPr>
            <a:spLocks noGrp="1" noChangeArrowheads="1"/>
          </p:cNvSpPr>
          <p:nvPr>
            <p:ph type="body" idx="1"/>
          </p:nvPr>
        </p:nvSpPr>
        <p:spPr>
          <a:xfrm>
            <a:off x="304800" y="2954338"/>
            <a:ext cx="7772400" cy="4811712"/>
          </a:xfrm>
        </p:spPr>
        <p:txBody>
          <a:bodyPr/>
          <a:lstStyle/>
          <a:p>
            <a:endParaRPr lang="en-US" altLang="en-US" sz="1800" b="1" smtClean="0"/>
          </a:p>
          <a:p>
            <a:r>
              <a:rPr lang="en-US" altLang="en-US" sz="1800" smtClean="0"/>
              <a:t>1. First Key Learning Objective  At the end of this session, participants will be able to identify and define the 4 types of AT Reuse.  </a:t>
            </a:r>
          </a:p>
          <a:p>
            <a:r>
              <a:rPr lang="en-US" altLang="en-US" sz="1800" smtClean="0"/>
              <a:t>2. Second Key Learning Objective  At the end of this session, participants will learn 3 resources to establish an AT Reuse network in their community.  </a:t>
            </a:r>
          </a:p>
          <a:p>
            <a:r>
              <a:rPr lang="en-US" altLang="en-US" sz="1800" smtClean="0"/>
              <a:t>3. Third Key Learning Objective  At the end of this session, participants will know how to access resources, as well as local reuse programs, through the Pass It On Center website. </a:t>
            </a:r>
          </a:p>
        </p:txBody>
      </p:sp>
      <p:pic>
        <p:nvPicPr>
          <p:cNvPr id="10244" name="Picture 11" descr="PIOC from web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2971800"/>
            <a:ext cx="8915400" cy="1143000"/>
          </a:xfrm>
        </p:spPr>
        <p:txBody>
          <a:bodyPr/>
          <a:lstStyle/>
          <a:p>
            <a:pPr algn="ctr"/>
            <a:r>
              <a:rPr lang="en-US" altLang="en-US" sz="3600" b="1" smtClean="0"/>
              <a:t>Behind every Reused Assistive Technology device there is –</a:t>
            </a:r>
            <a:br>
              <a:rPr lang="en-US" altLang="en-US" sz="3600" b="1" smtClean="0"/>
            </a:br>
            <a:r>
              <a:rPr lang="en-US" altLang="en-US" sz="3600" b="1" smtClean="0"/>
              <a:t/>
            </a:r>
            <a:br>
              <a:rPr lang="en-US" altLang="en-US" sz="3600" b="1" smtClean="0"/>
            </a:br>
            <a:r>
              <a:rPr lang="en-US" altLang="en-US" sz="3600" b="1" smtClean="0"/>
              <a:t>A Story to be Told,</a:t>
            </a:r>
            <a:br>
              <a:rPr lang="en-US" altLang="en-US" sz="3600" b="1" smtClean="0"/>
            </a:br>
            <a:r>
              <a:rPr lang="en-US" altLang="en-US" sz="3600" b="1" smtClean="0"/>
              <a:t>A Dream being Realized,</a:t>
            </a:r>
            <a:br>
              <a:rPr lang="en-US" altLang="en-US" sz="3600" b="1" smtClean="0"/>
            </a:br>
            <a:r>
              <a:rPr lang="en-US" altLang="en-US" sz="3600" b="1" smtClean="0"/>
              <a:t>A Goal being Met.</a:t>
            </a:r>
            <a:r>
              <a:rPr lang="en-US" altLang="en-US" sz="3600" smtClean="0"/>
              <a:t>  </a:t>
            </a:r>
          </a:p>
        </p:txBody>
      </p:sp>
      <p:pic>
        <p:nvPicPr>
          <p:cNvPr id="37891" name="Picture 11" descr="PIOC from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
            <a:ext cx="571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0"/>
            <a:ext cx="2384425" cy="1554163"/>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fld id="{BFF37720-F989-4049-90F1-E5BD9C703A48}" type="slidenum">
              <a:rPr lang="en-US" altLang="en-US" sz="1400" smtClean="0">
                <a:solidFill>
                  <a:schemeClr val="accent1"/>
                </a:solidFill>
              </a:rPr>
              <a:pPr eaLnBrk="1" hangingPunct="1">
                <a:spcBef>
                  <a:spcPct val="0"/>
                </a:spcBef>
                <a:buFontTx/>
                <a:buNone/>
              </a:pPr>
              <a:t>31</a:t>
            </a:fld>
            <a:endParaRPr lang="en-US" altLang="en-US" sz="1400" smtClean="0">
              <a:solidFill>
                <a:schemeClr val="accent1"/>
              </a:solidFill>
            </a:endParaRPr>
          </a:p>
        </p:txBody>
      </p:sp>
      <p:pic>
        <p:nvPicPr>
          <p:cNvPr id="38915" name="Picture 69" descr="nisat2"/>
          <p:cNvPicPr>
            <a:picLocks noChangeAspect="1" noChangeArrowheads="1"/>
          </p:cNvPicPr>
          <p:nvPr/>
        </p:nvPicPr>
        <p:blipFill>
          <a:blip r:embed="rId2">
            <a:extLst>
              <a:ext uri="{28A0092B-C50C-407E-A947-70E740481C1C}">
                <a14:useLocalDpi xmlns:a14="http://schemas.microsoft.com/office/drawing/2010/main" val="0"/>
              </a:ext>
            </a:extLst>
          </a:blip>
          <a:srcRect r="4266"/>
          <a:stretch>
            <a:fillRect/>
          </a:stretch>
        </p:blipFill>
        <p:spPr bwMode="auto">
          <a:xfrm>
            <a:off x="3048000" y="3124200"/>
            <a:ext cx="45339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txBox="1">
            <a:spLocks noChangeArrowheads="1"/>
          </p:cNvSpPr>
          <p:nvPr/>
        </p:nvSpPr>
        <p:spPr bwMode="auto">
          <a:xfrm>
            <a:off x="2305050" y="1368425"/>
            <a:ext cx="5448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buFont typeface="Arial" charset="0"/>
              <a:buNone/>
            </a:pPr>
            <a:r>
              <a:rPr lang="en-US" altLang="en-US" b="1">
                <a:latin typeface="Tahoma" pitchFamily="34" charset="0"/>
              </a:rPr>
              <a:t>State AT Act Programs </a:t>
            </a:r>
          </a:p>
          <a:p>
            <a:pPr eaLnBrk="1" hangingPunct="1">
              <a:buFont typeface="Arial" charset="0"/>
              <a:buNone/>
            </a:pPr>
            <a:r>
              <a:rPr lang="en-US" altLang="en-US" b="1">
                <a:latin typeface="Tahoma" pitchFamily="34" charset="0"/>
              </a:rPr>
              <a:t>Fiscal Year 2014 Reutilization Data</a:t>
            </a:r>
          </a:p>
        </p:txBody>
      </p:sp>
      <p:sp>
        <p:nvSpPr>
          <p:cNvPr id="38917" name="Text Box 14"/>
          <p:cNvSpPr txBox="1">
            <a:spLocks noChangeArrowheads="1"/>
          </p:cNvSpPr>
          <p:nvPr/>
        </p:nvSpPr>
        <p:spPr bwMode="gray">
          <a:xfrm>
            <a:off x="1295400" y="3505200"/>
            <a:ext cx="2362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lnSpc>
                <a:spcPct val="90000"/>
              </a:lnSpc>
              <a:spcBef>
                <a:spcPct val="15000"/>
              </a:spcBef>
              <a:buFontTx/>
              <a:buNone/>
            </a:pPr>
            <a:r>
              <a:rPr lang="en-US" altLang="en-US" sz="2800">
                <a:solidFill>
                  <a:schemeClr val="bg1"/>
                </a:solidFill>
              </a:rPr>
              <a:t>April 2011</a:t>
            </a:r>
          </a:p>
        </p:txBody>
      </p:sp>
      <p:sp>
        <p:nvSpPr>
          <p:cNvPr id="9" name="Rectangle 8"/>
          <p:cNvSpPr/>
          <p:nvPr/>
        </p:nvSpPr>
        <p:spPr>
          <a:xfrm>
            <a:off x="0" y="0"/>
            <a:ext cx="1847850" cy="6858000"/>
          </a:xfrm>
          <a:prstGeom prst="rect">
            <a:avLst/>
          </a:prstGeom>
          <a:solidFill>
            <a:srgbClr val="057DE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b="1" smtClean="0"/>
              <a:t>Types of Reuse Programs</a:t>
            </a:r>
          </a:p>
        </p:txBody>
      </p:sp>
      <p:sp>
        <p:nvSpPr>
          <p:cNvPr id="39939" name="Rectangle 3"/>
          <p:cNvSpPr>
            <a:spLocks noGrp="1" noChangeArrowheads="1"/>
          </p:cNvSpPr>
          <p:nvPr>
            <p:ph type="body" idx="1"/>
          </p:nvPr>
        </p:nvSpPr>
        <p:spPr>
          <a:xfrm>
            <a:off x="441325" y="1676400"/>
            <a:ext cx="8229600" cy="5026025"/>
          </a:xfrm>
        </p:spPr>
        <p:txBody>
          <a:bodyPr/>
          <a:lstStyle/>
          <a:p>
            <a:pPr eaLnBrk="1" hangingPunct="1">
              <a:lnSpc>
                <a:spcPct val="90000"/>
              </a:lnSpc>
            </a:pPr>
            <a:r>
              <a:rPr lang="en-US" altLang="en-US" sz="2400" smtClean="0"/>
              <a:t>Device Exchange </a:t>
            </a:r>
          </a:p>
          <a:p>
            <a:pPr lvl="1" eaLnBrk="1" hangingPunct="1">
              <a:lnSpc>
                <a:spcPct val="90000"/>
              </a:lnSpc>
            </a:pPr>
            <a:r>
              <a:rPr lang="en-US" altLang="en-US" sz="2000" smtClean="0"/>
              <a:t>Want-Ad Digest/</a:t>
            </a:r>
            <a:r>
              <a:rPr lang="en-US" altLang="en-US" sz="2000" i="1" smtClean="0"/>
              <a:t>e-Bay</a:t>
            </a:r>
            <a:r>
              <a:rPr lang="en-US" altLang="en-US" sz="2000" smtClean="0"/>
              <a:t> for AT</a:t>
            </a:r>
          </a:p>
          <a:p>
            <a:pPr lvl="1" eaLnBrk="1" hangingPunct="1">
              <a:lnSpc>
                <a:spcPct val="90000"/>
              </a:lnSpc>
              <a:buFont typeface="Wingdings 2" pitchFamily="18" charset="2"/>
              <a:buNone/>
            </a:pPr>
            <a:endParaRPr lang="en-US" altLang="en-US" sz="2000" smtClean="0"/>
          </a:p>
          <a:p>
            <a:pPr eaLnBrk="1" hangingPunct="1">
              <a:lnSpc>
                <a:spcPct val="90000"/>
              </a:lnSpc>
            </a:pPr>
            <a:r>
              <a:rPr lang="en-US" altLang="en-US" sz="2400" smtClean="0"/>
              <a:t>Device Reassignment/Refurbish</a:t>
            </a:r>
          </a:p>
          <a:p>
            <a:pPr lvl="1" eaLnBrk="1" hangingPunct="1">
              <a:lnSpc>
                <a:spcPct val="90000"/>
              </a:lnSpc>
            </a:pPr>
            <a:r>
              <a:rPr lang="en-US" altLang="en-US" sz="2000" smtClean="0"/>
              <a:t>Devices accepted (usually by donation) into an inventory; are repaired, sanitized, and/or refurbished as needed; and then offered for sale, loan, rental, or give away to consumers as recycled products. </a:t>
            </a:r>
          </a:p>
          <a:p>
            <a:pPr lvl="1" eaLnBrk="1" hangingPunct="1">
              <a:lnSpc>
                <a:spcPct val="90000"/>
              </a:lnSpc>
            </a:pPr>
            <a:r>
              <a:rPr lang="en-US" altLang="en-US" sz="2000" smtClean="0"/>
              <a:t>Includes devices repaired for an individual (without the ownership of the device changing hands) </a:t>
            </a:r>
          </a:p>
          <a:p>
            <a:pPr lvl="1" eaLnBrk="1" hangingPunct="1">
              <a:lnSpc>
                <a:spcPct val="90000"/>
              </a:lnSpc>
              <a:buFont typeface="Wingdings 2" pitchFamily="18" charset="2"/>
              <a:buNone/>
            </a:pPr>
            <a:endParaRPr lang="en-US" altLang="en-US" sz="2000" smtClean="0"/>
          </a:p>
          <a:p>
            <a:pPr eaLnBrk="1" hangingPunct="1">
              <a:lnSpc>
                <a:spcPct val="90000"/>
              </a:lnSpc>
            </a:pPr>
            <a:r>
              <a:rPr lang="en-US" altLang="en-US" sz="2400" smtClean="0"/>
              <a:t>Open-Ended Loan</a:t>
            </a:r>
          </a:p>
          <a:p>
            <a:pPr lvl="1" eaLnBrk="1" hangingPunct="1">
              <a:lnSpc>
                <a:spcPct val="90000"/>
              </a:lnSpc>
            </a:pPr>
            <a:r>
              <a:rPr lang="en-US" altLang="en-US" sz="2000" smtClean="0"/>
              <a:t>Borrower of a device can keep the device as long as needed</a:t>
            </a:r>
            <a:endParaRPr lang="en-US" altLang="en-US" sz="2400" smtClean="0"/>
          </a:p>
        </p:txBody>
      </p:sp>
      <p:pic>
        <p:nvPicPr>
          <p:cNvPr id="399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6588" y="390525"/>
            <a:ext cx="7539037" cy="533400"/>
          </a:xfrm>
        </p:spPr>
        <p:txBody>
          <a:bodyPr>
            <a:normAutofit fontScale="90000"/>
          </a:bodyPr>
          <a:lstStyle/>
          <a:p>
            <a:pPr eaLnBrk="1" hangingPunct="1">
              <a:defRPr/>
            </a:pPr>
            <a:r>
              <a:rPr lang="en-US" sz="3200" b="1" dirty="0" smtClean="0"/>
              <a:t>2006 – 2014 Data Comparison </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63513"/>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488" y="1782763"/>
            <a:ext cx="7910512"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6588" y="390525"/>
            <a:ext cx="7539037" cy="533400"/>
          </a:xfrm>
        </p:spPr>
        <p:txBody>
          <a:bodyPr>
            <a:normAutofit fontScale="90000"/>
          </a:bodyPr>
          <a:lstStyle/>
          <a:p>
            <a:pPr eaLnBrk="1" hangingPunct="1">
              <a:defRPr/>
            </a:pPr>
            <a:r>
              <a:rPr lang="en-US" sz="3200" b="1" dirty="0" smtClean="0"/>
              <a:t>2006 – 2014 Data Comparison </a:t>
            </a:r>
          </a:p>
        </p:txBody>
      </p:sp>
      <p:graphicFrame>
        <p:nvGraphicFramePr>
          <p:cNvPr id="41987" name="Object 4"/>
          <p:cNvGraphicFramePr>
            <a:graphicFrameLocks noGrp="1" noChangeAspect="1"/>
          </p:cNvGraphicFramePr>
          <p:nvPr>
            <p:ph idx="1"/>
          </p:nvPr>
        </p:nvGraphicFramePr>
        <p:xfrm>
          <a:off x="-3175" y="1038225"/>
          <a:ext cx="8997950" cy="5819775"/>
        </p:xfrm>
        <a:graphic>
          <a:graphicData uri="http://schemas.openxmlformats.org/presentationml/2006/ole">
            <mc:AlternateContent xmlns:mc="http://schemas.openxmlformats.org/markup-compatibility/2006">
              <mc:Choice xmlns:v="urn:schemas-microsoft-com:vml" Requires="v">
                <p:oleObj spid="_x0000_s41995" r:id="rId4" imgW="9004572" imgH="5822185" progId="Excel.Chart.8">
                  <p:embed/>
                </p:oleObj>
              </mc:Choice>
              <mc:Fallback>
                <p:oleObj r:id="rId4" imgW="9004572" imgH="5822185" progId="Excel.Char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038225"/>
                        <a:ext cx="89979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357313" y="2068513"/>
            <a:ext cx="2789237" cy="400050"/>
          </a:xfrm>
          <a:prstGeom prst="rect">
            <a:avLst/>
          </a:prstGeom>
          <a:noFill/>
        </p:spPr>
        <p:txBody>
          <a:bodyPr>
            <a:spAutoFit/>
          </a:bodyPr>
          <a:lstStyle/>
          <a:p>
            <a:pPr>
              <a:defRPr/>
            </a:pPr>
            <a:r>
              <a:rPr lang="en-US" sz="2000" b="1" dirty="0">
                <a:solidFill>
                  <a:schemeClr val="bg2">
                    <a:lumMod val="50000"/>
                  </a:schemeClr>
                </a:solidFill>
              </a:rPr>
              <a:t>TOTAL RECIPIENTS</a:t>
            </a:r>
          </a:p>
        </p:txBody>
      </p:sp>
      <p:cxnSp>
        <p:nvCxnSpPr>
          <p:cNvPr id="5" name="Straight Connector 4"/>
          <p:cNvCxnSpPr/>
          <p:nvPr/>
        </p:nvCxnSpPr>
        <p:spPr>
          <a:xfrm flipH="1" flipV="1">
            <a:off x="3473450" y="2798763"/>
            <a:ext cx="7938"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473450" y="2798763"/>
            <a:ext cx="7938" cy="415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81388" y="2798763"/>
            <a:ext cx="573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05275" y="2798763"/>
            <a:ext cx="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935788" y="2068513"/>
            <a:ext cx="9525"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9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163513"/>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endParaRPr lang="en-US" altLang="en-US" smtClean="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103313"/>
            <a:ext cx="8875713"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descr="PIOC website h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
            <a:ext cx="7596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sz="quarter" idx="1"/>
          </p:nvPr>
        </p:nvSpPr>
        <p:spPr>
          <a:xfrm>
            <a:off x="198438" y="1481138"/>
            <a:ext cx="8720137" cy="4572000"/>
          </a:xfrm>
        </p:spPr>
        <p:txBody>
          <a:bodyPr/>
          <a:lstStyle/>
          <a:p>
            <a:pPr marL="0" indent="0" eaLnBrk="1" hangingPunct="1">
              <a:buFont typeface="Wingdings" pitchFamily="2" charset="2"/>
              <a:buNone/>
            </a:pPr>
            <a:r>
              <a:rPr lang="en-US" altLang="en-US" sz="2000" b="1" u="sng" smtClean="0"/>
              <a:t>C</a:t>
            </a:r>
            <a:r>
              <a:rPr lang="en-US" altLang="en-US" sz="2000" b="1" smtClean="0"/>
              <a:t>alculation of </a:t>
            </a:r>
            <a:r>
              <a:rPr lang="en-US" altLang="en-US" sz="2000" b="1" u="sng" smtClean="0"/>
              <a:t>A</a:t>
            </a:r>
            <a:r>
              <a:rPr lang="en-US" altLang="en-US" sz="2000" b="1" smtClean="0"/>
              <a:t>pproximate </a:t>
            </a:r>
            <a:r>
              <a:rPr lang="en-US" altLang="en-US" sz="2000" b="1" u="sng" smtClean="0"/>
              <a:t>V</a:t>
            </a:r>
            <a:r>
              <a:rPr lang="en-US" altLang="en-US" sz="2000" b="1" smtClean="0"/>
              <a:t>alue of </a:t>
            </a:r>
            <a:r>
              <a:rPr lang="en-US" altLang="en-US" sz="2000" b="1" u="sng" smtClean="0"/>
              <a:t>I</a:t>
            </a:r>
            <a:r>
              <a:rPr lang="en-US" altLang="en-US" sz="2000" b="1" smtClean="0"/>
              <a:t>nvestment in </a:t>
            </a:r>
            <a:r>
              <a:rPr lang="en-US" altLang="en-US" sz="2000" b="1" u="sng" smtClean="0"/>
              <a:t>A</a:t>
            </a:r>
            <a:r>
              <a:rPr lang="en-US" altLang="en-US" sz="2000" b="1" smtClean="0"/>
              <a:t>T </a:t>
            </a:r>
            <a:r>
              <a:rPr lang="en-US" altLang="en-US" sz="2000" b="1" u="sng" smtClean="0"/>
              <a:t>R</a:t>
            </a:r>
            <a:r>
              <a:rPr lang="en-US" altLang="en-US" sz="2000" b="1" smtClean="0"/>
              <a:t>eutilization</a:t>
            </a:r>
          </a:p>
        </p:txBody>
      </p:sp>
      <p:sp>
        <p:nvSpPr>
          <p:cNvPr id="44035" name="Title 2"/>
          <p:cNvSpPr>
            <a:spLocks noGrp="1"/>
          </p:cNvSpPr>
          <p:nvPr>
            <p:ph type="title"/>
          </p:nvPr>
        </p:nvSpPr>
        <p:spPr/>
        <p:txBody>
          <a:bodyPr/>
          <a:lstStyle/>
          <a:p>
            <a:pPr eaLnBrk="1" hangingPunct="1"/>
            <a:r>
              <a:rPr lang="en-US" altLang="en-US" sz="2000" smtClean="0"/>
              <a:t>Expanding ROI to include more than the value of reused equipment</a:t>
            </a:r>
          </a:p>
        </p:txBody>
      </p:sp>
      <p:graphicFrame>
        <p:nvGraphicFramePr>
          <p:cNvPr id="6" name="Diagram 5"/>
          <p:cNvGraphicFramePr/>
          <p:nvPr/>
        </p:nvGraphicFramePr>
        <p:xfrm>
          <a:off x="838200" y="1962684"/>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991350" y="3252788"/>
            <a:ext cx="1543050" cy="2032000"/>
          </a:xfrm>
          <a:prstGeom prst="rect">
            <a:avLst/>
          </a:prstGeom>
          <a:noFill/>
        </p:spPr>
        <p:txBody>
          <a:bodyPr>
            <a:spAutoFit/>
          </a:bodyPr>
          <a:lstStyle/>
          <a:p>
            <a:pPr marL="342900" indent="-342900" fontAlgn="auto">
              <a:spcBef>
                <a:spcPts val="0"/>
              </a:spcBef>
              <a:spcAft>
                <a:spcPts val="0"/>
              </a:spcAft>
              <a:buFontTx/>
              <a:buAutoNum type="arabicPeriod"/>
              <a:defRPr/>
            </a:pPr>
            <a:r>
              <a:rPr lang="en-US" sz="1400" b="1" dirty="0">
                <a:solidFill>
                  <a:schemeClr val="bg1"/>
                </a:solidFill>
                <a:latin typeface="+mn-lt"/>
              </a:rPr>
              <a:t>Sum values</a:t>
            </a:r>
          </a:p>
          <a:p>
            <a:pPr marL="342900" indent="-342900" fontAlgn="auto">
              <a:spcBef>
                <a:spcPts val="0"/>
              </a:spcBef>
              <a:spcAft>
                <a:spcPts val="0"/>
              </a:spcAft>
              <a:buFontTx/>
              <a:buAutoNum type="arabicPeriod"/>
              <a:defRPr/>
            </a:pPr>
            <a:r>
              <a:rPr lang="en-US" sz="1400" b="1" dirty="0">
                <a:solidFill>
                  <a:schemeClr val="bg1"/>
                </a:solidFill>
                <a:latin typeface="+mn-lt"/>
              </a:rPr>
              <a:t>Subtract program expenses</a:t>
            </a:r>
          </a:p>
          <a:p>
            <a:pPr marL="342900" indent="-342900" fontAlgn="auto">
              <a:spcBef>
                <a:spcPts val="0"/>
              </a:spcBef>
              <a:spcAft>
                <a:spcPts val="0"/>
              </a:spcAft>
              <a:buFontTx/>
              <a:buAutoNum type="arabicPeriod"/>
              <a:defRPr/>
            </a:pPr>
            <a:r>
              <a:rPr lang="en-US" sz="1400" b="1" dirty="0">
                <a:solidFill>
                  <a:schemeClr val="bg1"/>
                </a:solidFill>
                <a:latin typeface="+mn-lt"/>
              </a:rPr>
              <a:t>Divide result by program expenses</a:t>
            </a:r>
          </a:p>
          <a:p>
            <a:pPr fontAlgn="auto">
              <a:spcBef>
                <a:spcPts val="0"/>
              </a:spcBef>
              <a:spcAft>
                <a:spcPts val="0"/>
              </a:spcAft>
              <a:defRPr/>
            </a:pPr>
            <a:r>
              <a:rPr lang="en-US" sz="1400" b="1" dirty="0">
                <a:solidFill>
                  <a:schemeClr val="bg1"/>
                </a:solidFill>
                <a:latin typeface="+mn-lt"/>
              </a:rPr>
              <a:t>Improved ROI</a:t>
            </a:r>
          </a:p>
        </p:txBody>
      </p:sp>
      <p:sp>
        <p:nvSpPr>
          <p:cNvPr id="44038" name="TextBox 8"/>
          <p:cNvSpPr txBox="1">
            <a:spLocks noChangeArrowheads="1"/>
          </p:cNvSpPr>
          <p:nvPr/>
        </p:nvSpPr>
        <p:spPr bwMode="auto">
          <a:xfrm>
            <a:off x="838200" y="5583238"/>
            <a:ext cx="769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latin typeface="Franklin Gothic Book" pitchFamily="34" charset="0"/>
                <a:cs typeface="Arial" charset="0"/>
              </a:rPr>
              <a:t>    </a:t>
            </a:r>
            <a:r>
              <a:rPr lang="en-US" altLang="en-US" sz="1800">
                <a:solidFill>
                  <a:schemeClr val="bg1"/>
                </a:solidFill>
                <a:latin typeface="Franklin Gothic Book" pitchFamily="34" charset="0"/>
                <a:cs typeface="Arial" charset="0"/>
              </a:rPr>
              <a:t>KS: ROI                  VA                      KS, GA                VA                          </a:t>
            </a:r>
          </a:p>
        </p:txBody>
      </p:sp>
      <p:sp>
        <p:nvSpPr>
          <p:cNvPr id="10" name="Plus 9"/>
          <p:cNvSpPr/>
          <p:nvPr/>
        </p:nvSpPr>
        <p:spPr>
          <a:xfrm>
            <a:off x="2209800" y="4495800"/>
            <a:ext cx="381000" cy="3048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lus 10"/>
          <p:cNvSpPr/>
          <p:nvPr/>
        </p:nvSpPr>
        <p:spPr>
          <a:xfrm>
            <a:off x="3733800" y="4495800"/>
            <a:ext cx="381000" cy="3048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lus 11"/>
          <p:cNvSpPr/>
          <p:nvPr/>
        </p:nvSpPr>
        <p:spPr>
          <a:xfrm>
            <a:off x="5257800" y="4495800"/>
            <a:ext cx="381000" cy="3048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Equal 12"/>
          <p:cNvSpPr/>
          <p:nvPr/>
        </p:nvSpPr>
        <p:spPr>
          <a:xfrm>
            <a:off x="6858000" y="4406900"/>
            <a:ext cx="228600" cy="393700"/>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7357" name="TextBox 6"/>
          <p:cNvSpPr txBox="1">
            <a:spLocks noChangeArrowheads="1"/>
          </p:cNvSpPr>
          <p:nvPr/>
        </p:nvSpPr>
        <p:spPr bwMode="auto">
          <a:xfrm>
            <a:off x="914400" y="2006600"/>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defRPr/>
            </a:pPr>
            <a:r>
              <a:rPr lang="en-US" sz="5400" b="1" kern="0" spc="150" dirty="0" smtClean="0">
                <a:solidFill>
                  <a:schemeClr val="bg1"/>
                </a:solidFill>
              </a:rPr>
              <a:t>CAVIAR</a:t>
            </a:r>
          </a:p>
        </p:txBody>
      </p:sp>
      <p:pic>
        <p:nvPicPr>
          <p:cNvPr id="440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quarter" idx="2"/>
          </p:nvPr>
        </p:nvSpPr>
        <p:spPr/>
        <p:txBody>
          <a:bodyPr/>
          <a:lstStyle/>
          <a:p>
            <a:pPr marL="0" indent="0">
              <a:buFont typeface="Wingdings" pitchFamily="2" charset="2"/>
              <a:buNone/>
            </a:pPr>
            <a:r>
              <a:rPr lang="en-US" altLang="en-US" sz="2800" smtClean="0">
                <a:cs typeface="Arial" charset="0"/>
              </a:rPr>
              <a:t>Using only the value of the equipment:</a:t>
            </a:r>
          </a:p>
          <a:p>
            <a:pPr marL="0" indent="0">
              <a:buFont typeface="Wingdings" pitchFamily="2" charset="2"/>
              <a:buNone/>
            </a:pPr>
            <a:r>
              <a:rPr lang="en-US" altLang="en-US" sz="2800" smtClean="0">
                <a:cs typeface="Arial" charset="0"/>
              </a:rPr>
              <a:t>FY 2011 data resulted in a </a:t>
            </a:r>
            <a:r>
              <a:rPr lang="en-US" altLang="en-US" sz="2800" b="1" u="sng" smtClean="0">
                <a:cs typeface="Arial" charset="0"/>
              </a:rPr>
              <a:t>Return on Investment (ROI) of $3.49 </a:t>
            </a:r>
            <a:r>
              <a:rPr lang="en-US" altLang="en-US" sz="2800" smtClean="0">
                <a:cs typeface="Arial" charset="0"/>
              </a:rPr>
              <a:t>for each dollar invested.</a:t>
            </a:r>
          </a:p>
        </p:txBody>
      </p:sp>
      <p:sp>
        <p:nvSpPr>
          <p:cNvPr id="45059" name="Content Placeholder 2"/>
          <p:cNvSpPr>
            <a:spLocks noGrp="1"/>
          </p:cNvSpPr>
          <p:nvPr>
            <p:ph sz="quarter" idx="4"/>
          </p:nvPr>
        </p:nvSpPr>
        <p:spPr/>
        <p:txBody>
          <a:bodyPr/>
          <a:lstStyle/>
          <a:p>
            <a:pPr marL="0" indent="0">
              <a:buFont typeface="Wingdings" pitchFamily="2" charset="2"/>
              <a:buNone/>
            </a:pPr>
            <a:r>
              <a:rPr lang="en-US" altLang="en-US" smtClean="0">
                <a:cs typeface="Arial" charset="0"/>
              </a:rPr>
              <a:t>For FY 2011, assuming that only one percent of Kansans who received DME delayed or avoided a move to assisted living (versus 8% in Virginia), the </a:t>
            </a:r>
            <a:r>
              <a:rPr lang="en-US" altLang="en-US" b="1" u="sng" smtClean="0">
                <a:cs typeface="Arial" charset="0"/>
              </a:rPr>
              <a:t>ROI went to $4.13 </a:t>
            </a:r>
            <a:r>
              <a:rPr lang="en-US" altLang="en-US" smtClean="0">
                <a:cs typeface="Arial" charset="0"/>
              </a:rPr>
              <a:t>for every dollar invested, an increase of 18%.</a:t>
            </a:r>
          </a:p>
        </p:txBody>
      </p:sp>
      <p:sp>
        <p:nvSpPr>
          <p:cNvPr id="45060" name="Text Placeholder 3"/>
          <p:cNvSpPr>
            <a:spLocks noGrp="1"/>
          </p:cNvSpPr>
          <p:nvPr>
            <p:ph type="body" sz="quarter" idx="1"/>
          </p:nvPr>
        </p:nvSpPr>
        <p:spPr>
          <a:xfrm>
            <a:off x="330200" y="1524000"/>
            <a:ext cx="3886200" cy="639763"/>
          </a:xfrm>
        </p:spPr>
        <p:txBody>
          <a:bodyPr/>
          <a:lstStyle/>
          <a:p>
            <a:r>
              <a:rPr lang="en-US" altLang="en-US" u="sng" smtClean="0"/>
              <a:t>Original ROI</a:t>
            </a:r>
          </a:p>
        </p:txBody>
      </p:sp>
      <p:sp>
        <p:nvSpPr>
          <p:cNvPr id="45061" name="Text Placeholder 4"/>
          <p:cNvSpPr>
            <a:spLocks noGrp="1"/>
          </p:cNvSpPr>
          <p:nvPr>
            <p:ph type="body" sz="quarter" idx="3"/>
          </p:nvPr>
        </p:nvSpPr>
        <p:spPr>
          <a:xfrm>
            <a:off x="4618038" y="1616075"/>
            <a:ext cx="4114800" cy="639763"/>
          </a:xfrm>
        </p:spPr>
        <p:txBody>
          <a:bodyPr/>
          <a:lstStyle/>
          <a:p>
            <a:r>
              <a:rPr lang="en-US" altLang="en-US" u="sng" smtClean="0"/>
              <a:t>Adding avoided healthcare costs</a:t>
            </a:r>
          </a:p>
        </p:txBody>
      </p:sp>
      <p:sp>
        <p:nvSpPr>
          <p:cNvPr id="45062" name="Title 5"/>
          <p:cNvSpPr>
            <a:spLocks noGrp="1"/>
          </p:cNvSpPr>
          <p:nvPr>
            <p:ph type="title"/>
          </p:nvPr>
        </p:nvSpPr>
        <p:spPr>
          <a:xfrm>
            <a:off x="1858963" y="122238"/>
            <a:ext cx="6873875" cy="1143000"/>
          </a:xfrm>
        </p:spPr>
        <p:txBody>
          <a:bodyPr/>
          <a:lstStyle/>
          <a:p>
            <a:r>
              <a:rPr lang="en-US" altLang="en-US" sz="3600" smtClean="0">
                <a:solidFill>
                  <a:srgbClr val="002060"/>
                </a:solidFill>
                <a:cs typeface="Arial" charset="0"/>
              </a:rPr>
              <a:t>Recalculating for Kansas</a:t>
            </a:r>
          </a:p>
        </p:txBody>
      </p:sp>
      <p:sp>
        <p:nvSpPr>
          <p:cNvPr id="45063" name="Slide Number Placeholder 6"/>
          <p:cNvSpPr>
            <a:spLocks noGrp="1"/>
          </p:cNvSpPr>
          <p:nvPr>
            <p:ph type="sldNum" sz="quarter" idx="12"/>
          </p:nvPr>
        </p:nvSpPr>
        <p:spPr>
          <a:xfrm>
            <a:off x="457200" y="652145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fld id="{9112DF10-65D8-4F1E-B4B1-08EF2FC31A9B}" type="slidenum">
              <a:rPr lang="en-US" altLang="en-US" sz="1400" smtClean="0">
                <a:solidFill>
                  <a:schemeClr val="accent1"/>
                </a:solidFill>
              </a:rPr>
              <a:pPr algn="l" eaLnBrk="1" hangingPunct="1">
                <a:spcBef>
                  <a:spcPct val="0"/>
                </a:spcBef>
                <a:buFontTx/>
                <a:buNone/>
              </a:pPr>
              <a:t>37</a:t>
            </a:fld>
            <a:endParaRPr lang="en-US" altLang="en-US" sz="1400" smtClean="0">
              <a:solidFill>
                <a:schemeClr val="accent1"/>
              </a:solidFill>
            </a:endParaRPr>
          </a:p>
        </p:txBody>
      </p:sp>
      <p:pic>
        <p:nvPicPr>
          <p:cNvPr id="450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762000" y="1600200"/>
            <a:ext cx="8004175" cy="4572000"/>
          </a:xfrm>
        </p:spPr>
        <p:txBody>
          <a:bodyPr/>
          <a:lstStyle/>
          <a:p>
            <a:pPr>
              <a:defRPr/>
            </a:pPr>
            <a:r>
              <a:rPr lang="en-US" dirty="0" smtClean="0"/>
              <a:t>Pass It On Center will prepare a paper on this extended model for ROI.</a:t>
            </a:r>
          </a:p>
          <a:p>
            <a:pPr>
              <a:defRPr/>
            </a:pPr>
            <a:r>
              <a:rPr lang="en-US" dirty="0" smtClean="0"/>
              <a:t>We would like to have some programs volunteer to participate in this expanded calculation. If you’re interested, please contact Joy Kniskern or Trish Redmon at Pass It On Center.</a:t>
            </a:r>
          </a:p>
          <a:p>
            <a:pPr>
              <a:defRPr/>
            </a:pPr>
            <a:r>
              <a:rPr lang="en-US" sz="2800" b="1" dirty="0" smtClean="0">
                <a:solidFill>
                  <a:schemeClr val="accent4">
                    <a:lumMod val="50000"/>
                  </a:schemeClr>
                </a:solidFill>
              </a:rPr>
              <a:t>Many thanks to Sara Sack and Sonja Schaible for your leadership in making the business case for AT reuse. </a:t>
            </a:r>
            <a:endParaRPr lang="en-US" sz="2800" b="1" dirty="0">
              <a:solidFill>
                <a:schemeClr val="accent4">
                  <a:lumMod val="50000"/>
                </a:schemeClr>
              </a:solidFill>
            </a:endParaRPr>
          </a:p>
        </p:txBody>
      </p:sp>
      <p:sp>
        <p:nvSpPr>
          <p:cNvPr id="46083" name="Title 2"/>
          <p:cNvSpPr>
            <a:spLocks noGrp="1"/>
          </p:cNvSpPr>
          <p:nvPr>
            <p:ph type="title"/>
          </p:nvPr>
        </p:nvSpPr>
        <p:spPr/>
        <p:txBody>
          <a:bodyPr/>
          <a:lstStyle/>
          <a:p>
            <a:r>
              <a:rPr lang="en-US" altLang="en-US" sz="3600" smtClean="0"/>
              <a:t>Using CAVIAR to calculate ROI</a:t>
            </a:r>
          </a:p>
        </p:txBody>
      </p:sp>
      <p:sp>
        <p:nvSpPr>
          <p:cNvPr id="46084" name="Slide Number Placeholder 3"/>
          <p:cNvSpPr>
            <a:spLocks noGrp="1"/>
          </p:cNvSpPr>
          <p:nvPr>
            <p:ph type="sldNum" sz="quarter" idx="12"/>
          </p:nvPr>
        </p:nvSpPr>
        <p:spPr>
          <a:xfrm>
            <a:off x="457200" y="6521450"/>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fld id="{BEBBFAFF-FEF9-4CE9-B331-5D64DCE5655B}" type="slidenum">
              <a:rPr lang="en-US" altLang="en-US" sz="1400" smtClean="0">
                <a:solidFill>
                  <a:schemeClr val="accent1"/>
                </a:solidFill>
              </a:rPr>
              <a:pPr algn="l" eaLnBrk="1" hangingPunct="1">
                <a:spcBef>
                  <a:spcPct val="0"/>
                </a:spcBef>
                <a:buFontTx/>
                <a:buNone/>
              </a:pPr>
              <a:t>38</a:t>
            </a:fld>
            <a:endParaRPr lang="en-US" altLang="en-US" sz="1400" smtClean="0">
              <a:solidFill>
                <a:schemeClr val="accent1"/>
              </a:solidFill>
            </a:endParaRPr>
          </a:p>
        </p:txBody>
      </p:sp>
      <p:pic>
        <p:nvPicPr>
          <p:cNvPr id="460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88163" y="5308600"/>
            <a:ext cx="3008312" cy="1162050"/>
          </a:xfrm>
        </p:spPr>
        <p:txBody>
          <a:bodyPr/>
          <a:lstStyle/>
          <a:p>
            <a:r>
              <a:rPr lang="en-US" altLang="en-US" smtClean="0"/>
              <a:t>Sara Sack</a:t>
            </a:r>
            <a:br>
              <a:rPr lang="en-US" altLang="en-US" smtClean="0"/>
            </a:br>
            <a:endParaRPr lang="en-US" altLang="en-US" smtClean="0"/>
          </a:p>
        </p:txBody>
      </p:sp>
      <p:sp>
        <p:nvSpPr>
          <p:cNvPr id="18435" name="Content Placeholder 2"/>
          <p:cNvSpPr>
            <a:spLocks noGrp="1"/>
          </p:cNvSpPr>
          <p:nvPr>
            <p:ph idx="1"/>
          </p:nvPr>
        </p:nvSpPr>
        <p:spPr/>
        <p:txBody>
          <a:bodyPr/>
          <a:lstStyle/>
          <a:p>
            <a:pPr lvl="1">
              <a:defRPr/>
            </a:pPr>
            <a:endParaRPr lang="en-US" dirty="0" smtClean="0"/>
          </a:p>
          <a:p>
            <a:pPr lvl="1">
              <a:defRPr/>
            </a:pPr>
            <a:endParaRPr lang="en-US" dirty="0"/>
          </a:p>
          <a:p>
            <a:pPr lvl="1">
              <a:defRPr/>
            </a:pPr>
            <a:r>
              <a:rPr lang="en-US" dirty="0" smtClean="0"/>
              <a:t>AT Reuse Partnerships with Medicaid</a:t>
            </a:r>
          </a:p>
          <a:p>
            <a:pPr lvl="1">
              <a:defRPr/>
            </a:pPr>
            <a:endParaRPr lang="en-US" dirty="0"/>
          </a:p>
          <a:p>
            <a:pPr marL="452438" lvl="1" indent="0">
              <a:buFont typeface="Wingdings" pitchFamily="2" charset="2"/>
              <a:buNone/>
              <a:defRPr/>
            </a:pPr>
            <a:r>
              <a:rPr lang="en-US" dirty="0" smtClean="0"/>
              <a:t>Medicaid programs are    showing increasing interest in the reuse of durable medical equipment (</a:t>
            </a:r>
            <a:r>
              <a:rPr lang="en-US" dirty="0" err="1" smtClean="0"/>
              <a:t>DME</a:t>
            </a:r>
            <a:r>
              <a:rPr lang="en-US" dirty="0" smtClean="0"/>
              <a:t>).</a:t>
            </a:r>
          </a:p>
          <a:p>
            <a:pPr marL="452438" lvl="1" indent="0">
              <a:buFont typeface="Wingdings" pitchFamily="2" charset="2"/>
              <a:buNone/>
              <a:defRPr/>
            </a:pPr>
            <a:r>
              <a:rPr lang="en-US" dirty="0" smtClean="0"/>
              <a:t>Do you want a partnership with Medicaid?</a:t>
            </a:r>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48400"/>
            <a:ext cx="320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425" y="1752600"/>
            <a:ext cx="38131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2"/>
          <p:cNvSpPr txBox="1">
            <a:spLocks noChangeArrowheads="1"/>
          </p:cNvSpPr>
          <p:nvPr/>
        </p:nvSpPr>
        <p:spPr bwMode="auto">
          <a:xfrm>
            <a:off x="98425" y="5508625"/>
            <a:ext cx="381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600">
                <a:cs typeface="Arial" charset="0"/>
              </a:rPr>
              <a:t>Checking inventory at the Kansas Equipment Exchange</a:t>
            </a:r>
          </a:p>
        </p:txBody>
      </p:sp>
      <p:pic>
        <p:nvPicPr>
          <p:cNvPr id="471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Rectangle 1"/>
          <p:cNvSpPr>
            <a:spLocks noChangeArrowheads="1"/>
          </p:cNvSpPr>
          <p:nvPr/>
        </p:nvSpPr>
        <p:spPr bwMode="auto">
          <a:xfrm>
            <a:off x="2057400" y="473075"/>
            <a:ext cx="618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 typeface="Wingdings" pitchFamily="2" charset="2"/>
              <a:buNone/>
            </a:pPr>
            <a:r>
              <a:rPr lang="en-US" altLang="en-US" sz="2400"/>
              <a:t>Expanding Reuse Through Specific Events: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altLang="en-US" sz="3600" smtClean="0"/>
              <a:t>Marketing Diagram</a:t>
            </a:r>
          </a:p>
        </p:txBody>
      </p:sp>
      <p:sp>
        <p:nvSpPr>
          <p:cNvPr id="11267" name="Rectangle 4"/>
          <p:cNvSpPr>
            <a:spLocks noChangeArrowheads="1"/>
          </p:cNvSpPr>
          <p:nvPr/>
        </p:nvSpPr>
        <p:spPr bwMode="gray">
          <a:xfrm>
            <a:off x="1219200" y="49037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sp>
        <p:nvSpPr>
          <p:cNvPr id="11268" name="Rectangle 5"/>
          <p:cNvSpPr>
            <a:spLocks noChangeArrowheads="1"/>
          </p:cNvSpPr>
          <p:nvPr/>
        </p:nvSpPr>
        <p:spPr bwMode="gray">
          <a:xfrm>
            <a:off x="4876800" y="49037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sp>
        <p:nvSpPr>
          <p:cNvPr id="11269" name="Rectangle 6"/>
          <p:cNvSpPr>
            <a:spLocks noChangeArrowheads="1"/>
          </p:cNvSpPr>
          <p:nvPr/>
        </p:nvSpPr>
        <p:spPr bwMode="gray">
          <a:xfrm>
            <a:off x="3048000" y="490378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TET</a:t>
            </a:r>
          </a:p>
        </p:txBody>
      </p:sp>
      <p:sp>
        <p:nvSpPr>
          <p:cNvPr id="11270" name="Rectangle 7"/>
          <p:cNvSpPr>
            <a:spLocks noChangeArrowheads="1"/>
          </p:cNvSpPr>
          <p:nvPr/>
        </p:nvSpPr>
        <p:spPr bwMode="gray">
          <a:xfrm>
            <a:off x="6781800" y="48895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pic>
        <p:nvPicPr>
          <p:cNvPr id="11271" name="Picture 11" descr="PIOC from webs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0"/>
          <p:cNvSpPr txBox="1">
            <a:spLocks noChangeArrowheads="1"/>
          </p:cNvSpPr>
          <p:nvPr/>
        </p:nvSpPr>
        <p:spPr bwMode="auto">
          <a:xfrm>
            <a:off x="422275" y="2438400"/>
            <a:ext cx="84169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pPr>
            <a:r>
              <a:rPr lang="en-US" altLang="en-US" sz="2400" b="1"/>
              <a:t> Pass It On Center:  Who we are, what we do</a:t>
            </a:r>
          </a:p>
          <a:p>
            <a:pPr eaLnBrk="1" hangingPunct="1">
              <a:spcBef>
                <a:spcPct val="50000"/>
              </a:spcBef>
            </a:pPr>
            <a:r>
              <a:rPr lang="en-US" altLang="en-US" sz="2400" b="1"/>
              <a:t> Knowledge Base</a:t>
            </a:r>
          </a:p>
          <a:p>
            <a:pPr eaLnBrk="1" hangingPunct="1">
              <a:spcBef>
                <a:spcPct val="50000"/>
              </a:spcBef>
            </a:pPr>
            <a:r>
              <a:rPr lang="en-US" altLang="en-US" sz="2400" b="1"/>
              <a:t> Indicators of Quality for AT Reuse</a:t>
            </a:r>
          </a:p>
          <a:p>
            <a:pPr eaLnBrk="1" hangingPunct="1">
              <a:spcBef>
                <a:spcPct val="50000"/>
              </a:spcBef>
            </a:pPr>
            <a:r>
              <a:rPr lang="en-US" altLang="en-US" sz="2400" b="1"/>
              <a:t> State Summits &amp; onsite TA to Grow AT Reuse Collaborations</a:t>
            </a:r>
          </a:p>
          <a:p>
            <a:pPr eaLnBrk="1" hangingPunct="1">
              <a:spcBef>
                <a:spcPct val="50000"/>
              </a:spcBef>
            </a:pPr>
            <a:r>
              <a:rPr lang="en-US" altLang="en-US" sz="2400" b="1"/>
              <a:t>Webinars</a:t>
            </a:r>
          </a:p>
          <a:p>
            <a:pPr eaLnBrk="1" hangingPunct="1">
              <a:spcBef>
                <a:spcPct val="50000"/>
              </a:spcBef>
            </a:pPr>
            <a:r>
              <a:rPr lang="en-US" altLang="en-US" sz="2400" b="1"/>
              <a:t> National AT Reuse Conference in Washington, DC in September 2015!</a:t>
            </a:r>
          </a:p>
          <a:p>
            <a:pPr eaLnBrk="1" hangingPunct="1">
              <a:spcBef>
                <a:spcPct val="50000"/>
              </a:spcBef>
            </a:pPr>
            <a:r>
              <a:rPr lang="en-US" altLang="en-US" sz="2400" b="1"/>
              <a:t> </a:t>
            </a:r>
          </a:p>
        </p:txBody>
      </p:sp>
      <p:sp>
        <p:nvSpPr>
          <p:cNvPr id="11273" name="Rectangle 5"/>
          <p:cNvSpPr>
            <a:spLocks noChangeArrowheads="1"/>
          </p:cNvSpPr>
          <p:nvPr/>
        </p:nvSpPr>
        <p:spPr bwMode="auto">
          <a:xfrm>
            <a:off x="660400" y="6561138"/>
            <a:ext cx="8178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eaLnBrk="1" hangingPunct="1">
              <a:lnSpc>
                <a:spcPct val="80000"/>
              </a:lnSpc>
              <a:buFont typeface="Wingdings" pitchFamily="2" charset="2"/>
              <a:buNone/>
            </a:pPr>
            <a:endParaRPr lang="en-US" altLang="en-US" sz="800">
              <a:solidFill>
                <a:schemeClr val="bg1"/>
              </a:solidFill>
            </a:endParaRPr>
          </a:p>
        </p:txBody>
      </p:sp>
      <p:sp>
        <p:nvSpPr>
          <p:cNvPr id="11274" name="Rectangle 13"/>
          <p:cNvSpPr>
            <a:spLocks noChangeArrowheads="1"/>
          </p:cNvSpPr>
          <p:nvPr/>
        </p:nvSpPr>
        <p:spPr bwMode="auto">
          <a:xfrm>
            <a:off x="487363" y="1477963"/>
            <a:ext cx="43894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b="1"/>
              <a:t>We are Here to Help!</a:t>
            </a:r>
          </a:p>
        </p:txBody>
      </p:sp>
      <p:pic>
        <p:nvPicPr>
          <p:cNvPr id="11275" name="Picture 3" descr="Lab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4488" y="0"/>
            <a:ext cx="24495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48400"/>
            <a:ext cx="320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69875"/>
            <a:ext cx="1101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Rectangle 1"/>
          <p:cNvSpPr>
            <a:spLocks noChangeArrowheads="1"/>
          </p:cNvSpPr>
          <p:nvPr/>
        </p:nvSpPr>
        <p:spPr bwMode="auto">
          <a:xfrm>
            <a:off x="2057400" y="473075"/>
            <a:ext cx="618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 typeface="Wingdings" pitchFamily="2" charset="2"/>
              <a:buNone/>
            </a:pPr>
            <a:r>
              <a:rPr lang="en-US" altLang="en-US" sz="2400"/>
              <a:t>Expanding Reuse Through Specific Events:</a:t>
            </a:r>
          </a:p>
        </p:txBody>
      </p:sp>
      <p:pic>
        <p:nvPicPr>
          <p:cNvPr id="481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413" y="1106488"/>
            <a:ext cx="3697287" cy="514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68288" y="1997075"/>
            <a:ext cx="6589712" cy="533400"/>
          </a:xfrm>
        </p:spPr>
        <p:txBody>
          <a:bodyPr/>
          <a:lstStyle/>
          <a:p>
            <a:r>
              <a:rPr lang="en-US" altLang="en-US" sz="2800" smtClean="0">
                <a:solidFill>
                  <a:schemeClr val="tx1"/>
                </a:solidFill>
              </a:rPr>
              <a:t>Examples of Reuse Programs</a:t>
            </a:r>
          </a:p>
        </p:txBody>
      </p:sp>
      <p:sp>
        <p:nvSpPr>
          <p:cNvPr id="49155" name="Rectangle 3"/>
          <p:cNvSpPr>
            <a:spLocks noGrp="1" noChangeArrowheads="1"/>
          </p:cNvSpPr>
          <p:nvPr>
            <p:ph type="body" idx="1"/>
          </p:nvPr>
        </p:nvSpPr>
        <p:spPr>
          <a:xfrm>
            <a:off x="1182688" y="2447925"/>
            <a:ext cx="7696200" cy="2933700"/>
          </a:xfrm>
        </p:spPr>
        <p:txBody>
          <a:bodyPr/>
          <a:lstStyle/>
          <a:p>
            <a:r>
              <a:rPr lang="en-US" altLang="en-US" sz="2800" smtClean="0"/>
              <a:t>AT Specific Program:  </a:t>
            </a:r>
          </a:p>
          <a:p>
            <a:pPr lvl="1"/>
            <a:r>
              <a:rPr lang="en-US" altLang="en-US" sz="2400" smtClean="0"/>
              <a:t>AAC</a:t>
            </a:r>
          </a:p>
          <a:p>
            <a:pPr lvl="1"/>
            <a:r>
              <a:rPr lang="en-US" altLang="en-US" sz="2400" smtClean="0"/>
              <a:t>Perkins Braille </a:t>
            </a:r>
          </a:p>
          <a:p>
            <a:pPr lvl="1"/>
            <a:r>
              <a:rPr lang="en-US" altLang="en-US" sz="2400" smtClean="0"/>
              <a:t>CCTVs</a:t>
            </a:r>
          </a:p>
          <a:p>
            <a:pPr lvl="1"/>
            <a:r>
              <a:rPr lang="en-US" altLang="en-US" sz="2400" smtClean="0"/>
              <a:t>Smartphones/tablets</a:t>
            </a:r>
          </a:p>
          <a:p>
            <a:pPr lvl="1"/>
            <a:r>
              <a:rPr lang="en-US" altLang="en-US" sz="2400" smtClean="0"/>
              <a:t>Hearing Aids</a:t>
            </a:r>
          </a:p>
          <a:p>
            <a:pPr lvl="1"/>
            <a:r>
              <a:rPr lang="en-US" altLang="en-US" sz="2400" smtClean="0"/>
              <a:t>DME</a:t>
            </a:r>
          </a:p>
          <a:p>
            <a:pPr lvl="1"/>
            <a:r>
              <a:rPr lang="en-US" altLang="en-US" sz="2400" smtClean="0"/>
              <a:t>Computers</a:t>
            </a:r>
          </a:p>
        </p:txBody>
      </p:sp>
      <p:pic>
        <p:nvPicPr>
          <p:cNvPr id="49156" name="Picture 11" descr="PIOC from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56025" y="0"/>
            <a:ext cx="5387975" cy="1143000"/>
          </a:xfrm>
        </p:spPr>
        <p:txBody>
          <a:bodyPr/>
          <a:lstStyle/>
          <a:p>
            <a:r>
              <a:rPr lang="en-US" altLang="en-US" sz="2000" b="1" smtClean="0"/>
              <a:t>Connecting the Dots In Your Community</a:t>
            </a:r>
          </a:p>
        </p:txBody>
      </p:sp>
      <p:grpSp>
        <p:nvGrpSpPr>
          <p:cNvPr id="50179" name="Diagram 2"/>
          <p:cNvGrpSpPr>
            <a:grpSpLocks noChangeAspect="1"/>
          </p:cNvGrpSpPr>
          <p:nvPr/>
        </p:nvGrpSpPr>
        <p:grpSpPr bwMode="auto">
          <a:xfrm>
            <a:off x="1219200" y="1066800"/>
            <a:ext cx="7391400" cy="5791200"/>
            <a:chOff x="1620" y="722"/>
            <a:chExt cx="2520" cy="2880"/>
          </a:xfrm>
        </p:grpSpPr>
        <p:sp>
          <p:nvSpPr>
            <p:cNvPr id="50187" name="_s1030"/>
            <p:cNvSpPr>
              <a:spLocks noChangeShapeType="1"/>
            </p:cNvSpPr>
            <p:nvPr/>
          </p:nvSpPr>
          <p:spPr bwMode="auto">
            <a:xfrm flipH="1">
              <a:off x="2416" y="2276"/>
              <a:ext cx="204"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88" name="_s1034"/>
            <p:cNvSpPr>
              <a:spLocks noChangeShapeType="1"/>
            </p:cNvSpPr>
            <p:nvPr/>
          </p:nvSpPr>
          <p:spPr bwMode="auto">
            <a:xfrm flipH="1" flipV="1">
              <a:off x="2283" y="1594"/>
              <a:ext cx="532" cy="41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89" name="Line 6"/>
            <p:cNvSpPr>
              <a:spLocks noChangeShapeType="1"/>
            </p:cNvSpPr>
            <p:nvPr/>
          </p:nvSpPr>
          <p:spPr bwMode="auto">
            <a:xfrm flipV="1">
              <a:off x="3013" y="1594"/>
              <a:ext cx="66" cy="40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90" name="_s1033"/>
            <p:cNvSpPr>
              <a:spLocks noChangeArrowheads="1"/>
            </p:cNvSpPr>
            <p:nvPr/>
          </p:nvSpPr>
          <p:spPr bwMode="auto">
            <a:xfrm>
              <a:off x="3335" y="1366"/>
              <a:ext cx="795" cy="909"/>
            </a:xfrm>
            <a:prstGeom prst="ellipse">
              <a:avLst/>
            </a:prstGeom>
            <a:solidFill>
              <a:srgbClr val="FFFF00"/>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100" b="1"/>
                <a:t>Participant </a:t>
              </a:r>
            </a:p>
            <a:p>
              <a:pPr algn="ctr">
                <a:spcBef>
                  <a:spcPct val="0"/>
                </a:spcBef>
                <a:buFontTx/>
                <a:buNone/>
              </a:pPr>
              <a:r>
                <a:rPr lang="en-US" altLang="en-US" sz="2100" b="1"/>
                <a:t>Matching &amp; </a:t>
              </a:r>
            </a:p>
            <a:p>
              <a:pPr algn="ctr">
                <a:spcBef>
                  <a:spcPct val="0"/>
                </a:spcBef>
                <a:buFontTx/>
                <a:buNone/>
              </a:pPr>
              <a:r>
                <a:rPr lang="en-US" altLang="en-US" sz="2100" b="1"/>
                <a:t>Training </a:t>
              </a:r>
            </a:p>
            <a:p>
              <a:pPr algn="ctr">
                <a:spcBef>
                  <a:spcPct val="0"/>
                </a:spcBef>
                <a:buFontTx/>
                <a:buNone/>
              </a:pPr>
              <a:r>
                <a:rPr lang="en-US" altLang="en-US" sz="2100" b="1"/>
                <a:t>Plan?</a:t>
              </a:r>
            </a:p>
          </p:txBody>
        </p:sp>
        <p:sp>
          <p:nvSpPr>
            <p:cNvPr id="50191" name="Line 8"/>
            <p:cNvSpPr>
              <a:spLocks noChangeShapeType="1"/>
            </p:cNvSpPr>
            <p:nvPr/>
          </p:nvSpPr>
          <p:spPr bwMode="auto">
            <a:xfrm flipV="1">
              <a:off x="3080" y="2048"/>
              <a:ext cx="255" cy="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92" name="_s1031"/>
            <p:cNvSpPr>
              <a:spLocks noChangeArrowheads="1"/>
            </p:cNvSpPr>
            <p:nvPr/>
          </p:nvSpPr>
          <p:spPr bwMode="auto">
            <a:xfrm>
              <a:off x="3205" y="2314"/>
              <a:ext cx="762" cy="910"/>
            </a:xfrm>
            <a:prstGeom prst="ellipse">
              <a:avLst/>
            </a:prstGeom>
            <a:solidFill>
              <a:srgbClr val="1E824B"/>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100" b="1">
                  <a:solidFill>
                    <a:schemeClr val="bg1"/>
                  </a:solidFill>
                </a:rPr>
                <a:t>Marketing </a:t>
              </a:r>
            </a:p>
            <a:p>
              <a:pPr algn="ctr">
                <a:spcBef>
                  <a:spcPct val="0"/>
                </a:spcBef>
                <a:buFontTx/>
                <a:buNone/>
              </a:pPr>
              <a:r>
                <a:rPr lang="en-US" altLang="en-US" sz="2100" b="1">
                  <a:solidFill>
                    <a:schemeClr val="bg1"/>
                  </a:solidFill>
                </a:rPr>
                <a:t>Plan?</a:t>
              </a:r>
            </a:p>
            <a:p>
              <a:pPr algn="ctr">
                <a:spcBef>
                  <a:spcPct val="0"/>
                </a:spcBef>
                <a:buFontTx/>
                <a:buNone/>
              </a:pPr>
              <a:r>
                <a:rPr lang="en-US" altLang="en-US" sz="2400" b="1">
                  <a:solidFill>
                    <a:schemeClr val="bg1"/>
                  </a:solidFill>
                  <a:latin typeface="Arial Narrow" pitchFamily="34" charset="0"/>
                </a:rPr>
                <a:t>Participants?</a:t>
              </a:r>
              <a:endParaRPr lang="en-US" altLang="en-US" sz="2100" b="1">
                <a:solidFill>
                  <a:schemeClr val="bg1"/>
                </a:solidFill>
              </a:endParaRPr>
            </a:p>
            <a:p>
              <a:pPr algn="ctr">
                <a:spcBef>
                  <a:spcPct val="0"/>
                </a:spcBef>
                <a:buFontTx/>
                <a:buNone/>
              </a:pPr>
              <a:r>
                <a:rPr lang="en-US" altLang="en-US" sz="2100" b="1">
                  <a:solidFill>
                    <a:schemeClr val="bg1"/>
                  </a:solidFill>
                </a:rPr>
                <a:t>Donors?</a:t>
              </a:r>
            </a:p>
          </p:txBody>
        </p:sp>
        <p:sp>
          <p:nvSpPr>
            <p:cNvPr id="50193" name="_s1028"/>
            <p:cNvSpPr>
              <a:spLocks noChangeShapeType="1"/>
            </p:cNvSpPr>
            <p:nvPr/>
          </p:nvSpPr>
          <p:spPr bwMode="auto">
            <a:xfrm>
              <a:off x="3023" y="2389"/>
              <a:ext cx="208" cy="19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94" name="_s1034"/>
            <p:cNvSpPr>
              <a:spLocks noChangeShapeType="1"/>
            </p:cNvSpPr>
            <p:nvPr/>
          </p:nvSpPr>
          <p:spPr bwMode="auto">
            <a:xfrm flipH="1">
              <a:off x="2503" y="2389"/>
              <a:ext cx="260" cy="46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195" name="_s1028"/>
            <p:cNvSpPr>
              <a:spLocks noChangeArrowheads="1"/>
            </p:cNvSpPr>
            <p:nvPr/>
          </p:nvSpPr>
          <p:spPr bwMode="auto">
            <a:xfrm>
              <a:off x="1620" y="1821"/>
              <a:ext cx="796" cy="947"/>
            </a:xfrm>
            <a:prstGeom prst="ellipse">
              <a:avLst/>
            </a:prstGeom>
            <a:solidFill>
              <a:srgbClr val="800080"/>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000" b="1">
                  <a:solidFill>
                    <a:schemeClr val="bg1"/>
                  </a:solidFill>
                </a:rPr>
                <a:t>Staff/Volunteers </a:t>
              </a:r>
            </a:p>
            <a:p>
              <a:pPr algn="ctr">
                <a:spcBef>
                  <a:spcPct val="0"/>
                </a:spcBef>
                <a:buFontTx/>
                <a:buNone/>
              </a:pPr>
              <a:r>
                <a:rPr lang="en-US" altLang="en-US" sz="2000" b="1">
                  <a:solidFill>
                    <a:schemeClr val="bg1"/>
                  </a:solidFill>
                </a:rPr>
                <a:t>Skilled</a:t>
              </a:r>
            </a:p>
            <a:p>
              <a:pPr algn="ctr">
                <a:spcBef>
                  <a:spcPct val="0"/>
                </a:spcBef>
                <a:buFontTx/>
                <a:buNone/>
              </a:pPr>
              <a:r>
                <a:rPr lang="en-US" altLang="en-US" sz="2000" b="1">
                  <a:solidFill>
                    <a:schemeClr val="bg1"/>
                  </a:solidFill>
                </a:rPr>
                <a:t>Techs?</a:t>
              </a:r>
              <a:r>
                <a:rPr lang="en-US" altLang="en-US" sz="1300" b="1">
                  <a:solidFill>
                    <a:schemeClr val="bg1"/>
                  </a:solidFill>
                </a:rPr>
                <a:t> </a:t>
              </a:r>
            </a:p>
          </p:txBody>
        </p:sp>
        <p:sp>
          <p:nvSpPr>
            <p:cNvPr id="50196" name="_s1028"/>
            <p:cNvSpPr>
              <a:spLocks noChangeShapeType="1"/>
            </p:cNvSpPr>
            <p:nvPr/>
          </p:nvSpPr>
          <p:spPr bwMode="auto">
            <a:xfrm>
              <a:off x="2919" y="2427"/>
              <a:ext cx="1" cy="34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0180" name="_s1037"/>
          <p:cNvSpPr>
            <a:spLocks noChangeArrowheads="1"/>
          </p:cNvSpPr>
          <p:nvPr/>
        </p:nvSpPr>
        <p:spPr bwMode="auto">
          <a:xfrm>
            <a:off x="4648200" y="1219200"/>
            <a:ext cx="1905000" cy="1638300"/>
          </a:xfrm>
          <a:prstGeom prst="ellipse">
            <a:avLst/>
          </a:prstGeom>
          <a:solidFill>
            <a:srgbClr val="FF9933"/>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000" b="1"/>
              <a:t>Equipment </a:t>
            </a:r>
          </a:p>
          <a:p>
            <a:pPr algn="ctr">
              <a:spcBef>
                <a:spcPct val="0"/>
              </a:spcBef>
              <a:buFontTx/>
              <a:buNone/>
            </a:pPr>
            <a:r>
              <a:rPr lang="en-US" altLang="en-US" sz="2000" b="1"/>
              <a:t>Management </a:t>
            </a:r>
          </a:p>
          <a:p>
            <a:pPr algn="ctr">
              <a:spcBef>
                <a:spcPct val="0"/>
              </a:spcBef>
              <a:buFontTx/>
              <a:buNone/>
            </a:pPr>
            <a:r>
              <a:rPr lang="en-US" altLang="en-US" sz="2000" b="1"/>
              <a:t>Plan?</a:t>
            </a:r>
            <a:r>
              <a:rPr lang="en-US" altLang="en-US" sz="1200" b="1"/>
              <a:t> </a:t>
            </a:r>
          </a:p>
          <a:p>
            <a:pPr algn="ctr">
              <a:spcBef>
                <a:spcPct val="0"/>
              </a:spcBef>
              <a:buFontTx/>
              <a:buNone/>
            </a:pPr>
            <a:endParaRPr lang="en-US" altLang="en-US" sz="1200" b="1"/>
          </a:p>
        </p:txBody>
      </p:sp>
      <p:sp>
        <p:nvSpPr>
          <p:cNvPr id="50181" name="_s1029"/>
          <p:cNvSpPr>
            <a:spLocks noChangeArrowheads="1"/>
          </p:cNvSpPr>
          <p:nvPr/>
        </p:nvSpPr>
        <p:spPr bwMode="auto">
          <a:xfrm>
            <a:off x="4343400" y="5181600"/>
            <a:ext cx="1524000" cy="1447800"/>
          </a:xfrm>
          <a:prstGeom prst="ellipse">
            <a:avLst/>
          </a:prstGeom>
          <a:solidFill>
            <a:srgbClr val="0000CC"/>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100" b="1">
                <a:solidFill>
                  <a:schemeClr val="bg1"/>
                </a:solidFill>
              </a:rPr>
              <a:t>Policies?</a:t>
            </a:r>
          </a:p>
          <a:p>
            <a:pPr algn="ctr">
              <a:spcBef>
                <a:spcPct val="0"/>
              </a:spcBef>
              <a:buFontTx/>
              <a:buNone/>
            </a:pPr>
            <a:r>
              <a:rPr lang="en-US" altLang="en-US" sz="2100" b="1">
                <a:solidFill>
                  <a:schemeClr val="bg1"/>
                </a:solidFill>
              </a:rPr>
              <a:t>Liability?</a:t>
            </a:r>
          </a:p>
        </p:txBody>
      </p:sp>
      <p:sp>
        <p:nvSpPr>
          <p:cNvPr id="50182" name="_s1029"/>
          <p:cNvSpPr>
            <a:spLocks noChangeArrowheads="1"/>
          </p:cNvSpPr>
          <p:nvPr/>
        </p:nvSpPr>
        <p:spPr bwMode="auto">
          <a:xfrm>
            <a:off x="1524000" y="1600200"/>
            <a:ext cx="2514600" cy="1531938"/>
          </a:xfrm>
          <a:prstGeom prst="ellipse">
            <a:avLst/>
          </a:prstGeom>
          <a:solidFill>
            <a:srgbClr val="FF0000"/>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600" b="1"/>
              <a:t>Sustainability </a:t>
            </a:r>
          </a:p>
          <a:p>
            <a:pPr algn="ctr">
              <a:spcBef>
                <a:spcPct val="0"/>
              </a:spcBef>
              <a:buFontTx/>
              <a:buNone/>
            </a:pPr>
            <a:r>
              <a:rPr lang="en-US" altLang="en-US" sz="2600" b="1"/>
              <a:t>Plan?</a:t>
            </a:r>
          </a:p>
        </p:txBody>
      </p:sp>
      <p:sp>
        <p:nvSpPr>
          <p:cNvPr id="50183" name="_s1029"/>
          <p:cNvSpPr>
            <a:spLocks noChangeArrowheads="1"/>
          </p:cNvSpPr>
          <p:nvPr/>
        </p:nvSpPr>
        <p:spPr bwMode="auto">
          <a:xfrm>
            <a:off x="2362200" y="5105400"/>
            <a:ext cx="1752600" cy="1447800"/>
          </a:xfrm>
          <a:prstGeom prst="ellipse">
            <a:avLst/>
          </a:prstGeom>
          <a:solidFill>
            <a:srgbClr val="9966FF"/>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100" b="1"/>
              <a:t>Strategic </a:t>
            </a:r>
          </a:p>
          <a:p>
            <a:pPr algn="ctr">
              <a:spcBef>
                <a:spcPct val="0"/>
              </a:spcBef>
              <a:buFontTx/>
              <a:buNone/>
            </a:pPr>
            <a:r>
              <a:rPr lang="en-US" altLang="en-US" sz="2100" b="1"/>
              <a:t>Partnership </a:t>
            </a:r>
          </a:p>
          <a:p>
            <a:pPr algn="ctr">
              <a:spcBef>
                <a:spcPct val="0"/>
              </a:spcBef>
              <a:buFontTx/>
              <a:buNone/>
            </a:pPr>
            <a:r>
              <a:rPr lang="en-US" altLang="en-US" sz="2100" b="1"/>
              <a:t>Plan?</a:t>
            </a:r>
          </a:p>
        </p:txBody>
      </p:sp>
      <p:pic>
        <p:nvPicPr>
          <p:cNvPr id="50184" name="Picture 11" descr="PIOC from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76200"/>
            <a:ext cx="3025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_s1029"/>
          <p:cNvSpPr>
            <a:spLocks noChangeArrowheads="1"/>
          </p:cNvSpPr>
          <p:nvPr/>
        </p:nvSpPr>
        <p:spPr bwMode="auto">
          <a:xfrm>
            <a:off x="3748088" y="3265488"/>
            <a:ext cx="2128837" cy="1516062"/>
          </a:xfrm>
          <a:prstGeom prst="ellipse">
            <a:avLst/>
          </a:prstGeom>
          <a:solidFill>
            <a:srgbClr val="0000CC"/>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endParaRPr lang="en-US" altLang="en-US" sz="2100" b="1"/>
          </a:p>
        </p:txBody>
      </p:sp>
      <p:sp>
        <p:nvSpPr>
          <p:cNvPr id="50186" name="_s1028"/>
          <p:cNvSpPr>
            <a:spLocks noChangeArrowheads="1"/>
          </p:cNvSpPr>
          <p:nvPr/>
        </p:nvSpPr>
        <p:spPr bwMode="auto">
          <a:xfrm>
            <a:off x="3644900" y="3071813"/>
            <a:ext cx="2335213" cy="1903412"/>
          </a:xfrm>
          <a:prstGeom prst="ellipse">
            <a:avLst/>
          </a:prstGeom>
          <a:solidFill>
            <a:srgbClr val="FF0000"/>
          </a:solidFill>
          <a:ln w="28575">
            <a:solidFill>
              <a:srgbClr val="FFFFFF"/>
            </a:solidFill>
            <a:round/>
            <a:headEnd/>
            <a:tailEnd/>
          </a:ln>
        </p:spPr>
        <p:txBody>
          <a:bodyPr wrap="none" lIns="0" tIns="0" rIns="0" bIns="0"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a:spcBef>
                <a:spcPct val="0"/>
              </a:spcBef>
              <a:buFontTx/>
              <a:buNone/>
            </a:pPr>
            <a:r>
              <a:rPr lang="en-US" altLang="en-US" sz="2000" b="1">
                <a:solidFill>
                  <a:schemeClr val="bg1"/>
                </a:solidFill>
              </a:rPr>
              <a:t>Your</a:t>
            </a:r>
          </a:p>
          <a:p>
            <a:pPr algn="ctr">
              <a:spcBef>
                <a:spcPct val="0"/>
              </a:spcBef>
              <a:buFontTx/>
              <a:buNone/>
            </a:pPr>
            <a:r>
              <a:rPr lang="en-US" altLang="en-US" sz="2000" b="1">
                <a:solidFill>
                  <a:schemeClr val="bg1"/>
                </a:solidFill>
              </a:rPr>
              <a:t>AT Reuse </a:t>
            </a:r>
          </a:p>
          <a:p>
            <a:pPr algn="ctr">
              <a:spcBef>
                <a:spcPct val="0"/>
              </a:spcBef>
              <a:buFontTx/>
              <a:buNone/>
            </a:pPr>
            <a:r>
              <a:rPr lang="en-US" altLang="en-US" sz="2000" b="1">
                <a:solidFill>
                  <a:schemeClr val="bg1"/>
                </a:solidFill>
              </a:rPr>
              <a:t>Network</a:t>
            </a:r>
            <a:endParaRPr lang="en-US" altLang="en-US" sz="1300" b="1">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en-US" sz="3600" smtClean="0"/>
              <a:t>Questions</a:t>
            </a:r>
          </a:p>
        </p:txBody>
      </p:sp>
      <p:pic>
        <p:nvPicPr>
          <p:cNvPr id="51203" name="Picture 11" descr="PIOC from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66"/>
          <p:cNvSpPr txBox="1">
            <a:spLocks noChangeArrowheads="1"/>
          </p:cNvSpPr>
          <p:nvPr/>
        </p:nvSpPr>
        <p:spPr bwMode="auto">
          <a:xfrm>
            <a:off x="254000" y="1320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US" altLang="en-US" sz="3600" b="1"/>
              <a:t>Questions?</a:t>
            </a:r>
          </a:p>
        </p:txBody>
      </p:sp>
      <p:sp>
        <p:nvSpPr>
          <p:cNvPr id="51205" name="Rectangle 5"/>
          <p:cNvSpPr>
            <a:spLocks noChangeArrowheads="1"/>
          </p:cNvSpPr>
          <p:nvPr/>
        </p:nvSpPr>
        <p:spPr bwMode="auto">
          <a:xfrm>
            <a:off x="660400" y="6561138"/>
            <a:ext cx="8178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eaLnBrk="1" hangingPunct="1">
              <a:lnSpc>
                <a:spcPct val="80000"/>
              </a:lnSpc>
              <a:spcBef>
                <a:spcPct val="100000"/>
              </a:spcBef>
              <a:buFontTx/>
              <a:buNone/>
            </a:pPr>
            <a:endParaRPr lang="en-US" altLang="en-US" sz="1400" b="1" i="1"/>
          </a:p>
          <a:p>
            <a:pPr algn="ctr" eaLnBrk="1" hangingPunct="1">
              <a:lnSpc>
                <a:spcPct val="80000"/>
              </a:lnSpc>
              <a:buFont typeface="Wingdings" pitchFamily="2" charset="2"/>
              <a:buNone/>
            </a:pPr>
            <a:endParaRPr lang="en-US" altLang="en-US" sz="800">
              <a:solidFill>
                <a:schemeClr val="bg1"/>
              </a:solidFill>
            </a:endParaRPr>
          </a:p>
        </p:txBody>
      </p:sp>
      <p:pic>
        <p:nvPicPr>
          <p:cNvPr id="51206" name="Picture 2" descr="C:\Users\Carol\AppData\Local\Microsoft\Windows\Temporary Internet Files\Content.IE5\BGDLH5ZO\MCj0441428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8382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fld id="{3C8C35CB-48F1-49CB-A94A-90EAA618F5DB}" type="slidenum">
              <a:rPr lang="en-US" altLang="en-US" sz="1400" smtClean="0">
                <a:solidFill>
                  <a:schemeClr val="accent1"/>
                </a:solidFill>
              </a:rPr>
              <a:pPr eaLnBrk="1" hangingPunct="1">
                <a:spcBef>
                  <a:spcPct val="0"/>
                </a:spcBef>
                <a:buFontTx/>
                <a:buNone/>
              </a:pPr>
              <a:t>44</a:t>
            </a:fld>
            <a:endParaRPr lang="en-US" altLang="en-US" sz="1400" smtClean="0">
              <a:solidFill>
                <a:schemeClr val="accent1"/>
              </a:solidFill>
            </a:endParaRPr>
          </a:p>
        </p:txBody>
      </p:sp>
      <p:sp>
        <p:nvSpPr>
          <p:cNvPr id="52227" name="TextBox 3"/>
          <p:cNvSpPr txBox="1">
            <a:spLocks noChangeArrowheads="1"/>
          </p:cNvSpPr>
          <p:nvPr/>
        </p:nvSpPr>
        <p:spPr bwMode="auto">
          <a:xfrm>
            <a:off x="4521200" y="5518150"/>
            <a:ext cx="4191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spcBef>
                <a:spcPct val="0"/>
              </a:spcBef>
              <a:buFontTx/>
              <a:buNone/>
            </a:pPr>
            <a:endParaRPr lang="en-US" altLang="en-US" sz="2400" b="1">
              <a:solidFill>
                <a:srgbClr val="0000FF"/>
              </a:solidFill>
              <a:latin typeface="Franklin Gothic Book" pitchFamily="34" charset="0"/>
              <a:hlinkClick r:id="rId3"/>
            </a:endParaRPr>
          </a:p>
          <a:p>
            <a:pPr>
              <a:spcBef>
                <a:spcPct val="0"/>
              </a:spcBef>
              <a:buFontTx/>
              <a:buNone/>
            </a:pPr>
            <a:r>
              <a:rPr lang="en-US" altLang="en-US" sz="2400" b="1">
                <a:solidFill>
                  <a:srgbClr val="0000FF"/>
                </a:solidFill>
                <a:latin typeface="Franklin Gothic Book" pitchFamily="34" charset="0"/>
                <a:hlinkClick r:id="rId3"/>
              </a:rPr>
              <a:t>http://www.passitoncenter.org</a:t>
            </a:r>
            <a:endParaRPr lang="en-US" altLang="en-US" sz="2400" b="1">
              <a:solidFill>
                <a:srgbClr val="0000FF"/>
              </a:solidFill>
              <a:latin typeface="Franklin Gothic Book" pitchFamily="34" charset="0"/>
            </a:endParaRPr>
          </a:p>
          <a:p>
            <a:pPr>
              <a:spcBef>
                <a:spcPct val="0"/>
              </a:spcBef>
              <a:buFontTx/>
              <a:buNone/>
            </a:pPr>
            <a:endParaRPr lang="en-US" altLang="en-US" sz="1800">
              <a:solidFill>
                <a:srgbClr val="0000FF"/>
              </a:solidFill>
              <a:latin typeface="Franklin Gothic Book" pitchFamily="34" charset="0"/>
            </a:endParaRPr>
          </a:p>
        </p:txBody>
      </p:sp>
      <p:sp>
        <p:nvSpPr>
          <p:cNvPr id="52228" name="Text Box 11"/>
          <p:cNvSpPr txBox="1">
            <a:spLocks noChangeArrowheads="1"/>
          </p:cNvSpPr>
          <p:nvPr/>
        </p:nvSpPr>
        <p:spPr bwMode="auto">
          <a:xfrm>
            <a:off x="4619625" y="2279650"/>
            <a:ext cx="411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spcBef>
                <a:spcPct val="50000"/>
              </a:spcBef>
              <a:buFontTx/>
              <a:buNone/>
            </a:pPr>
            <a:r>
              <a:rPr lang="en-US" altLang="en-US" sz="1800" i="1">
                <a:solidFill>
                  <a:srgbClr val="F87626"/>
                </a:solidFill>
              </a:rPr>
              <a:t>Contact us:</a:t>
            </a:r>
          </a:p>
          <a:p>
            <a:pPr>
              <a:spcBef>
                <a:spcPct val="50000"/>
              </a:spcBef>
              <a:buFontTx/>
              <a:buNone/>
            </a:pPr>
            <a:r>
              <a:rPr lang="en-US" altLang="en-US" sz="1800">
                <a:solidFill>
                  <a:srgbClr val="008000"/>
                </a:solidFill>
              </a:rPr>
              <a:t>carolyn@passitoncenter.org</a:t>
            </a:r>
          </a:p>
          <a:p>
            <a:pPr>
              <a:spcBef>
                <a:spcPct val="50000"/>
              </a:spcBef>
              <a:buFontTx/>
              <a:buNone/>
            </a:pPr>
            <a:r>
              <a:rPr lang="en-US" altLang="en-US" sz="1800">
                <a:solidFill>
                  <a:srgbClr val="008000"/>
                </a:solidFill>
              </a:rPr>
              <a:t>Joy@passitoncenter.org</a:t>
            </a:r>
          </a:p>
          <a:p>
            <a:pPr>
              <a:spcBef>
                <a:spcPct val="50000"/>
              </a:spcBef>
              <a:buFontTx/>
              <a:buNone/>
            </a:pPr>
            <a:r>
              <a:rPr lang="en-US" altLang="en-US" sz="1800">
                <a:solidFill>
                  <a:srgbClr val="008000"/>
                </a:solidFill>
              </a:rPr>
              <a:t>liz@passitoncenter.org</a:t>
            </a:r>
          </a:p>
          <a:p>
            <a:pPr>
              <a:spcBef>
                <a:spcPct val="50000"/>
              </a:spcBef>
              <a:buFontTx/>
              <a:buNone/>
            </a:pPr>
            <a:endParaRPr lang="en-US" altLang="en-US" sz="1800">
              <a:solidFill>
                <a:srgbClr val="008000"/>
              </a:solidFill>
            </a:endParaRPr>
          </a:p>
        </p:txBody>
      </p:sp>
      <p:sp>
        <p:nvSpPr>
          <p:cNvPr id="52229" name="Content Placeholder 2"/>
          <p:cNvSpPr>
            <a:spLocks noGrp="1"/>
          </p:cNvSpPr>
          <p:nvPr>
            <p:ph sz="half" idx="1"/>
          </p:nvPr>
        </p:nvSpPr>
        <p:spPr>
          <a:xfrm>
            <a:off x="304800" y="4267200"/>
            <a:ext cx="4038600" cy="2014538"/>
          </a:xfrm>
        </p:spPr>
        <p:txBody>
          <a:bodyPr/>
          <a:lstStyle/>
          <a:p>
            <a:pPr marL="0" indent="0" eaLnBrk="1" hangingPunct="1">
              <a:lnSpc>
                <a:spcPct val="80000"/>
              </a:lnSpc>
              <a:buFont typeface="Wingdings 2" pitchFamily="18" charset="2"/>
              <a:buNone/>
            </a:pPr>
            <a:r>
              <a:rPr lang="en-US" altLang="en-US" sz="1200" b="1" smtClean="0"/>
              <a:t>DISCLAIMER</a:t>
            </a:r>
            <a:endParaRPr lang="en-US" altLang="en-US" sz="1200" smtClean="0"/>
          </a:p>
          <a:p>
            <a:pPr marL="0" indent="0" eaLnBrk="1" hangingPunct="1">
              <a:lnSpc>
                <a:spcPct val="80000"/>
              </a:lnSpc>
              <a:buFont typeface="Wingdings 2" pitchFamily="18" charset="2"/>
              <a:buNone/>
            </a:pPr>
            <a:r>
              <a:rPr lang="en-US" altLang="en-US" sz="1200" smtClean="0"/>
              <a:t>This work is supported under five-year cooperative agreement #H235V060016 awarded by the U.S. Department of Education, Office of Special Education and Rehabilitative Services, and is administered by the Pass It On Center of the Georgia Department of Labor – Tools for Life.  However, the contents of this publication do not necessarily represent the policy or opinions of the U.S. Department of Education, or the Georgia Department of Labor, and the reader should not assume endorsement of this document by the Federal government or the Georgia Department of Labor. </a:t>
            </a:r>
          </a:p>
        </p:txBody>
      </p:sp>
      <p:pic>
        <p:nvPicPr>
          <p:cNvPr id="522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725" y="2419350"/>
            <a:ext cx="19827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1" descr="PIOC from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187325"/>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9" descr="http://t1.gstatic.com/images?q=tbn:ANd9GcQvruswo3YYeomNKk1LQJuh-rC3nrORNjl0agnT3-ZEo2ZdS50&amp;t=1&amp;usg=__tooe3cPDXYGYLpH4rPy2AGPu3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altLang="en-US" sz="3600" smtClean="0"/>
              <a:t>Marketing Diagram</a:t>
            </a:r>
          </a:p>
        </p:txBody>
      </p:sp>
      <p:sp>
        <p:nvSpPr>
          <p:cNvPr id="12291" name="Rectangle 4"/>
          <p:cNvSpPr>
            <a:spLocks noChangeArrowheads="1"/>
          </p:cNvSpPr>
          <p:nvPr/>
        </p:nvSpPr>
        <p:spPr bwMode="gray">
          <a:xfrm>
            <a:off x="1219200" y="49037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sp>
        <p:nvSpPr>
          <p:cNvPr id="12292" name="Rectangle 5"/>
          <p:cNvSpPr>
            <a:spLocks noChangeArrowheads="1"/>
          </p:cNvSpPr>
          <p:nvPr/>
        </p:nvSpPr>
        <p:spPr bwMode="gray">
          <a:xfrm>
            <a:off x="4876800" y="49037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sp>
        <p:nvSpPr>
          <p:cNvPr id="12293" name="Rectangle 6"/>
          <p:cNvSpPr>
            <a:spLocks noChangeArrowheads="1"/>
          </p:cNvSpPr>
          <p:nvPr/>
        </p:nvSpPr>
        <p:spPr bwMode="gray">
          <a:xfrm>
            <a:off x="3048000" y="490378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TET</a:t>
            </a:r>
          </a:p>
        </p:txBody>
      </p:sp>
      <p:sp>
        <p:nvSpPr>
          <p:cNvPr id="12294" name="Rectangle 7"/>
          <p:cNvSpPr>
            <a:spLocks noChangeArrowheads="1"/>
          </p:cNvSpPr>
          <p:nvPr/>
        </p:nvSpPr>
        <p:spPr bwMode="gray">
          <a:xfrm>
            <a:off x="6781800" y="48895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TEXT</a:t>
            </a:r>
          </a:p>
        </p:txBody>
      </p:sp>
      <p:pic>
        <p:nvPicPr>
          <p:cNvPr id="12295" name="Picture 11" descr="PIOC from webs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0"/>
          <p:cNvSpPr txBox="1">
            <a:spLocks noChangeArrowheads="1"/>
          </p:cNvSpPr>
          <p:nvPr/>
        </p:nvSpPr>
        <p:spPr bwMode="auto">
          <a:xfrm>
            <a:off x="422275" y="2438400"/>
            <a:ext cx="8416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pPr>
            <a:r>
              <a:rPr lang="en-US" altLang="en-US" sz="2400" b="1"/>
              <a:t>What Webinars do You need?</a:t>
            </a:r>
          </a:p>
          <a:p>
            <a:pPr eaLnBrk="1" hangingPunct="1">
              <a:spcBef>
                <a:spcPct val="50000"/>
              </a:spcBef>
            </a:pPr>
            <a:r>
              <a:rPr lang="en-US" altLang="en-US" sz="2400" b="1"/>
              <a:t> What types of sessions/topics do you need us to cover at the National AT Reuse Conference in Washington, DC in September 2015?</a:t>
            </a:r>
          </a:p>
          <a:p>
            <a:pPr eaLnBrk="1" hangingPunct="1">
              <a:spcBef>
                <a:spcPct val="50000"/>
              </a:spcBef>
              <a:buFont typeface="Wingdings" pitchFamily="2" charset="2"/>
              <a:buNone/>
            </a:pPr>
            <a:endParaRPr lang="en-US" altLang="en-US" sz="2400" b="1"/>
          </a:p>
        </p:txBody>
      </p:sp>
      <p:sp>
        <p:nvSpPr>
          <p:cNvPr id="12297" name="Rectangle 5"/>
          <p:cNvSpPr>
            <a:spLocks noChangeArrowheads="1"/>
          </p:cNvSpPr>
          <p:nvPr/>
        </p:nvSpPr>
        <p:spPr bwMode="auto">
          <a:xfrm>
            <a:off x="660400" y="6561138"/>
            <a:ext cx="8178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eaLnBrk="1" hangingPunct="1">
              <a:lnSpc>
                <a:spcPct val="80000"/>
              </a:lnSpc>
              <a:buFont typeface="Wingdings" pitchFamily="2" charset="2"/>
              <a:buNone/>
            </a:pPr>
            <a:endParaRPr lang="en-US" altLang="en-US" sz="800">
              <a:solidFill>
                <a:schemeClr val="bg1"/>
              </a:solidFill>
            </a:endParaRPr>
          </a:p>
        </p:txBody>
      </p:sp>
      <p:sp>
        <p:nvSpPr>
          <p:cNvPr id="12298" name="Rectangle 13"/>
          <p:cNvSpPr>
            <a:spLocks noChangeArrowheads="1"/>
          </p:cNvSpPr>
          <p:nvPr/>
        </p:nvSpPr>
        <p:spPr bwMode="auto">
          <a:xfrm>
            <a:off x="487363" y="1477963"/>
            <a:ext cx="667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r>
              <a:rPr lang="en-US" altLang="en-US" b="1"/>
              <a:t>How Can We Help You?</a:t>
            </a:r>
          </a:p>
        </p:txBody>
      </p:sp>
      <p:pic>
        <p:nvPicPr>
          <p:cNvPr id="12299" name="Picture 3" descr="Lab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4488" y="0"/>
            <a:ext cx="24495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a:r>
              <a:rPr lang="en-US" altLang="en-US" smtClean="0"/>
              <a:t>Why Reuse AT?</a:t>
            </a:r>
          </a:p>
        </p:txBody>
      </p:sp>
      <p:sp>
        <p:nvSpPr>
          <p:cNvPr id="13315" name="Rectangle 3"/>
          <p:cNvSpPr>
            <a:spLocks noGrp="1" noChangeArrowheads="1"/>
          </p:cNvSpPr>
          <p:nvPr>
            <p:ph type="body" idx="1"/>
          </p:nvPr>
        </p:nvSpPr>
        <p:spPr>
          <a:xfrm>
            <a:off x="457200" y="1831975"/>
            <a:ext cx="8229600" cy="5026025"/>
          </a:xfrm>
        </p:spPr>
        <p:txBody>
          <a:bodyPr/>
          <a:lstStyle/>
          <a:p>
            <a:pPr>
              <a:lnSpc>
                <a:spcPct val="90000"/>
              </a:lnSpc>
            </a:pPr>
            <a:endParaRPr lang="en-US" altLang="en-US" smtClean="0"/>
          </a:p>
          <a:p>
            <a:pPr>
              <a:lnSpc>
                <a:spcPct val="90000"/>
              </a:lnSpc>
            </a:pPr>
            <a:r>
              <a:rPr lang="en-US" altLang="en-US" smtClean="0"/>
              <a:t>Assistive Technology (AT) reutilization is a concept that was born out of need. </a:t>
            </a:r>
          </a:p>
          <a:p>
            <a:pPr>
              <a:lnSpc>
                <a:spcPct val="90000"/>
              </a:lnSpc>
            </a:pPr>
            <a:endParaRPr lang="en-US" altLang="en-US" smtClean="0"/>
          </a:p>
          <a:p>
            <a:pPr>
              <a:lnSpc>
                <a:spcPct val="90000"/>
              </a:lnSpc>
            </a:pPr>
            <a:r>
              <a:rPr lang="en-US" altLang="en-US" smtClean="0"/>
              <a:t>From local grassroots efforts, it has grown to become a nationally recognized response to providing AT to those people who would otherwise “go without”.  </a:t>
            </a:r>
          </a:p>
          <a:p>
            <a:pPr>
              <a:lnSpc>
                <a:spcPct val="90000"/>
              </a:lnSpc>
            </a:pPr>
            <a:endParaRPr lang="en-US" altLang="en-US" smtClean="0"/>
          </a:p>
        </p:txBody>
      </p:sp>
      <p:pic>
        <p:nvPicPr>
          <p:cNvPr id="13316" name="Picture 11" descr="PIOC from web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96863"/>
            <a:ext cx="3757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8638" y="1165225"/>
            <a:ext cx="7000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2075" tIns="46038" rIns="92075" bIns="46038" anchor="b"/>
          <a:lstStyle/>
          <a:p>
            <a:pPr algn="r" eaLnBrk="1" hangingPunct="1">
              <a:defRPr/>
            </a:pPr>
            <a:r>
              <a:rPr lang="en-US" sz="2800" b="1" dirty="0" smtClean="0">
                <a:solidFill>
                  <a:schemeClr val="tx1"/>
                </a:solidFill>
                <a:effectLst>
                  <a:outerShdw blurRad="38100" dist="38100" dir="2700000" algn="tl">
                    <a:srgbClr val="C0C0C0"/>
                  </a:outerShdw>
                </a:effectLst>
                <a:cs typeface="Times New Roman" pitchFamily="18" charset="0"/>
              </a:rPr>
              <a:t>What is Assistive Technology (AT)?</a:t>
            </a:r>
          </a:p>
        </p:txBody>
      </p:sp>
      <p:sp>
        <p:nvSpPr>
          <p:cNvPr id="3" name="Content Placeholder 2"/>
          <p:cNvSpPr>
            <a:spLocks noGrp="1"/>
          </p:cNvSpPr>
          <p:nvPr>
            <p:ph idx="4294967295"/>
          </p:nvPr>
        </p:nvSpPr>
        <p:spPr>
          <a:xfrm>
            <a:off x="977900" y="2339975"/>
            <a:ext cx="7415213" cy="3646488"/>
          </a:xfrm>
        </p:spPr>
        <p:txBody>
          <a:bodyPr>
            <a:spAutoFit/>
          </a:bodyPr>
          <a:lstStyle/>
          <a:p>
            <a:pPr marL="0" indent="0" eaLnBrk="1" hangingPunct="1">
              <a:defRPr/>
            </a:pPr>
            <a:r>
              <a:rPr lang="en-US" dirty="0" smtClean="0">
                <a:effectLst>
                  <a:outerShdw blurRad="38100" dist="38100" dir="2700000" algn="tl">
                    <a:srgbClr val="C0C0C0"/>
                  </a:outerShdw>
                </a:effectLst>
                <a:latin typeface="Times New Roman" pitchFamily="18" charset="0"/>
                <a:cs typeface="Times New Roman" pitchFamily="18" charset="0"/>
              </a:rPr>
              <a:t> </a:t>
            </a:r>
            <a:r>
              <a:rPr lang="en-US" sz="2400" dirty="0" smtClean="0">
                <a:effectLst>
                  <a:outerShdw blurRad="38100" dist="38100" dir="2700000" algn="tl">
                    <a:srgbClr val="C0C0C0"/>
                  </a:outerShdw>
                </a:effectLst>
                <a:cs typeface="Times New Roman" pitchFamily="18" charset="0"/>
              </a:rPr>
              <a:t>ASSISTIVE TECHNOLOGY DEVICE - The term `assistive technology device' means any item, piece of equipment, or product system, whether acquired commercially, modified, or customized, that is used to increase, maintain, or improve functional capabilities of individuals with disabilities.</a:t>
            </a:r>
          </a:p>
          <a:p>
            <a:pPr marL="0" indent="0" eaLnBrk="1" hangingPunct="1">
              <a:defRPr/>
            </a:pPr>
            <a:endParaRPr lang="en-US" sz="2400" dirty="0" smtClean="0">
              <a:effectLst>
                <a:outerShdw blurRad="38100" dist="38100" dir="2700000" algn="tl">
                  <a:srgbClr val="C0C0C0"/>
                </a:outerShdw>
              </a:effectLst>
              <a:cs typeface="Times New Roman" pitchFamily="18" charset="0"/>
            </a:endParaRPr>
          </a:p>
          <a:p>
            <a:pPr marL="0" indent="0" eaLnBrk="1" hangingPunct="1">
              <a:defRPr/>
            </a:pPr>
            <a:r>
              <a:rPr lang="en-US" sz="2400" dirty="0" smtClean="0">
                <a:effectLst>
                  <a:outerShdw blurRad="38100" dist="38100" dir="2700000" algn="tl">
                    <a:srgbClr val="C0C0C0"/>
                  </a:outerShdw>
                </a:effectLst>
                <a:cs typeface="Times New Roman" pitchFamily="18" charset="0"/>
              </a:rPr>
              <a:t> This includes, but is broader than, durable medical equipment (DME).</a:t>
            </a:r>
            <a:endParaRPr lang="en-US" sz="2400" dirty="0" smtClean="0">
              <a:effectLst>
                <a:outerShdw blurRad="38100" dist="38100" dir="2700000" algn="tl">
                  <a:srgbClr val="C0C0C0"/>
                </a:outerShdw>
              </a:effectLst>
            </a:endParaRPr>
          </a:p>
        </p:txBody>
      </p:sp>
      <p:pic>
        <p:nvPicPr>
          <p:cNvPr id="14340" name="Picture 11" descr="PIOC from webs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8763"/>
            <a:ext cx="22526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http://t1.gstatic.com/images?q=tbn:ANd9GcQvruswo3YYeomNKk1LQJuh-rC3nrORNjl0agnT3-ZEo2ZdS50&amp;t=1&amp;usg=__tooe3cPDXYGYLpH4rPy2AGPu3O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2362200"/>
            <a:ext cx="8153400" cy="3810000"/>
          </a:xfrm>
        </p:spPr>
        <p:txBody>
          <a:bodyPr/>
          <a:lstStyle/>
          <a:p>
            <a:r>
              <a:rPr lang="en-US" altLang="en-US" smtClean="0"/>
              <a:t>The Pass It On Center has created national and state resources to foster the appropriate reuse of AT so that people with disabilities can get the affordable AT they need in order to live, learn, work and play more independently.</a:t>
            </a:r>
          </a:p>
        </p:txBody>
      </p:sp>
      <p:sp>
        <p:nvSpPr>
          <p:cNvPr id="15363" name="Footer Placeholder 3"/>
          <p:cNvSpPr>
            <a:spLocks noGrp="1"/>
          </p:cNvSpPr>
          <p:nvPr>
            <p:ph type="ftr" sz="quarter" idx="11"/>
          </p:nvPr>
        </p:nvSpPr>
        <p:spPr>
          <a:xfrm>
            <a:off x="0" y="60658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50000"/>
              <a:buFont typeface="Wingdings 2" pitchFamily="18" charset="2"/>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SzPct val="60000"/>
              <a:buFont typeface="Wingdings 2" pitchFamily="18" charset="2"/>
              <a:buChar char=""/>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l" eaLnBrk="1" hangingPunct="1">
              <a:spcBef>
                <a:spcPct val="0"/>
              </a:spcBef>
              <a:buFontTx/>
              <a:buNone/>
            </a:pPr>
            <a:r>
              <a:rPr lang="en-US" altLang="en-US" sz="1400" smtClean="0">
                <a:solidFill>
                  <a:schemeClr val="accent1"/>
                </a:solidFill>
              </a:rPr>
              <a:t>www.passitoncenter.org</a:t>
            </a:r>
          </a:p>
        </p:txBody>
      </p:sp>
      <p:pic>
        <p:nvPicPr>
          <p:cNvPr id="15364" name="Picture 5" descr="PIOC website head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17488"/>
            <a:ext cx="677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p:txBody>
          <a:bodyPr lIns="92075" tIns="46038" rIns="92075" bIns="46038" anchor="b"/>
          <a:lstStyle/>
          <a:p>
            <a:pPr algn="r" eaLnBrk="1" hangingPunct="1">
              <a:defRPr/>
            </a:pPr>
            <a:r>
              <a:rPr lang="en-US" sz="2400" b="1" dirty="0" smtClean="0">
                <a:solidFill>
                  <a:schemeClr val="tx1"/>
                </a:solidFill>
                <a:effectLst>
                  <a:outerShdw blurRad="38100" dist="38100" dir="2700000" algn="tl">
                    <a:srgbClr val="C0C0C0"/>
                  </a:outerShdw>
                </a:effectLst>
              </a:rPr>
              <a:t>Goal of Reuse Initiative</a:t>
            </a:r>
          </a:p>
        </p:txBody>
      </p:sp>
      <p:sp>
        <p:nvSpPr>
          <p:cNvPr id="268291" name="Rectangle 3"/>
          <p:cNvSpPr>
            <a:spLocks noGrp="1" noChangeArrowheads="1"/>
          </p:cNvSpPr>
          <p:nvPr>
            <p:ph type="body" idx="4294967295"/>
          </p:nvPr>
        </p:nvSpPr>
        <p:spPr>
          <a:xfrm>
            <a:off x="971550" y="2038350"/>
            <a:ext cx="7353300" cy="2838450"/>
          </a:xfrm>
        </p:spPr>
        <p:txBody>
          <a:bodyPr>
            <a:spAutoFit/>
          </a:bodyPr>
          <a:lstStyle/>
          <a:p>
            <a:pPr marL="0" indent="0" eaLnBrk="1" hangingPunct="1">
              <a:buFont typeface="Wingdings" pitchFamily="2" charset="2"/>
              <a:buNone/>
              <a:defRPr/>
            </a:pPr>
            <a:r>
              <a:rPr lang="en-US" sz="3600" dirty="0" smtClean="0">
                <a:effectLst>
                  <a:outerShdw blurRad="38100" dist="38100" dir="2700000" algn="tl">
                    <a:srgbClr val="C0C0C0"/>
                  </a:outerShdw>
                </a:effectLst>
              </a:rPr>
              <a:t>To increase the availability of assistive technology (AT) through promoting and supporting the </a:t>
            </a:r>
            <a:r>
              <a:rPr lang="en-US" sz="3600" u="sng" dirty="0" smtClean="0">
                <a:effectLst>
                  <a:outerShdw blurRad="38100" dist="38100" dir="2700000" algn="tl">
                    <a:srgbClr val="C0C0C0"/>
                  </a:outerShdw>
                </a:effectLst>
              </a:rPr>
              <a:t>appropriate</a:t>
            </a:r>
            <a:r>
              <a:rPr lang="en-US" sz="3600" dirty="0" smtClean="0">
                <a:effectLst>
                  <a:outerShdw blurRad="38100" dist="38100" dir="2700000" algn="tl">
                    <a:srgbClr val="C0C0C0"/>
                  </a:outerShdw>
                </a:effectLst>
              </a:rPr>
              <a:t>, </a:t>
            </a:r>
            <a:r>
              <a:rPr lang="en-US" sz="3600" u="sng" dirty="0" smtClean="0">
                <a:effectLst>
                  <a:outerShdw blurRad="38100" dist="38100" dir="2700000" algn="tl">
                    <a:srgbClr val="C0C0C0"/>
                  </a:outerShdw>
                </a:effectLst>
              </a:rPr>
              <a:t>effective</a:t>
            </a:r>
            <a:r>
              <a:rPr lang="en-US" sz="3600" dirty="0" smtClean="0">
                <a:effectLst>
                  <a:outerShdw blurRad="38100" dist="38100" dir="2700000" algn="tl">
                    <a:srgbClr val="C0C0C0"/>
                  </a:outerShdw>
                </a:effectLst>
              </a:rPr>
              <a:t> reuse of AT devices at the state and local level.</a:t>
            </a:r>
          </a:p>
        </p:txBody>
      </p:sp>
      <p:pic>
        <p:nvPicPr>
          <p:cNvPr id="16388" name="Picture 11" descr="PIOC from web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 y="247650"/>
            <a:ext cx="4152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http://t1.gstatic.com/images?q=tbn:ANd9GcQvruswo3YYeomNKk1LQJuh-rC3nrORNjl0agnT3-ZEo2ZdS50&amp;t=1&amp;usg=__tooe3cPDXYGYLpH4rPy2AGPu3O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165225"/>
            <a:ext cx="697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7044</TotalTime>
  <Words>1551</Words>
  <Application>Microsoft Office PowerPoint</Application>
  <PresentationFormat>On-screen Show (4:3)</PresentationFormat>
  <Paragraphs>244</Paragraphs>
  <Slides>44</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6" baseType="lpstr">
      <vt:lpstr>Arial</vt:lpstr>
      <vt:lpstr>Wingdings</vt:lpstr>
      <vt:lpstr>Wingdings 2</vt:lpstr>
      <vt:lpstr>Calibri</vt:lpstr>
      <vt:lpstr>Verdana</vt:lpstr>
      <vt:lpstr>Times New Roman</vt:lpstr>
      <vt:lpstr>Bradley Hand ITC</vt:lpstr>
      <vt:lpstr>Tahoma</vt:lpstr>
      <vt:lpstr>Franklin Gothic Book</vt:lpstr>
      <vt:lpstr>Arial Narrow</vt:lpstr>
      <vt:lpstr>Sample presentation slides</vt:lpstr>
      <vt:lpstr>Microsoft Excel Chart</vt:lpstr>
      <vt:lpstr>    Pass It On: Expanding the Outreach of Assistive Technology   Carolyn Phillips &amp; Liz Persaud Pass It On Center AMAC | Georgia Tech  www.passitoncenter.org  </vt:lpstr>
      <vt:lpstr>Your National Pass It On Center (PIOC) </vt:lpstr>
      <vt:lpstr>Learning Objectives </vt:lpstr>
      <vt:lpstr>Marketing Diagram</vt:lpstr>
      <vt:lpstr>Marketing Diagram</vt:lpstr>
      <vt:lpstr>Why Reuse AT?</vt:lpstr>
      <vt:lpstr>What is Assistive Technology (AT)?</vt:lpstr>
      <vt:lpstr>PowerPoint Presentation</vt:lpstr>
      <vt:lpstr>Goal of Reuse Initiative</vt:lpstr>
      <vt:lpstr>What Is ‘Appropriate’ Reuse?</vt:lpstr>
      <vt:lpstr>What Is ‘Effective’ Reuse?</vt:lpstr>
      <vt:lpstr>PowerPoint Presentation</vt:lpstr>
      <vt:lpstr>PowerPoint Presentation</vt:lpstr>
      <vt:lpstr>PowerPoint Presentation</vt:lpstr>
      <vt:lpstr>PowerPoint Presentation</vt:lpstr>
      <vt:lpstr>PowerPoint Presentation</vt:lpstr>
      <vt:lpstr>PowerPoint Presentation</vt:lpstr>
      <vt:lpstr>ATIA Pre-Conference and Reuse Strand</vt:lpstr>
      <vt:lpstr>PowerPoint Presentation</vt:lpstr>
      <vt:lpstr>PowerPoint Presentation</vt:lpstr>
      <vt:lpstr>PowerPoint Presentation</vt:lpstr>
      <vt:lpstr>PowerPoint Presentation</vt:lpstr>
      <vt:lpstr>PowerPoint Presentation</vt:lpstr>
      <vt:lpstr>In five years…</vt:lpstr>
      <vt:lpstr>PowerPoint Presentation</vt:lpstr>
      <vt:lpstr>PowerPoint Presentation</vt:lpstr>
      <vt:lpstr>PowerPoint Presentation</vt:lpstr>
      <vt:lpstr>PowerPoint Presentation</vt:lpstr>
      <vt:lpstr>PowerPoint Presentation</vt:lpstr>
      <vt:lpstr>Behind every Reused Assistive Technology device there is –  A Story to be Told, A Dream being Realized, A Goal being Met.  </vt:lpstr>
      <vt:lpstr>PowerPoint Presentation</vt:lpstr>
      <vt:lpstr>Types of Reuse Programs</vt:lpstr>
      <vt:lpstr>2006 – 2014 Data Comparison </vt:lpstr>
      <vt:lpstr>2006 – 2014 Data Comparison </vt:lpstr>
      <vt:lpstr>PowerPoint Presentation</vt:lpstr>
      <vt:lpstr>Expanding ROI to include more than the value of reused equipment</vt:lpstr>
      <vt:lpstr>Recalculating for Kansas</vt:lpstr>
      <vt:lpstr>Using CAVIAR to calculate ROI</vt:lpstr>
      <vt:lpstr>Sara Sack </vt:lpstr>
      <vt:lpstr>PowerPoint Presentation</vt:lpstr>
      <vt:lpstr>Examples of Reuse Programs</vt:lpstr>
      <vt:lpstr>Connecting the Dots In Your Community</vt:lpstr>
      <vt:lpstr>Questions</vt:lpstr>
      <vt:lpstr>PowerPoint Presentation</vt:lpstr>
    </vt:vector>
  </TitlesOfParts>
  <Company>GDOL/Pass It On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States</dc:title>
  <dc:creator>Carolyn Phillips</dc:creator>
  <cp:lastModifiedBy>Liz Persaud</cp:lastModifiedBy>
  <cp:revision>171</cp:revision>
  <dcterms:created xsi:type="dcterms:W3CDTF">2009-12-17T22:27:42Z</dcterms:created>
  <dcterms:modified xsi:type="dcterms:W3CDTF">2015-02-06T02:04:55Z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