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Lst>
  <p:notesMasterIdLst>
    <p:notesMasterId r:id="rId22"/>
  </p:notesMasterIdLst>
  <p:handoutMasterIdLst>
    <p:handoutMasterId r:id="rId23"/>
  </p:handoutMasterIdLst>
  <p:sldIdLst>
    <p:sldId id="549" r:id="rId5"/>
    <p:sldId id="550" r:id="rId6"/>
    <p:sldId id="551" r:id="rId7"/>
    <p:sldId id="552" r:id="rId8"/>
    <p:sldId id="553" r:id="rId9"/>
    <p:sldId id="529" r:id="rId10"/>
    <p:sldId id="548" r:id="rId11"/>
    <p:sldId id="554" r:id="rId12"/>
    <p:sldId id="555" r:id="rId13"/>
    <p:sldId id="556" r:id="rId14"/>
    <p:sldId id="558" r:id="rId15"/>
    <p:sldId id="559" r:id="rId16"/>
    <p:sldId id="560" r:id="rId17"/>
    <p:sldId id="557" r:id="rId18"/>
    <p:sldId id="547" r:id="rId19"/>
    <p:sldId id="543" r:id="rId20"/>
    <p:sldId id="542"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snapToObjects="1">
      <p:cViewPr>
        <p:scale>
          <a:sx n="81" d="100"/>
          <a:sy n="81" d="100"/>
        </p:scale>
        <p:origin x="-108" y="103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593FC9E-F287-4012-A49D-2F432AF7085C}" type="datetimeFigureOut">
              <a:rPr lang="en-US"/>
              <a:pPr>
                <a:defRPr/>
              </a:pPr>
              <a:t>8/13/2014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17B1A22-B5D0-4E3E-8CA0-9FE690E3EB3E}" type="slidenum">
              <a:rPr lang="en-US"/>
              <a:pPr>
                <a:defRPr/>
              </a:pPr>
              <a:t>‹#›</a:t>
            </a:fld>
            <a:endParaRPr lang="en-US"/>
          </a:p>
        </p:txBody>
      </p:sp>
    </p:spTree>
    <p:extLst>
      <p:ext uri="{BB962C8B-B14F-4D97-AF65-F5344CB8AC3E}">
        <p14:creationId xmlns:p14="http://schemas.microsoft.com/office/powerpoint/2010/main" val="2003317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6BED8EE-15C8-487C-90F6-B4247CC29B47}" type="datetimeFigureOut">
              <a:rPr lang="en-US"/>
              <a:pPr>
                <a:defRPr/>
              </a:pPr>
              <a:t>8/13/2014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066089C-3C15-4730-93EC-2B7443BF49CD}" type="slidenum">
              <a:rPr lang="en-US"/>
              <a:pPr>
                <a:defRPr/>
              </a:pPr>
              <a:t>‹#›</a:t>
            </a:fld>
            <a:endParaRPr lang="en-US"/>
          </a:p>
        </p:txBody>
      </p:sp>
    </p:spTree>
    <p:extLst>
      <p:ext uri="{BB962C8B-B14F-4D97-AF65-F5344CB8AC3E}">
        <p14:creationId xmlns:p14="http://schemas.microsoft.com/office/powerpoint/2010/main" val="235561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Calibri" pitchFamily="34" charset="0"/>
                <a:ea typeface="MS PGothic" pitchFamily="34" charset="-128"/>
              </a:defRPr>
            </a:lvl1pPr>
            <a:lvl2pPr marL="742950" indent="-285750" defTabSz="911225" eaLnBrk="0" hangingPunct="0">
              <a:defRPr>
                <a:solidFill>
                  <a:schemeClr val="tx1"/>
                </a:solidFill>
                <a:latin typeface="Calibri" pitchFamily="34" charset="0"/>
                <a:ea typeface="MS PGothic" pitchFamily="34" charset="-128"/>
              </a:defRPr>
            </a:lvl2pPr>
            <a:lvl3pPr marL="1143000" indent="-228600" defTabSz="911225" eaLnBrk="0" hangingPunct="0">
              <a:defRPr>
                <a:solidFill>
                  <a:schemeClr val="tx1"/>
                </a:solidFill>
                <a:latin typeface="Calibri" pitchFamily="34" charset="0"/>
                <a:ea typeface="MS PGothic" pitchFamily="34" charset="-128"/>
              </a:defRPr>
            </a:lvl3pPr>
            <a:lvl4pPr marL="1600200" indent="-228600" defTabSz="911225" eaLnBrk="0" hangingPunct="0">
              <a:defRPr>
                <a:solidFill>
                  <a:schemeClr val="tx1"/>
                </a:solidFill>
                <a:latin typeface="Calibri" pitchFamily="34" charset="0"/>
                <a:ea typeface="MS PGothic" pitchFamily="34" charset="-128"/>
              </a:defRPr>
            </a:lvl4pPr>
            <a:lvl5pPr marL="2057400" indent="-228600" defTabSz="911225" eaLnBrk="0" hangingPunct="0">
              <a:defRPr>
                <a:solidFill>
                  <a:schemeClr val="tx1"/>
                </a:solidFill>
                <a:latin typeface="Calibri" pitchFamily="34" charset="0"/>
                <a:ea typeface="MS PGothic" pitchFamily="34" charset="-128"/>
              </a:defRPr>
            </a:lvl5pPr>
            <a:lvl6pPr marL="2514600" indent="-228600" defTabSz="911225"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1225"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1225"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12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B978FB8-0AEA-411E-998E-2D9A3DC230A3}" type="slidenum">
              <a:rPr lang="en-US" smtClean="0">
                <a:latin typeface="Verdana" pitchFamily="34" charset="0"/>
              </a:rPr>
              <a:pPr eaLnBrk="1" hangingPunct="1"/>
              <a:t>1</a:t>
            </a:fld>
            <a:endParaRPr lang="en-US" smtClean="0">
              <a:latin typeface="Verdana" pitchFamily="34" charset="0"/>
            </a:endParaRPr>
          </a:p>
        </p:txBody>
      </p:sp>
      <p:sp>
        <p:nvSpPr>
          <p:cNvPr id="61443" name="Rectangle 2"/>
          <p:cNvSpPr>
            <a:spLocks noGrp="1" noRot="1" noChangeAspect="1" noChangeArrowheads="1" noTextEdit="1"/>
          </p:cNvSpPr>
          <p:nvPr>
            <p:ph type="sldImg"/>
          </p:nvPr>
        </p:nvSpPr>
        <p:spPr bwMode="auto">
          <a:xfrm>
            <a:off x="1146175"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66089C-3C15-4730-93EC-2B7443BF49CD}" type="slidenum">
              <a:rPr lang="en-US" smtClean="0"/>
              <a:pPr>
                <a:defRPr/>
              </a:pPr>
              <a:t>8</a:t>
            </a:fld>
            <a:endParaRPr lang="en-US"/>
          </a:p>
        </p:txBody>
      </p:sp>
    </p:spTree>
    <p:extLst>
      <p:ext uri="{BB962C8B-B14F-4D97-AF65-F5344CB8AC3E}">
        <p14:creationId xmlns:p14="http://schemas.microsoft.com/office/powerpoint/2010/main" val="405149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CFAEEA-9138-4B5E-85A5-9CED0FA895BA}" type="slidenum">
              <a:rPr lang="en-US" smtClean="0"/>
              <a:pPr/>
              <a:t>9</a:t>
            </a:fld>
            <a:endParaRPr lang="en-US"/>
          </a:p>
        </p:txBody>
      </p:sp>
    </p:spTree>
    <p:extLst>
      <p:ext uri="{BB962C8B-B14F-4D97-AF65-F5344CB8AC3E}">
        <p14:creationId xmlns:p14="http://schemas.microsoft.com/office/powerpoint/2010/main" val="2118460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18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1143000" y="6400800"/>
            <a:ext cx="19050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581400" y="6400800"/>
            <a:ext cx="2895600" cy="457200"/>
          </a:xfrm>
          <a:prstGeom prst="rect">
            <a:avLst/>
          </a:prstGeom>
          <a:ln/>
        </p:spPr>
        <p:txBody>
          <a:bodyPr/>
          <a:lstStyle>
            <a:lvl1pPr>
              <a:defRPr/>
            </a:lvl1pPr>
          </a:lstStyle>
          <a:p>
            <a:pPr>
              <a:defRPr/>
            </a:pPr>
            <a:r>
              <a:rPr lang="en-US"/>
              <a:t>Georgia Assistive Technology Project, Tools for LIfe</a:t>
            </a:r>
          </a:p>
        </p:txBody>
      </p:sp>
      <p:sp>
        <p:nvSpPr>
          <p:cNvPr id="4" name="Rectangle 10"/>
          <p:cNvSpPr>
            <a:spLocks noGrp="1" noChangeArrowheads="1"/>
          </p:cNvSpPr>
          <p:nvPr>
            <p:ph type="sldNum" sz="quarter" idx="12"/>
          </p:nvPr>
        </p:nvSpPr>
        <p:spPr>
          <a:xfrm>
            <a:off x="7239000" y="6400800"/>
            <a:ext cx="1905000" cy="457200"/>
          </a:xfrm>
          <a:prstGeom prst="rect">
            <a:avLst/>
          </a:prstGeom>
          <a:ln/>
        </p:spPr>
        <p:txBody>
          <a:bodyPr/>
          <a:lstStyle>
            <a:lvl1pPr>
              <a:defRPr/>
            </a:lvl1pPr>
          </a:lstStyle>
          <a:p>
            <a:pPr>
              <a:defRPr/>
            </a:pPr>
            <a:fld id="{E1A3F237-DD2F-4F7D-A5F0-2C6D49373900}" type="slidenum">
              <a:rPr lang="en-US"/>
              <a:pPr>
                <a:defRPr/>
              </a:pPr>
              <a:t>‹#›</a:t>
            </a:fld>
            <a:endParaRPr lang="en-US"/>
          </a:p>
        </p:txBody>
      </p:sp>
    </p:spTree>
    <p:extLst>
      <p:ext uri="{BB962C8B-B14F-4D97-AF65-F5344CB8AC3E}">
        <p14:creationId xmlns:p14="http://schemas.microsoft.com/office/powerpoint/2010/main" val="215714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25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099E1CE-754B-4FE6-881A-DE4916C8A6C2}" type="datetimeFigureOut">
              <a:rPr lang="en-US"/>
              <a:pPr>
                <a:defRPr/>
              </a:pPr>
              <a:t>8/13/2014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FB76098-DB93-4CC8-BD41-0CA964C39043}" type="slidenum">
              <a:rPr lang="en-US"/>
              <a:pPr>
                <a:defRPr/>
              </a:pPr>
              <a:t>‹#›</a:t>
            </a:fld>
            <a:endParaRPr lang="en-US"/>
          </a:p>
        </p:txBody>
      </p:sp>
    </p:spTree>
    <p:extLst>
      <p:ext uri="{BB962C8B-B14F-4D97-AF65-F5344CB8AC3E}">
        <p14:creationId xmlns:p14="http://schemas.microsoft.com/office/powerpoint/2010/main" val="90395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11193DA-16C5-4D9C-99AE-7B7364EE12E7}" type="datetimeFigureOut">
              <a:rPr lang="en-US"/>
              <a:pPr>
                <a:defRPr/>
              </a:pPr>
              <a:t>8/13/2014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4313FDD-1C03-420A-A6D2-5E859A8A863F}" type="slidenum">
              <a:rPr lang="en-US"/>
              <a:pPr>
                <a:defRPr/>
              </a:pPr>
              <a:t>‹#›</a:t>
            </a:fld>
            <a:endParaRPr lang="en-US"/>
          </a:p>
        </p:txBody>
      </p:sp>
    </p:spTree>
    <p:extLst>
      <p:ext uri="{BB962C8B-B14F-4D97-AF65-F5344CB8AC3E}">
        <p14:creationId xmlns:p14="http://schemas.microsoft.com/office/powerpoint/2010/main" val="170102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6994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F6E778A-A475-4B1A-A862-C4BDE32CCECB}" type="datetimeFigureOut">
              <a:rPr lang="en-US"/>
              <a:pPr>
                <a:defRPr/>
              </a:pPr>
              <a:t>8/13/2014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D4B83C3-EEE1-4988-B263-80404BA52CC1}" type="slidenum">
              <a:rPr lang="en-US"/>
              <a:pPr>
                <a:defRPr/>
              </a:pPr>
              <a:t>‹#›</a:t>
            </a:fld>
            <a:endParaRPr lang="en-US"/>
          </a:p>
        </p:txBody>
      </p:sp>
    </p:spTree>
    <p:extLst>
      <p:ext uri="{BB962C8B-B14F-4D97-AF65-F5344CB8AC3E}">
        <p14:creationId xmlns:p14="http://schemas.microsoft.com/office/powerpoint/2010/main" val="427974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895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22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MAC PPT Cover Final.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7" r:id="rId1"/>
    <p:sldLayoutId id="2147483881"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AMAC. T4L Interior AMAC only.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0" y="0"/>
            <a:ext cx="9144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781800"/>
            <a:ext cx="9144000" cy="136525"/>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68" r:id="rId1"/>
    <p:sldLayoutId id="2147483873" r:id="rId2"/>
    <p:sldLayoutId id="2147483882" r:id="rId3"/>
    <p:sldLayoutId id="2147483883" r:id="rId4"/>
    <p:sldLayoutId id="2147483884" r:id="rId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AMAC.PPT.Interior w-AAW.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781800"/>
            <a:ext cx="9144000" cy="136525"/>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69"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781800"/>
            <a:ext cx="9144000" cy="136525"/>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099" name="Picture 7" descr="AMAC.PPT.Interior w-ATN.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630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0"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hyperlink" Target="mailto:Rachel.Wilson@gatfl.gatech.edu" TargetMode="External"/><Relationship Id="rId3" Type="http://schemas.openxmlformats.org/officeDocument/2006/relationships/hyperlink" Target="http://www.gatfl.gatech.edu/network.php" TargetMode="External"/><Relationship Id="rId7" Type="http://schemas.openxmlformats.org/officeDocument/2006/relationships/hyperlink" Target="mailto:Martha.Rust@gatfl.gatech.edu" TargetMode="External"/><Relationship Id="rId2" Type="http://schemas.openxmlformats.org/officeDocument/2006/relationships/hyperlink" Target="http://www.gatfl.gatech.edu/tflwiki/index.php?title=Advisory_Council" TargetMode="External"/><Relationship Id="rId1" Type="http://schemas.openxmlformats.org/officeDocument/2006/relationships/slideLayout" Target="../slideLayouts/slideLayout4.xml"/><Relationship Id="rId6" Type="http://schemas.openxmlformats.org/officeDocument/2006/relationships/hyperlink" Target="mailto:Liz.Persaud@gatfl.gatech.edu" TargetMode="External"/><Relationship Id="rId5" Type="http://schemas.openxmlformats.org/officeDocument/2006/relationships/hyperlink" Target="mailto:Ben.Jacobs@gatfl.gatech.edu" TargetMode="External"/><Relationship Id="rId4" Type="http://schemas.openxmlformats.org/officeDocument/2006/relationships/hyperlink" Target="mailto:Carolyn.Phillips@gatfl.gatech.edu" TargetMode="External"/><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atfl.gatech.edu/tflwiki"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hyperlink" Target="http://www.ign.com/articles/2013/07/30/heres-what-android-fragmentation-looks-lik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417507" y="838200"/>
            <a:ext cx="7010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dirty="0" smtClean="0"/>
              <a:t>Tools for Life Mission</a:t>
            </a:r>
          </a:p>
        </p:txBody>
      </p:sp>
      <p:sp>
        <p:nvSpPr>
          <p:cNvPr id="18435" name="Rectangle 3"/>
          <p:cNvSpPr>
            <a:spLocks noGrp="1" noChangeArrowheads="1"/>
          </p:cNvSpPr>
          <p:nvPr>
            <p:ph type="body" idx="1"/>
          </p:nvPr>
        </p:nvSpPr>
        <p:spPr bwMode="auto">
          <a:xfrm>
            <a:off x="267102" y="2209800"/>
            <a:ext cx="4685898" cy="4070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ts val="0"/>
              </a:spcBef>
              <a:buFont typeface="Wingdings" pitchFamily="2" charset="2"/>
              <a:buNone/>
            </a:pPr>
            <a:r>
              <a:rPr lang="en-US" sz="2400" dirty="0" smtClean="0"/>
              <a:t>We’re </a:t>
            </a:r>
            <a:r>
              <a:rPr lang="en-US" sz="2400" dirty="0"/>
              <a:t>here to </a:t>
            </a:r>
            <a:r>
              <a:rPr lang="en-US" sz="2400" dirty="0" smtClean="0"/>
              <a:t>help </a:t>
            </a:r>
            <a:r>
              <a:rPr lang="en-US" sz="2400" dirty="0"/>
              <a:t>Georgians with disabilities </a:t>
            </a:r>
            <a:r>
              <a:rPr lang="en-US" sz="2400" dirty="0" smtClean="0"/>
              <a:t>gain access to and acquisition of assistive technology devices and assistive technology services so they can live, learn, work, and play independently in the communities of their choice.</a:t>
            </a:r>
          </a:p>
        </p:txBody>
      </p:sp>
      <p:pic>
        <p:nvPicPr>
          <p:cNvPr id="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5652168"/>
            <a:ext cx="1158614"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2438400"/>
            <a:ext cx="3771536" cy="251321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4338" y="5681476"/>
            <a:ext cx="2279390" cy="962883"/>
          </a:xfrm>
          <a:prstGeom prst="rect">
            <a:avLst/>
          </a:prstGeom>
        </p:spPr>
      </p:pic>
    </p:spTree>
    <p:extLst>
      <p:ext uri="{BB962C8B-B14F-4D97-AF65-F5344CB8AC3E}">
        <p14:creationId xmlns:p14="http://schemas.microsoft.com/office/powerpoint/2010/main" val="355646676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image15.jpeg" descr="screen print of iPadagogy wheel"/>
          <p:cNvPicPr/>
          <p:nvPr/>
        </p:nvPicPr>
        <p:blipFill>
          <a:blip r:embed="rId2">
            <a:extLst/>
          </a:blip>
          <a:srcRect l="392" r="392"/>
          <a:stretch>
            <a:fillRect/>
          </a:stretch>
        </p:blipFill>
        <p:spPr>
          <a:xfrm>
            <a:off x="0" y="0"/>
            <a:ext cx="9144000" cy="6858000"/>
          </a:xfrm>
          <a:prstGeom prst="rect">
            <a:avLst/>
          </a:prstGeom>
          <a:ln w="12700">
            <a:miter lim="400000"/>
          </a:ln>
        </p:spPr>
      </p:pic>
    </p:spTree>
    <p:extLst>
      <p:ext uri="{BB962C8B-B14F-4D97-AF65-F5344CB8AC3E}">
        <p14:creationId xmlns:p14="http://schemas.microsoft.com/office/powerpoint/2010/main" val="36720057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274638"/>
            <a:ext cx="8229600" cy="1143000"/>
          </a:xfrm>
          <a:prstGeom prst="rect">
            <a:avLst/>
          </a:prstGeom>
        </p:spPr>
        <p:txBody>
          <a:bodyPr/>
          <a:lstStyle/>
          <a:p>
            <a:r>
              <a:rPr lang="en-US" dirty="0" err="1" smtClean="0"/>
              <a:t>Vgo</a:t>
            </a:r>
            <a:r>
              <a:rPr lang="en-US" dirty="0" smtClean="0"/>
              <a:t> Website</a:t>
            </a:r>
            <a:endParaRPr lang="en-US" dirty="0"/>
          </a:p>
        </p:txBody>
      </p:sp>
      <p:pic>
        <p:nvPicPr>
          <p:cNvPr id="2" name="Picture 1" descr="People with disabilities in the workplace using Vgo website screensho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2400"/>
            <a:ext cx="9144000" cy="6629400"/>
          </a:xfrm>
          <a:prstGeom prst="rect">
            <a:avLst/>
          </a:prstGeom>
        </p:spPr>
      </p:pic>
    </p:spTree>
    <p:extLst>
      <p:ext uri="{BB962C8B-B14F-4D97-AF65-F5344CB8AC3E}">
        <p14:creationId xmlns:p14="http://schemas.microsoft.com/office/powerpoint/2010/main" val="2293027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14706600" cy="960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295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09600"/>
            <a:ext cx="13011150" cy="800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12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143000"/>
          </a:xfrm>
        </p:spPr>
        <p:txBody>
          <a:bodyPr>
            <a:normAutofit/>
          </a:bodyPr>
          <a:lstStyle/>
          <a:p>
            <a:pPr lvl="0"/>
            <a:r>
              <a:rPr lang="en-US" b="1" dirty="0" err="1" smtClean="0"/>
              <a:t>TechSage</a:t>
            </a:r>
            <a:r>
              <a:rPr lang="en-US" b="1" dirty="0" smtClean="0"/>
              <a:t> Mission</a:t>
            </a:r>
            <a:endParaRPr lang="en-US" dirty="0"/>
          </a:p>
        </p:txBody>
      </p:sp>
      <p:sp>
        <p:nvSpPr>
          <p:cNvPr id="3" name="Content Placeholder 2"/>
          <p:cNvSpPr>
            <a:spLocks noGrp="1"/>
          </p:cNvSpPr>
          <p:nvPr>
            <p:ph idx="1"/>
          </p:nvPr>
        </p:nvSpPr>
        <p:spPr/>
        <p:txBody>
          <a:bodyPr/>
          <a:lstStyle/>
          <a:p>
            <a:pPr marL="0" indent="0" algn="ctr">
              <a:buNone/>
            </a:pPr>
            <a:r>
              <a:rPr lang="en-US" dirty="0" smtClean="0"/>
              <a:t>To conduct </a:t>
            </a:r>
            <a:r>
              <a:rPr lang="en-US" dirty="0"/>
              <a:t>programs of advanced rehabilitation engineering (RE) and technical R&amp;D to increase knowledge about, availability of, and access to</a:t>
            </a:r>
            <a:r>
              <a:rPr lang="en-US" b="1" dirty="0"/>
              <a:t> effective, universally-designed technologies that enable people to sustain independence, maintain health, safely engage in basic activities of daily living at home and community, and participate in society as they age with disability. </a:t>
            </a:r>
            <a:endParaRPr lang="en-US" dirty="0"/>
          </a:p>
        </p:txBody>
      </p:sp>
    </p:spTree>
    <p:extLst>
      <p:ext uri="{BB962C8B-B14F-4D97-AF65-F5344CB8AC3E}">
        <p14:creationId xmlns:p14="http://schemas.microsoft.com/office/powerpoint/2010/main" val="3438267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34290"/>
            <a:ext cx="6775939" cy="942108"/>
          </a:xfrm>
        </p:spPr>
        <p:txBody>
          <a:bodyPr>
            <a:noAutofit/>
          </a:bodyPr>
          <a:lstStyle/>
          <a:p>
            <a:r>
              <a:rPr lang="en-US" sz="3600" cap="none" dirty="0" smtClean="0">
                <a:solidFill>
                  <a:schemeClr val="tx1"/>
                </a:solidFill>
              </a:rPr>
              <a:t>Join us in the </a:t>
            </a:r>
            <a:br>
              <a:rPr lang="en-US" sz="3600" cap="none" dirty="0" smtClean="0">
                <a:solidFill>
                  <a:schemeClr val="tx1"/>
                </a:solidFill>
              </a:rPr>
            </a:br>
            <a:r>
              <a:rPr lang="en-US" sz="3600" dirty="0" smtClean="0"/>
              <a:t>Canterbury</a:t>
            </a:r>
            <a:r>
              <a:rPr lang="en-US" sz="3600" dirty="0"/>
              <a:t> </a:t>
            </a:r>
            <a:r>
              <a:rPr lang="en-US" sz="3600" dirty="0" smtClean="0"/>
              <a:t>Room </a:t>
            </a:r>
            <a:br>
              <a:rPr lang="en-US" sz="3600" dirty="0" smtClean="0"/>
            </a:br>
            <a:endParaRPr lang="en-US" sz="3600" cap="none" dirty="0">
              <a:solidFill>
                <a:schemeClr val="tx1"/>
              </a:solidFill>
            </a:endParaRPr>
          </a:p>
        </p:txBody>
      </p:sp>
      <p:sp>
        <p:nvSpPr>
          <p:cNvPr id="7" name="Title 1"/>
          <p:cNvSpPr txBox="1">
            <a:spLocks/>
          </p:cNvSpPr>
          <p:nvPr/>
        </p:nvSpPr>
        <p:spPr>
          <a:xfrm rot="21068897">
            <a:off x="420758" y="4988951"/>
            <a:ext cx="3822700" cy="1513694"/>
          </a:xfrm>
          <a:prstGeom prst="rect">
            <a:avLst/>
          </a:prstGeom>
          <a:ln w="57150">
            <a:solidFill>
              <a:srgbClr val="00B050"/>
            </a:solidFill>
          </a:ln>
        </p:spPr>
        <p:txBody>
          <a:bodyPr>
            <a:normAutofit fontScale="75000" lnSpcReduction="20000"/>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dirty="0" smtClean="0"/>
              <a:t>100 </a:t>
            </a:r>
            <a:r>
              <a:rPr lang="en-US" sz="3600" dirty="0" err="1" smtClean="0"/>
              <a:t>Assisitve</a:t>
            </a:r>
            <a:r>
              <a:rPr lang="en-US" sz="3600" dirty="0" smtClean="0"/>
              <a:t> Technology Solutions!</a:t>
            </a:r>
          </a:p>
          <a:p>
            <a:r>
              <a:rPr lang="en-US" sz="3600" dirty="0" smtClean="0"/>
              <a:t>Check it out!</a:t>
            </a:r>
          </a:p>
        </p:txBody>
      </p:sp>
      <p:sp>
        <p:nvSpPr>
          <p:cNvPr id="13" name="TextBox 12"/>
          <p:cNvSpPr txBox="1"/>
          <p:nvPr/>
        </p:nvSpPr>
        <p:spPr>
          <a:xfrm>
            <a:off x="2057400" y="129279"/>
            <a:ext cx="5410200" cy="400110"/>
          </a:xfrm>
          <a:prstGeom prst="rect">
            <a:avLst/>
          </a:prstGeom>
          <a:noFill/>
        </p:spPr>
        <p:txBody>
          <a:bodyPr wrap="square" rtlCol="0">
            <a:spAutoFit/>
          </a:bodyPr>
          <a:lstStyle/>
          <a:p>
            <a:pPr marL="0" lvl="1" indent="0" algn="ctr">
              <a:spcBef>
                <a:spcPts val="0"/>
              </a:spcBef>
              <a:buClr>
                <a:schemeClr val="accent3"/>
              </a:buClr>
              <a:buNone/>
            </a:pPr>
            <a:r>
              <a:rPr lang="en-US" sz="2000" b="1" dirty="0" smtClean="0">
                <a:solidFill>
                  <a:schemeClr val="bg1"/>
                </a:solidFill>
                <a:latin typeface="+mn-lt"/>
              </a:rPr>
              <a:t>SIG/ADRC </a:t>
            </a:r>
            <a:r>
              <a:rPr lang="en-US" sz="2000" b="1" dirty="0">
                <a:solidFill>
                  <a:schemeClr val="bg1"/>
                </a:solidFill>
                <a:latin typeface="+mn-lt"/>
              </a:rPr>
              <a:t>Conference, </a:t>
            </a:r>
            <a:r>
              <a:rPr lang="en-US" sz="2000" b="1" dirty="0" smtClean="0">
                <a:solidFill>
                  <a:schemeClr val="bg1"/>
                </a:solidFill>
                <a:latin typeface="+mn-lt"/>
              </a:rPr>
              <a:t>August 13-15, 2014</a:t>
            </a:r>
            <a:endParaRPr lang="en-US" sz="2000" b="1" dirty="0">
              <a:solidFill>
                <a:schemeClr val="bg1"/>
              </a:solidFill>
              <a:latin typeface="+mn-lt"/>
            </a:endParaRPr>
          </a:p>
        </p:txBody>
      </p:sp>
      <p:pic>
        <p:nvPicPr>
          <p:cNvPr id="15" name="Picture 14" descr="Tools for Lif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494" y="151267"/>
            <a:ext cx="1479529" cy="1525131"/>
          </a:xfrm>
          <a:prstGeom prst="rect">
            <a:avLst/>
          </a:prstGeom>
        </p:spPr>
      </p:pic>
      <p:sp>
        <p:nvSpPr>
          <p:cNvPr id="3" name="Rectangle 2"/>
          <p:cNvSpPr/>
          <p:nvPr/>
        </p:nvSpPr>
        <p:spPr>
          <a:xfrm>
            <a:off x="180494" y="2458724"/>
            <a:ext cx="8963506" cy="1323439"/>
          </a:xfrm>
          <a:prstGeom prst="rect">
            <a:avLst/>
          </a:prstGeom>
        </p:spPr>
        <p:txBody>
          <a:bodyPr wrap="square">
            <a:spAutoFit/>
          </a:bodyPr>
          <a:lstStyle/>
          <a:p>
            <a:pPr marL="285750" indent="-285750">
              <a:buFont typeface="Arial" panose="020B0604020202020204" pitchFamily="34" charset="0"/>
              <a:buChar char="•"/>
            </a:pPr>
            <a:r>
              <a:rPr lang="en-US" sz="2000" b="1" dirty="0"/>
              <a:t>Introduction to Assistive Technology Across the </a:t>
            </a:r>
            <a:r>
              <a:rPr lang="en-US" sz="2000" b="1" dirty="0" smtClean="0"/>
              <a:t>Lifespan:		9-10:15</a:t>
            </a:r>
          </a:p>
          <a:p>
            <a:pPr marL="285750" indent="-285750">
              <a:buFont typeface="Arial" panose="020B0604020202020204" pitchFamily="34" charset="0"/>
              <a:buChar char="•"/>
            </a:pPr>
            <a:r>
              <a:rPr lang="en-US" sz="2000" b="1" dirty="0"/>
              <a:t>Top 10 Count Down of Assistive </a:t>
            </a:r>
            <a:r>
              <a:rPr lang="en-US" sz="2000" b="1" dirty="0" smtClean="0"/>
              <a:t>Technology: 					1-2:15</a:t>
            </a:r>
          </a:p>
          <a:p>
            <a:pPr marL="285750" indent="-285750">
              <a:buFont typeface="Arial" panose="020B0604020202020204" pitchFamily="34" charset="0"/>
              <a:buChar char="•"/>
            </a:pPr>
            <a:r>
              <a:rPr lang="en-US" sz="2000" b="1" dirty="0"/>
              <a:t>Back to Basics Tablets and </a:t>
            </a:r>
            <a:r>
              <a:rPr lang="en-US" sz="2000" b="1" dirty="0" smtClean="0"/>
              <a:t>Apps: 							2:30-3:45</a:t>
            </a:r>
          </a:p>
          <a:p>
            <a:pPr marL="285750" indent="-285750">
              <a:buFont typeface="Arial" panose="020B0604020202020204" pitchFamily="34" charset="0"/>
              <a:buChar char="•"/>
            </a:pPr>
            <a:r>
              <a:rPr lang="en-US" sz="2000" b="1" dirty="0"/>
              <a:t>Tea and Talk about Assistive </a:t>
            </a:r>
            <a:r>
              <a:rPr lang="en-US" sz="2000" b="1" dirty="0" smtClean="0"/>
              <a:t>Technology: 					4-5:15</a:t>
            </a:r>
            <a:endParaRPr lang="en-US" sz="2000" dirty="0"/>
          </a:p>
        </p:txBody>
      </p:sp>
    </p:spTree>
    <p:extLst>
      <p:ext uri="{BB962C8B-B14F-4D97-AF65-F5344CB8AC3E}">
        <p14:creationId xmlns:p14="http://schemas.microsoft.com/office/powerpoint/2010/main" val="3721812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425918"/>
            <a:ext cx="2514600" cy="2362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46" name="Rectangle 1"/>
          <p:cNvSpPr>
            <a:spLocks noChangeArrowheads="1"/>
          </p:cNvSpPr>
          <p:nvPr/>
        </p:nvSpPr>
        <p:spPr bwMode="auto">
          <a:xfrm>
            <a:off x="4218721" y="1633956"/>
            <a:ext cx="410444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800" dirty="0" smtClean="0">
                <a:latin typeface="+mn-lt"/>
              </a:rPr>
              <a:t>Challenge:</a:t>
            </a:r>
          </a:p>
          <a:p>
            <a:pPr marL="685800" indent="-685800">
              <a:buFont typeface="Arial" panose="020B0604020202020204" pitchFamily="34" charset="0"/>
              <a:buChar char="•"/>
            </a:pPr>
            <a:r>
              <a:rPr lang="en-US" sz="4800" dirty="0" smtClean="0">
                <a:latin typeface="+mn-lt"/>
              </a:rPr>
              <a:t>Learn 	3 </a:t>
            </a:r>
          </a:p>
          <a:p>
            <a:pPr marL="685800" indent="-685800">
              <a:buFont typeface="Arial" panose="020B0604020202020204" pitchFamily="34" charset="0"/>
              <a:buChar char="•"/>
            </a:pPr>
            <a:r>
              <a:rPr lang="en-US" sz="4800" dirty="0" smtClean="0">
                <a:latin typeface="+mn-lt"/>
              </a:rPr>
              <a:t>Teach 	3</a:t>
            </a:r>
          </a:p>
        </p:txBody>
      </p:sp>
      <p:sp>
        <p:nvSpPr>
          <p:cNvPr id="6147" name="Title 1"/>
          <p:cNvSpPr txBox="1">
            <a:spLocks/>
          </p:cNvSpPr>
          <p:nvPr/>
        </p:nvSpPr>
        <p:spPr bwMode="auto">
          <a:xfrm>
            <a:off x="762000" y="195446"/>
            <a:ext cx="8138122" cy="87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4400" b="1" dirty="0">
                <a:solidFill>
                  <a:schemeClr val="tx2"/>
                </a:solidFill>
              </a:rPr>
              <a:t>Seize this </a:t>
            </a:r>
            <a:r>
              <a:rPr lang="en-US" sz="4400" b="1" dirty="0" smtClean="0">
                <a:solidFill>
                  <a:schemeClr val="tx2"/>
                </a:solidFill>
              </a:rPr>
              <a:t>Opportunity!</a:t>
            </a:r>
            <a:endParaRPr lang="en-US" sz="4400" b="1" dirty="0">
              <a:solidFill>
                <a:schemeClr val="tx2"/>
              </a:solidFill>
            </a:endParaRPr>
          </a:p>
        </p:txBody>
      </p:sp>
      <p:sp>
        <p:nvSpPr>
          <p:cNvPr id="9" name="Rectangle 8"/>
          <p:cNvSpPr/>
          <p:nvPr/>
        </p:nvSpPr>
        <p:spPr>
          <a:xfrm>
            <a:off x="4953000" y="5659837"/>
            <a:ext cx="3517900" cy="111073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2600" y="5899796"/>
            <a:ext cx="1693191" cy="715255"/>
          </a:xfrm>
          <a:prstGeom prst="rect">
            <a:avLst/>
          </a:prstGeom>
        </p:spPr>
      </p:pic>
      <p:pic>
        <p:nvPicPr>
          <p:cNvPr id="11" name="Picture 10" descr="IDEAS 2014 Program Cov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36" y="2743200"/>
            <a:ext cx="3124200" cy="4686300"/>
          </a:xfrm>
          <a:prstGeom prst="rect">
            <a:avLst/>
          </a:prstGeom>
        </p:spPr>
      </p:pic>
      <p:pic>
        <p:nvPicPr>
          <p:cNvPr id="12" name="Picture 11" descr="Tools for Life Logo"/>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7597" y="5865203"/>
            <a:ext cx="760985" cy="784440"/>
          </a:xfrm>
          <a:prstGeom prst="rect">
            <a:avLst/>
          </a:prstGeom>
        </p:spPr>
      </p:pic>
    </p:spTree>
    <p:extLst>
      <p:ext uri="{BB962C8B-B14F-4D97-AF65-F5344CB8AC3E}">
        <p14:creationId xmlns:p14="http://schemas.microsoft.com/office/powerpoint/2010/main" val="1634156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152400" y="1676400"/>
            <a:ext cx="8839200" cy="4712147"/>
          </a:xfrm>
        </p:spPr>
        <p:txBody>
          <a:bodyPr>
            <a:noAutofit/>
          </a:bodyPr>
          <a:lstStyle/>
          <a:p>
            <a:pPr>
              <a:buNone/>
              <a:defRPr/>
            </a:pPr>
            <a:r>
              <a:rPr lang="en-US" sz="1400" b="1" dirty="0" smtClean="0"/>
              <a:t>Tools for Life Advisory Council </a:t>
            </a:r>
            <a:r>
              <a:rPr lang="en-US" sz="1400" b="1" dirty="0">
                <a:solidFill>
                  <a:schemeClr val="accent3"/>
                </a:solidFill>
              </a:rPr>
              <a:t>- </a:t>
            </a:r>
            <a:r>
              <a:rPr lang="en-US" sz="1400" b="1" dirty="0">
                <a:solidFill>
                  <a:schemeClr val="accent3"/>
                </a:solidFill>
                <a:hlinkClick r:id="rId2"/>
              </a:rPr>
              <a:t>http://</a:t>
            </a:r>
            <a:r>
              <a:rPr lang="en-US" sz="1400" b="1" dirty="0" smtClean="0">
                <a:solidFill>
                  <a:schemeClr val="accent3"/>
                </a:solidFill>
                <a:hlinkClick r:id="rId2"/>
              </a:rPr>
              <a:t>www.gatfl.gatech.edu/tflwiki/index.php?title=Advisory_Council</a:t>
            </a:r>
            <a:endParaRPr lang="en-US" sz="1400" b="1" dirty="0" smtClean="0">
              <a:solidFill>
                <a:schemeClr val="accent3"/>
              </a:solidFill>
            </a:endParaRPr>
          </a:p>
          <a:p>
            <a:pPr>
              <a:buNone/>
              <a:defRPr/>
            </a:pPr>
            <a:r>
              <a:rPr lang="en-US" sz="1400" b="1" dirty="0" smtClean="0"/>
              <a:t>Tools for Life </a:t>
            </a:r>
            <a:r>
              <a:rPr lang="en-US" sz="1400" b="1" dirty="0"/>
              <a:t>AT Network </a:t>
            </a:r>
            <a:r>
              <a:rPr lang="en-US" sz="1400" b="1" dirty="0">
                <a:solidFill>
                  <a:schemeClr val="accent3"/>
                </a:solidFill>
              </a:rPr>
              <a:t>- </a:t>
            </a:r>
            <a:r>
              <a:rPr lang="en-US" sz="1400" b="1" dirty="0">
                <a:solidFill>
                  <a:schemeClr val="accent3"/>
                </a:solidFill>
                <a:hlinkClick r:id="rId3"/>
              </a:rPr>
              <a:t>http://</a:t>
            </a:r>
            <a:r>
              <a:rPr lang="en-US" sz="1400" b="1" dirty="0" smtClean="0">
                <a:solidFill>
                  <a:schemeClr val="accent3"/>
                </a:solidFill>
                <a:hlinkClick r:id="rId3"/>
              </a:rPr>
              <a:t>www.gatfl.gatech.edu/network.php</a:t>
            </a:r>
            <a:endParaRPr lang="en-US" sz="1400" b="1" dirty="0" smtClean="0">
              <a:solidFill>
                <a:schemeClr val="accent3"/>
              </a:solidFill>
            </a:endParaRPr>
          </a:p>
          <a:p>
            <a:pPr>
              <a:buNone/>
              <a:defRPr/>
            </a:pPr>
            <a:endParaRPr lang="en-US" sz="1400" b="1" dirty="0" smtClean="0">
              <a:solidFill>
                <a:schemeClr val="accent3"/>
              </a:solidFill>
            </a:endParaRPr>
          </a:p>
          <a:p>
            <a:pPr>
              <a:buNone/>
              <a:defRPr/>
            </a:pPr>
            <a:r>
              <a:rPr lang="en-US" sz="1200" b="1" dirty="0" smtClean="0"/>
              <a:t>Carolyn </a:t>
            </a:r>
            <a:r>
              <a:rPr lang="en-US" sz="1200" b="1" dirty="0"/>
              <a:t>Phillips</a:t>
            </a:r>
          </a:p>
          <a:p>
            <a:pPr>
              <a:buNone/>
              <a:defRPr/>
            </a:pPr>
            <a:r>
              <a:rPr lang="en-US" sz="1200" b="1" dirty="0"/>
              <a:t>Director of Tools for Life</a:t>
            </a:r>
          </a:p>
          <a:p>
            <a:pPr>
              <a:buNone/>
              <a:defRPr/>
            </a:pPr>
            <a:r>
              <a:rPr lang="en-US" sz="1200" b="1" u="sng" dirty="0" smtClean="0">
                <a:hlinkClick r:id="rId4"/>
              </a:rPr>
              <a:t>Carolyn.Phillips@gatfl.gatech.edu</a:t>
            </a:r>
            <a:endParaRPr lang="en-US" sz="1200" b="1" u="sng" dirty="0" smtClean="0"/>
          </a:p>
          <a:p>
            <a:pPr>
              <a:buNone/>
              <a:defRPr/>
            </a:pPr>
            <a:endParaRPr lang="en-US" sz="1200" b="1" u="sng" dirty="0"/>
          </a:p>
          <a:p>
            <a:pPr eaLnBrk="1" fontAlgn="auto" hangingPunct="1">
              <a:spcAft>
                <a:spcPts val="0"/>
              </a:spcAft>
              <a:buNone/>
              <a:defRPr/>
            </a:pPr>
            <a:r>
              <a:rPr lang="en-US" sz="1200" b="1" dirty="0"/>
              <a:t>Ben Jacobs</a:t>
            </a:r>
          </a:p>
          <a:p>
            <a:pPr eaLnBrk="1" fontAlgn="auto" hangingPunct="1">
              <a:spcAft>
                <a:spcPts val="0"/>
              </a:spcAft>
              <a:buNone/>
              <a:defRPr/>
            </a:pPr>
            <a:r>
              <a:rPr lang="en-US" sz="1200" b="1" dirty="0"/>
              <a:t>Accommodations Specialist </a:t>
            </a:r>
          </a:p>
          <a:p>
            <a:pPr eaLnBrk="1" fontAlgn="auto" hangingPunct="1">
              <a:spcAft>
                <a:spcPts val="0"/>
              </a:spcAft>
              <a:buNone/>
              <a:defRPr/>
            </a:pPr>
            <a:r>
              <a:rPr lang="en-US" sz="1200" b="1" dirty="0">
                <a:solidFill>
                  <a:schemeClr val="accent3"/>
                </a:solidFill>
                <a:hlinkClick r:id="rId5"/>
              </a:rPr>
              <a:t>Ben.Jacobs@gatfl.gatech.edu</a:t>
            </a:r>
            <a:r>
              <a:rPr lang="en-US" sz="1200" b="1" dirty="0">
                <a:solidFill>
                  <a:schemeClr val="accent3"/>
                </a:solidFill>
              </a:rPr>
              <a:t> </a:t>
            </a:r>
            <a:endParaRPr lang="en-US" sz="1200" b="1" dirty="0" smtClean="0">
              <a:solidFill>
                <a:schemeClr val="accent3"/>
              </a:solidFill>
            </a:endParaRPr>
          </a:p>
          <a:p>
            <a:pPr eaLnBrk="1" fontAlgn="auto" hangingPunct="1">
              <a:spcAft>
                <a:spcPts val="0"/>
              </a:spcAft>
              <a:buNone/>
              <a:defRPr/>
            </a:pPr>
            <a:endParaRPr lang="en-US" sz="1200" b="1" dirty="0">
              <a:solidFill>
                <a:schemeClr val="accent3"/>
              </a:solidFill>
            </a:endParaRPr>
          </a:p>
          <a:p>
            <a:pPr>
              <a:buNone/>
              <a:defRPr/>
            </a:pPr>
            <a:r>
              <a:rPr lang="en-US" sz="1200" b="1" dirty="0" smtClean="0"/>
              <a:t>Liz </a:t>
            </a:r>
            <a:r>
              <a:rPr lang="en-US" sz="1200" b="1" dirty="0"/>
              <a:t>Persaud</a:t>
            </a:r>
          </a:p>
          <a:p>
            <a:pPr>
              <a:buNone/>
              <a:defRPr/>
            </a:pPr>
            <a:r>
              <a:rPr lang="en-US" sz="1200" b="1" dirty="0"/>
              <a:t>Training, Outreach and Development Coordinator</a:t>
            </a:r>
          </a:p>
          <a:p>
            <a:pPr>
              <a:buNone/>
              <a:defRPr/>
            </a:pPr>
            <a:r>
              <a:rPr lang="en-US" sz="1200" b="1" u="sng" dirty="0">
                <a:solidFill>
                  <a:srgbClr val="0070C0"/>
                </a:solidFill>
                <a:hlinkClick r:id="rId6"/>
              </a:rPr>
              <a:t>Liz.Persaud@gatfl.gatech.edu</a:t>
            </a:r>
            <a:endParaRPr lang="en-US" sz="1200" b="1" u="sng" dirty="0">
              <a:solidFill>
                <a:srgbClr val="0070C0"/>
              </a:solidFill>
            </a:endParaRPr>
          </a:p>
          <a:p>
            <a:pPr>
              <a:buNone/>
              <a:defRPr/>
            </a:pPr>
            <a:endParaRPr lang="en-US" sz="1200" b="1" dirty="0"/>
          </a:p>
          <a:p>
            <a:pPr>
              <a:buNone/>
              <a:defRPr/>
            </a:pPr>
            <a:r>
              <a:rPr lang="en-US" sz="1200" b="1" dirty="0"/>
              <a:t>Martha Rust</a:t>
            </a:r>
          </a:p>
          <a:p>
            <a:pPr>
              <a:buNone/>
              <a:defRPr/>
            </a:pPr>
            <a:r>
              <a:rPr lang="en-US" sz="1200" b="1" dirty="0"/>
              <a:t>AT Specialist </a:t>
            </a:r>
          </a:p>
          <a:p>
            <a:pPr>
              <a:buNone/>
              <a:defRPr/>
            </a:pPr>
            <a:r>
              <a:rPr lang="en-US" sz="1200" b="1" u="sng" dirty="0" smtClean="0">
                <a:hlinkClick r:id="rId7"/>
              </a:rPr>
              <a:t>Martha.Rust@gatfl.gatech.edu</a:t>
            </a:r>
            <a:endParaRPr lang="en-US" sz="1200" b="1" u="sng" dirty="0" smtClean="0"/>
          </a:p>
          <a:p>
            <a:pPr>
              <a:buNone/>
              <a:defRPr/>
            </a:pPr>
            <a:endParaRPr lang="en-US" sz="1200" b="1" u="sng" dirty="0" smtClean="0"/>
          </a:p>
          <a:p>
            <a:pPr>
              <a:buNone/>
              <a:defRPr/>
            </a:pPr>
            <a:r>
              <a:rPr lang="en-US" sz="1200" b="1" dirty="0" smtClean="0"/>
              <a:t>Rachel Wilson</a:t>
            </a:r>
            <a:endParaRPr lang="en-US" sz="1200" b="1" dirty="0"/>
          </a:p>
          <a:p>
            <a:pPr>
              <a:buNone/>
              <a:defRPr/>
            </a:pPr>
            <a:r>
              <a:rPr lang="en-US" sz="1200" b="1" dirty="0" err="1" smtClean="0"/>
              <a:t>TechMatch</a:t>
            </a:r>
            <a:r>
              <a:rPr lang="en-US" sz="1200" b="1" dirty="0" smtClean="0"/>
              <a:t> </a:t>
            </a:r>
            <a:r>
              <a:rPr lang="en-US" sz="1200" b="1" dirty="0"/>
              <a:t>Specialist </a:t>
            </a:r>
          </a:p>
          <a:p>
            <a:pPr>
              <a:buNone/>
              <a:defRPr/>
            </a:pPr>
            <a:r>
              <a:rPr lang="en-US" sz="1200" b="1" u="sng" dirty="0" smtClean="0">
                <a:hlinkClick r:id="rId8"/>
              </a:rPr>
              <a:t>Rachel.Wilson@gatfl.gatech.edu</a:t>
            </a:r>
            <a:endParaRPr lang="en-US" sz="1200" b="1" u="sng" dirty="0"/>
          </a:p>
          <a:p>
            <a:pPr>
              <a:buNone/>
              <a:defRPr/>
            </a:pPr>
            <a:endParaRPr lang="en-US" sz="1400" u="sng" dirty="0"/>
          </a:p>
          <a:p>
            <a:pPr eaLnBrk="1" fontAlgn="auto" hangingPunct="1">
              <a:spcAft>
                <a:spcPts val="0"/>
              </a:spcAft>
              <a:buFont typeface="Arial" charset="0"/>
              <a:buNone/>
              <a:defRPr/>
            </a:pPr>
            <a:endParaRPr lang="en-US" sz="1400" u="sng" dirty="0" smtClean="0">
              <a:ea typeface="+mn-ea"/>
              <a:cs typeface="+mn-cs"/>
            </a:endParaRPr>
          </a:p>
          <a:p>
            <a:pPr eaLnBrk="1" fontAlgn="auto" hangingPunct="1">
              <a:spcAft>
                <a:spcPts val="0"/>
              </a:spcAft>
              <a:buFont typeface="Arial" charset="0"/>
              <a:buNone/>
              <a:defRPr/>
            </a:pPr>
            <a:endParaRPr lang="en-US" sz="1400" u="sng" dirty="0">
              <a:ea typeface="+mn-ea"/>
              <a:cs typeface="+mn-cs"/>
            </a:endParaRPr>
          </a:p>
          <a:p>
            <a:pPr eaLnBrk="1" fontAlgn="auto" hangingPunct="1">
              <a:spcAft>
                <a:spcPts val="0"/>
              </a:spcAft>
              <a:buFont typeface="Arial" charset="0"/>
              <a:buNone/>
              <a:defRPr/>
            </a:pPr>
            <a:endParaRPr lang="en-US" sz="1400" u="sng" dirty="0" smtClean="0">
              <a:ea typeface="+mn-ea"/>
              <a:cs typeface="+mn-cs"/>
            </a:endParaRPr>
          </a:p>
        </p:txBody>
      </p:sp>
      <p:pic>
        <p:nvPicPr>
          <p:cNvPr id="57349" name="Picture 5" descr="TFL logo"/>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495381" y="236160"/>
            <a:ext cx="1316038" cy="135648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6178685" y="4502842"/>
            <a:ext cx="27432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900" i="1" dirty="0">
                <a:latin typeface="Arial" pitchFamily="34" charset="0"/>
              </a:rPr>
              <a:t>Disclaimer</a:t>
            </a:r>
          </a:p>
          <a:p>
            <a:pPr eaLnBrk="0" hangingPunct="0"/>
            <a:r>
              <a:rPr lang="en-US" sz="900" i="1" dirty="0">
                <a:latin typeface="Arial" pitchFamily="34" charset="0"/>
              </a:rPr>
              <a:t>This presentation is produced by Tools for Life which is a result of the Assistive Technology Act of 1998, as amended in 2004. It is a program of the Georgia Institute of Technology, </a:t>
            </a:r>
            <a:r>
              <a:rPr lang="en-US" sz="900" i="1" dirty="0" smtClean="0">
                <a:latin typeface="Arial" pitchFamily="34" charset="0"/>
              </a:rPr>
              <a:t>College of Architecture, AMAC</a:t>
            </a:r>
            <a:r>
              <a:rPr lang="en-US" sz="900" i="1" dirty="0">
                <a:latin typeface="Arial" pitchFamily="34" charset="0"/>
              </a:rPr>
              <a:t> </a:t>
            </a:r>
            <a:r>
              <a:rPr lang="en-US" sz="900" i="1" dirty="0" smtClean="0">
                <a:latin typeface="Arial" pitchFamily="34" charset="0"/>
              </a:rPr>
              <a:t>Accessibility Solutions </a:t>
            </a:r>
            <a:r>
              <a:rPr lang="en-US" sz="900" i="1" dirty="0">
                <a:latin typeface="Arial" pitchFamily="34" charset="0"/>
              </a:rPr>
              <a:t>and is funded by grant #H224C030009 of the Rehabilitation Services Administration (RSA), Department of Education. The contents of this presentation were developed under a grant from the Department of Education. However, those contents do not necessarily represent the policy of the Department of Education, Georgia Tech, </a:t>
            </a:r>
            <a:r>
              <a:rPr lang="en-US" sz="900" i="1" dirty="0" smtClean="0">
                <a:latin typeface="Arial" pitchFamily="34" charset="0"/>
              </a:rPr>
              <a:t>COA </a:t>
            </a:r>
            <a:r>
              <a:rPr lang="en-US" sz="900" i="1" dirty="0">
                <a:latin typeface="Arial" pitchFamily="34" charset="0"/>
              </a:rPr>
              <a:t>or AMAC and you should not assume endorsement by the Federal government.</a:t>
            </a:r>
          </a:p>
        </p:txBody>
      </p:sp>
      <p:sp>
        <p:nvSpPr>
          <p:cNvPr id="8" name="Title 2"/>
          <p:cNvSpPr>
            <a:spLocks noGrp="1"/>
          </p:cNvSpPr>
          <p:nvPr>
            <p:ph type="title"/>
          </p:nvPr>
        </p:nvSpPr>
        <p:spPr bwMode="auto">
          <a:xfrm>
            <a:off x="457200" y="6858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b="1" dirty="0" smtClean="0"/>
              <a:t>We are Here to Help You!  </a:t>
            </a:r>
          </a:p>
        </p:txBody>
      </p:sp>
    </p:spTree>
    <p:extLst>
      <p:ext uri="{BB962C8B-B14F-4D97-AF65-F5344CB8AC3E}">
        <p14:creationId xmlns:p14="http://schemas.microsoft.com/office/powerpoint/2010/main" val="3742032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487362"/>
          </a:xfrm>
        </p:spPr>
        <p:txBody>
          <a:bodyPr/>
          <a:lstStyle/>
          <a:p>
            <a:pPr algn="ctr"/>
            <a:r>
              <a:rPr lang="en-US" sz="2800" dirty="0"/>
              <a:t>TFL Network</a:t>
            </a:r>
          </a:p>
        </p:txBody>
      </p:sp>
      <p:pic>
        <p:nvPicPr>
          <p:cNvPr id="4" name="Picture 3" descr="Map of TFL Network"/>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 y="40878"/>
            <a:ext cx="9220200" cy="700994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1066800"/>
            <a:ext cx="1295400" cy="547216"/>
          </a:xfrm>
          <a:prstGeom prst="rect">
            <a:avLst/>
          </a:prstGeom>
        </p:spPr>
      </p:pic>
    </p:spTree>
    <p:extLst>
      <p:ext uri="{BB962C8B-B14F-4D97-AF65-F5344CB8AC3E}">
        <p14:creationId xmlns:p14="http://schemas.microsoft.com/office/powerpoint/2010/main" val="2142061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62" y="609600"/>
            <a:ext cx="8229600" cy="1143000"/>
          </a:xfrm>
        </p:spPr>
        <p:txBody>
          <a:bodyPr/>
          <a:lstStyle/>
          <a:p>
            <a:r>
              <a:rPr lang="en-US" b="1" dirty="0" smtClean="0"/>
              <a:t>TFL </a:t>
            </a:r>
            <a:r>
              <a:rPr lang="en-US" b="1" dirty="0" err="1" smtClean="0"/>
              <a:t>AppFinder</a:t>
            </a:r>
            <a:endParaRPr lang="en-US" b="1" dirty="0"/>
          </a:p>
        </p:txBody>
      </p:sp>
      <p:pic>
        <p:nvPicPr>
          <p:cNvPr id="4" name="Content Placeholder 3" descr="Screenshot of TSL homepage http://www.gatfl.gatech.edu/"/>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95400" y="1752600"/>
            <a:ext cx="7086600" cy="4824318"/>
          </a:xfrm>
        </p:spPr>
      </p:pic>
      <p:sp>
        <p:nvSpPr>
          <p:cNvPr id="5" name="Right Arrow 4"/>
          <p:cNvSpPr/>
          <p:nvPr/>
        </p:nvSpPr>
        <p:spPr>
          <a:xfrm rot="1365200">
            <a:off x="4066281" y="5064729"/>
            <a:ext cx="2215249" cy="30480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715000" y="5105400"/>
            <a:ext cx="1981200" cy="9906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711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b="1" dirty="0" smtClean="0"/>
              <a:t>Come Visit Us!</a:t>
            </a:r>
            <a:endParaRPr lang="en-US" b="1" dirty="0"/>
          </a:p>
        </p:txBody>
      </p:sp>
      <p:sp>
        <p:nvSpPr>
          <p:cNvPr id="3" name="Content Placeholder 2"/>
          <p:cNvSpPr>
            <a:spLocks noGrp="1"/>
          </p:cNvSpPr>
          <p:nvPr>
            <p:ph idx="1"/>
          </p:nvPr>
        </p:nvSpPr>
        <p:spPr/>
        <p:txBody>
          <a:bodyPr/>
          <a:lstStyle/>
          <a:p>
            <a:endParaRPr lang="en-US" dirty="0"/>
          </a:p>
        </p:txBody>
      </p:sp>
      <p:pic>
        <p:nvPicPr>
          <p:cNvPr id="7170" name="Picture 2" descr="Tools for life homepage http://www.gatfl.gatech.ed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93273"/>
            <a:ext cx="9487297"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title="Schedule A Tour"/>
          <p:cNvSpPr/>
          <p:nvPr/>
        </p:nvSpPr>
        <p:spPr>
          <a:xfrm>
            <a:off x="1295400" y="5181600"/>
            <a:ext cx="1143000" cy="457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cxnSp>
        <p:nvCxnSpPr>
          <p:cNvPr id="10" name="Straight Arrow Connector 9" descr="Arrow pointing to &quot;Schedule a Tour&quot; Button on www.gatfl.org website"/>
          <p:cNvCxnSpPr/>
          <p:nvPr/>
        </p:nvCxnSpPr>
        <p:spPr>
          <a:xfrm>
            <a:off x="914400" y="2743200"/>
            <a:ext cx="762000" cy="2362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826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18615"/>
            <a:ext cx="246126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757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34290"/>
            <a:ext cx="6775939" cy="942108"/>
          </a:xfrm>
        </p:spPr>
        <p:txBody>
          <a:bodyPr>
            <a:noAutofit/>
          </a:bodyPr>
          <a:lstStyle/>
          <a:p>
            <a:r>
              <a:rPr lang="en-US" sz="3600" cap="none" dirty="0" smtClean="0">
                <a:solidFill>
                  <a:schemeClr val="tx1"/>
                </a:solidFill>
              </a:rPr>
              <a:t>Join us in the </a:t>
            </a:r>
            <a:br>
              <a:rPr lang="en-US" sz="3600" cap="none" dirty="0" smtClean="0">
                <a:solidFill>
                  <a:schemeClr val="tx1"/>
                </a:solidFill>
              </a:rPr>
            </a:br>
            <a:r>
              <a:rPr lang="en-US" sz="3600" dirty="0" smtClean="0"/>
              <a:t>Canterbury</a:t>
            </a:r>
            <a:r>
              <a:rPr lang="en-US" sz="3600" dirty="0"/>
              <a:t> </a:t>
            </a:r>
            <a:r>
              <a:rPr lang="en-US" sz="3600" dirty="0" smtClean="0"/>
              <a:t>Room </a:t>
            </a:r>
            <a:br>
              <a:rPr lang="en-US" sz="3600" dirty="0" smtClean="0"/>
            </a:br>
            <a:r>
              <a:rPr lang="en-US" sz="3600" dirty="0" smtClean="0"/>
              <a:t>for the</a:t>
            </a:r>
            <a:br>
              <a:rPr lang="en-US" sz="3600" dirty="0" smtClean="0"/>
            </a:br>
            <a:r>
              <a:rPr lang="en-US" sz="3600" cap="none" dirty="0" smtClean="0">
                <a:solidFill>
                  <a:schemeClr val="tx1"/>
                </a:solidFill>
              </a:rPr>
              <a:t> Assistive Technology Solutions Lab </a:t>
            </a:r>
            <a:br>
              <a:rPr lang="en-US" sz="3600" cap="none" dirty="0" smtClean="0">
                <a:solidFill>
                  <a:schemeClr val="tx1"/>
                </a:solidFill>
              </a:rPr>
            </a:br>
            <a:r>
              <a:rPr lang="en-US" sz="3600" cap="none" dirty="0" smtClean="0">
                <a:solidFill>
                  <a:schemeClr val="tx1"/>
                </a:solidFill>
              </a:rPr>
              <a:t>on Thursday – </a:t>
            </a:r>
            <a:br>
              <a:rPr lang="en-US" sz="3600" cap="none" dirty="0" smtClean="0">
                <a:solidFill>
                  <a:schemeClr val="tx1"/>
                </a:solidFill>
              </a:rPr>
            </a:br>
            <a:r>
              <a:rPr lang="en-US" sz="3600" cap="none" dirty="0" smtClean="0">
                <a:solidFill>
                  <a:schemeClr val="tx1"/>
                </a:solidFill>
              </a:rPr>
              <a:t>9:00 to 5:15!</a:t>
            </a:r>
            <a:endParaRPr lang="en-US" sz="3600" cap="none" dirty="0">
              <a:solidFill>
                <a:schemeClr val="tx1"/>
              </a:solidFill>
            </a:endParaRPr>
          </a:p>
        </p:txBody>
      </p:sp>
      <p:sp>
        <p:nvSpPr>
          <p:cNvPr id="7" name="Title 1"/>
          <p:cNvSpPr txBox="1">
            <a:spLocks/>
          </p:cNvSpPr>
          <p:nvPr/>
        </p:nvSpPr>
        <p:spPr>
          <a:xfrm rot="21068897">
            <a:off x="420758" y="4988951"/>
            <a:ext cx="3822700" cy="1513694"/>
          </a:xfrm>
          <a:prstGeom prst="rect">
            <a:avLst/>
          </a:prstGeom>
          <a:ln w="57150">
            <a:solidFill>
              <a:srgbClr val="00B050"/>
            </a:solidFill>
          </a:ln>
        </p:spPr>
        <p:txBody>
          <a:bodyPr>
            <a:normAutofit fontScale="75000" lnSpcReduction="20000"/>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dirty="0" smtClean="0"/>
              <a:t>100 </a:t>
            </a:r>
            <a:r>
              <a:rPr lang="en-US" sz="3600" dirty="0" smtClean="0"/>
              <a:t>Assistive </a:t>
            </a:r>
            <a:r>
              <a:rPr lang="en-US" sz="3600" dirty="0" smtClean="0"/>
              <a:t>Technology Solutions!</a:t>
            </a:r>
          </a:p>
          <a:p>
            <a:r>
              <a:rPr lang="en-US" sz="3600" dirty="0" smtClean="0"/>
              <a:t>Check it out!</a:t>
            </a:r>
          </a:p>
        </p:txBody>
      </p:sp>
      <p:sp>
        <p:nvSpPr>
          <p:cNvPr id="13" name="TextBox 12"/>
          <p:cNvSpPr txBox="1"/>
          <p:nvPr/>
        </p:nvSpPr>
        <p:spPr>
          <a:xfrm>
            <a:off x="2057400" y="129279"/>
            <a:ext cx="5410200" cy="400110"/>
          </a:xfrm>
          <a:prstGeom prst="rect">
            <a:avLst/>
          </a:prstGeom>
          <a:noFill/>
        </p:spPr>
        <p:txBody>
          <a:bodyPr wrap="square" rtlCol="0">
            <a:spAutoFit/>
          </a:bodyPr>
          <a:lstStyle/>
          <a:p>
            <a:pPr marL="0" lvl="1" indent="0" algn="ctr">
              <a:spcBef>
                <a:spcPts val="0"/>
              </a:spcBef>
              <a:buClr>
                <a:schemeClr val="accent3"/>
              </a:buClr>
              <a:buNone/>
            </a:pPr>
            <a:r>
              <a:rPr lang="en-US" sz="2000" b="1" dirty="0" smtClean="0">
                <a:solidFill>
                  <a:schemeClr val="bg1"/>
                </a:solidFill>
                <a:latin typeface="+mn-lt"/>
              </a:rPr>
              <a:t>SIG/ADRC </a:t>
            </a:r>
            <a:r>
              <a:rPr lang="en-US" sz="2000" b="1" dirty="0">
                <a:solidFill>
                  <a:schemeClr val="bg1"/>
                </a:solidFill>
                <a:latin typeface="+mn-lt"/>
              </a:rPr>
              <a:t>Conference, </a:t>
            </a:r>
            <a:r>
              <a:rPr lang="en-US" sz="2000" b="1" dirty="0" smtClean="0">
                <a:solidFill>
                  <a:schemeClr val="bg1"/>
                </a:solidFill>
                <a:latin typeface="+mn-lt"/>
              </a:rPr>
              <a:t>August 13-15, 2014</a:t>
            </a:r>
            <a:endParaRPr lang="en-US" sz="2000" b="1" dirty="0">
              <a:solidFill>
                <a:schemeClr val="bg1"/>
              </a:solidFill>
              <a:latin typeface="+mn-lt"/>
            </a:endParaRPr>
          </a:p>
        </p:txBody>
      </p:sp>
      <p:pic>
        <p:nvPicPr>
          <p:cNvPr id="15" name="Picture 14" descr="Tools for Lif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494" y="151267"/>
            <a:ext cx="1479529" cy="1525131"/>
          </a:xfrm>
          <a:prstGeom prst="rect">
            <a:avLst/>
          </a:prstGeom>
        </p:spPr>
      </p:pic>
    </p:spTree>
    <p:extLst>
      <p:ext uri="{BB962C8B-B14F-4D97-AF65-F5344CB8AC3E}">
        <p14:creationId xmlns:p14="http://schemas.microsoft.com/office/powerpoint/2010/main" val="175568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493" y="2057400"/>
            <a:ext cx="8229600" cy="4525963"/>
          </a:xfrm>
        </p:spPr>
        <p:txBody>
          <a:bodyPr>
            <a:normAutofit fontScale="85000" lnSpcReduction="20000"/>
          </a:bodyPr>
          <a:lstStyle/>
          <a:p>
            <a:pPr marL="0" indent="0">
              <a:buNone/>
            </a:pPr>
            <a:r>
              <a:rPr lang="en-US" dirty="0" smtClean="0"/>
              <a:t>The </a:t>
            </a:r>
            <a:r>
              <a:rPr lang="en-US" dirty="0"/>
              <a:t>world around us is evolving at an astounding rate. Assistive Technology developments have been foundational in this evolution and a catalyst for producing positive life-changing results for individuals with disabilities. </a:t>
            </a:r>
            <a:endParaRPr lang="en-US" dirty="0" smtClean="0"/>
          </a:p>
          <a:p>
            <a:pPr marL="0" indent="0">
              <a:buNone/>
            </a:pPr>
            <a:endParaRPr lang="en-US" dirty="0"/>
          </a:p>
          <a:p>
            <a:pPr marL="0" indent="0">
              <a:buNone/>
            </a:pPr>
            <a:r>
              <a:rPr lang="en-US" dirty="0" smtClean="0"/>
              <a:t>We </a:t>
            </a:r>
            <a:r>
              <a:rPr lang="en-US" dirty="0"/>
              <a:t>will also discuss possible solutions to expedite knowledge transfer from research journals to your clients whether they are in school, at home, at work or in the community</a:t>
            </a:r>
            <a:r>
              <a:rPr lang="en-US" dirty="0" smtClean="0"/>
              <a:t>.</a:t>
            </a:r>
            <a:br>
              <a:rPr lang="en-US" dirty="0" smtClean="0"/>
            </a:br>
            <a:r>
              <a:rPr lang="en-US" dirty="0"/>
              <a:t/>
            </a:r>
            <a:br>
              <a:rPr lang="en-US" dirty="0"/>
            </a:br>
            <a:r>
              <a:rPr lang="en-US" sz="2300" i="1" dirty="0" smtClean="0"/>
              <a:t>For </a:t>
            </a:r>
            <a:r>
              <a:rPr lang="en-US" sz="2300" i="1" dirty="0"/>
              <a:t>Handouts: </a:t>
            </a:r>
            <a:r>
              <a:rPr lang="en-US" sz="2300" i="1" dirty="0">
                <a:hlinkClick r:id="rId2"/>
              </a:rPr>
              <a:t>http://www.gatfl.gatech.edu/tflwiki</a:t>
            </a:r>
            <a:r>
              <a:rPr lang="en-US" sz="2300" i="1" dirty="0"/>
              <a:t> </a:t>
            </a:r>
          </a:p>
        </p:txBody>
      </p:sp>
      <p:pic>
        <p:nvPicPr>
          <p:cNvPr id="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0" y="5791200"/>
            <a:ext cx="103492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47800" y="816114"/>
            <a:ext cx="7391400" cy="1077218"/>
          </a:xfrm>
          <a:prstGeom prst="rect">
            <a:avLst/>
          </a:prstGeom>
          <a:noFill/>
        </p:spPr>
        <p:txBody>
          <a:bodyPr wrap="square" rtlCol="0">
            <a:spAutoFit/>
          </a:bodyPr>
          <a:lstStyle/>
          <a:p>
            <a:pPr algn="ctr"/>
            <a:r>
              <a:rPr lang="en-US" sz="3200" b="1" dirty="0"/>
              <a:t>Welcome to the Assistive Technology </a:t>
            </a:r>
            <a:r>
              <a:rPr lang="en-US" sz="3200" b="1" dirty="0" smtClean="0"/>
              <a:t>Revolution</a:t>
            </a:r>
            <a:r>
              <a:rPr lang="en-US" sz="3200" b="1" dirty="0"/>
              <a:t>!</a:t>
            </a:r>
            <a:endParaRPr lang="en-US" sz="3200" b="1" dirty="0">
              <a:latin typeface="+mj-lt"/>
              <a:cs typeface="Arial"/>
            </a:endParaRPr>
          </a:p>
        </p:txBody>
      </p:sp>
    </p:spTree>
    <p:extLst>
      <p:ext uri="{BB962C8B-B14F-4D97-AF65-F5344CB8AC3E}">
        <p14:creationId xmlns:p14="http://schemas.microsoft.com/office/powerpoint/2010/main" val="2879921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696200" cy="655638"/>
          </a:xfrm>
        </p:spPr>
        <p:txBody>
          <a:bodyPr/>
          <a:lstStyle/>
          <a:p>
            <a:r>
              <a:rPr lang="en-US" sz="3200" dirty="0" smtClean="0"/>
              <a:t>Android Device Fragmentation</a:t>
            </a:r>
            <a:endParaRPr lang="en-US" sz="3200" dirty="0"/>
          </a:p>
        </p:txBody>
      </p:sp>
      <p:pic>
        <p:nvPicPr>
          <p:cNvPr id="4" name="Picture 3"/>
          <p:cNvPicPr/>
          <p:nvPr/>
        </p:nvPicPr>
        <p:blipFill>
          <a:blip r:embed="rId3"/>
          <a:stretch>
            <a:fillRect/>
          </a:stretch>
        </p:blipFill>
        <p:spPr>
          <a:xfrm>
            <a:off x="617407" y="1645303"/>
            <a:ext cx="8077200" cy="4114800"/>
          </a:xfrm>
          <a:prstGeom prst="rect">
            <a:avLst/>
          </a:prstGeom>
        </p:spPr>
      </p:pic>
      <p:sp>
        <p:nvSpPr>
          <p:cNvPr id="5" name="Rectangle 4"/>
          <p:cNvSpPr/>
          <p:nvPr/>
        </p:nvSpPr>
        <p:spPr>
          <a:xfrm>
            <a:off x="617407" y="5455303"/>
            <a:ext cx="4375245"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July 2012: 3,997 </a:t>
            </a:r>
          </a:p>
          <a:p>
            <a:pPr algn="ctr"/>
            <a:r>
              <a:rPr lang="en-US" dirty="0" smtClean="0"/>
              <a:t>Different Android Devices</a:t>
            </a:r>
            <a:endParaRPr lang="en-US" dirty="0"/>
          </a:p>
        </p:txBody>
      </p:sp>
      <p:sp>
        <p:nvSpPr>
          <p:cNvPr id="6" name="Rectangle 5"/>
          <p:cNvSpPr/>
          <p:nvPr/>
        </p:nvSpPr>
        <p:spPr>
          <a:xfrm>
            <a:off x="5080225" y="5471425"/>
            <a:ext cx="3614382" cy="5936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July 2013: 11,868</a:t>
            </a:r>
          </a:p>
          <a:p>
            <a:pPr algn="ctr"/>
            <a:r>
              <a:rPr lang="en-US" dirty="0" smtClean="0"/>
              <a:t>Different Android Devices</a:t>
            </a:r>
            <a:endParaRPr lang="en-US" dirty="0"/>
          </a:p>
        </p:txBody>
      </p:sp>
      <p:cxnSp>
        <p:nvCxnSpPr>
          <p:cNvPr id="8" name="Straight Connector 7"/>
          <p:cNvCxnSpPr/>
          <p:nvPr/>
        </p:nvCxnSpPr>
        <p:spPr>
          <a:xfrm>
            <a:off x="5072418" y="1681162"/>
            <a:ext cx="0" cy="4262438"/>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4761" y="6331864"/>
            <a:ext cx="7924800" cy="523220"/>
          </a:xfrm>
          <a:prstGeom prst="rect">
            <a:avLst/>
          </a:prstGeom>
          <a:noFill/>
        </p:spPr>
        <p:txBody>
          <a:bodyPr wrap="square" rtlCol="0">
            <a:spAutoFit/>
          </a:bodyPr>
          <a:lstStyle/>
          <a:p>
            <a:r>
              <a:rPr lang="en-US" sz="1400" dirty="0"/>
              <a:t>July 30, </a:t>
            </a:r>
            <a:r>
              <a:rPr lang="en-US" sz="1400" dirty="0" smtClean="0"/>
              <a:t>2013    </a:t>
            </a:r>
            <a:r>
              <a:rPr lang="en-US" sz="1400" u="sng" dirty="0" smtClean="0">
                <a:hlinkClick r:id="rId4"/>
              </a:rPr>
              <a:t>http</a:t>
            </a:r>
            <a:r>
              <a:rPr lang="en-US" sz="1400" u="sng" dirty="0">
                <a:hlinkClick r:id="rId4"/>
              </a:rPr>
              <a:t>://www.ign.com/articles/2013/07/30/heres-what-android-fragmentation-looks-like</a:t>
            </a:r>
            <a:endParaRPr lang="en-US" sz="1400" dirty="0"/>
          </a:p>
          <a:p>
            <a:r>
              <a:rPr lang="en-US" sz="1400" i="1" dirty="0" smtClean="0"/>
              <a:t>Ben Satterfield</a:t>
            </a:r>
            <a:endParaRPr lang="en-US" sz="1400" i="1" dirty="0"/>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2000" y="78047"/>
            <a:ext cx="625214" cy="696787"/>
          </a:xfrm>
          <a:prstGeom prst="rect">
            <a:avLst/>
          </a:prstGeom>
        </p:spPr>
      </p:pic>
    </p:spTree>
    <p:extLst>
      <p:ext uri="{BB962C8B-B14F-4D97-AF65-F5344CB8AC3E}">
        <p14:creationId xmlns:p14="http://schemas.microsoft.com/office/powerpoint/2010/main" val="1496039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latin typeface="Arial" pitchFamily="34" charset="0"/>
                <a:cs typeface="Arial" pitchFamily="34" charset="0"/>
              </a:rPr>
              <a:t>Convergence</a:t>
            </a:r>
            <a:endParaRPr lang="en-US"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r>
              <a:rPr lang="en-US" sz="2800" dirty="0" smtClean="0"/>
              <a:t>Single tech platform to perform multiple tasks</a:t>
            </a:r>
          </a:p>
          <a:p>
            <a:pPr>
              <a:buNone/>
            </a:pPr>
            <a:endParaRPr lang="en-US" sz="2800" dirty="0" smtClean="0"/>
          </a:p>
          <a:p>
            <a:r>
              <a:rPr lang="en-US" sz="2800" dirty="0" smtClean="0"/>
              <a:t>Run multiple applications </a:t>
            </a:r>
          </a:p>
          <a:p>
            <a:pPr lvl="1"/>
            <a:r>
              <a:rPr lang="en-US" sz="2500" dirty="0" smtClean="0"/>
              <a:t>Application for access &amp; </a:t>
            </a:r>
            <a:br>
              <a:rPr lang="en-US" sz="2500" dirty="0" smtClean="0"/>
            </a:br>
            <a:r>
              <a:rPr lang="en-US" sz="2500" dirty="0" smtClean="0"/>
              <a:t>accommodations</a:t>
            </a:r>
          </a:p>
          <a:p>
            <a:pPr lvl="1"/>
            <a:r>
              <a:rPr lang="en-US" sz="2500" dirty="0" smtClean="0"/>
              <a:t>Application for productivity</a:t>
            </a:r>
          </a:p>
          <a:p>
            <a:endParaRPr lang="en-US" sz="2800" dirty="0" smtClean="0"/>
          </a:p>
          <a:p>
            <a:r>
              <a:rPr lang="en-US" sz="2800" dirty="0" smtClean="0"/>
              <a:t>Accessible e-book reading devices</a:t>
            </a:r>
          </a:p>
          <a:p>
            <a:r>
              <a:rPr lang="en-US" sz="2800" dirty="0" smtClean="0"/>
              <a:t>Online sites for digital libraries/repositories</a:t>
            </a:r>
            <a:endParaRPr lang="en-US" sz="2800" dirty="0"/>
          </a:p>
        </p:txBody>
      </p:sp>
      <p:pic>
        <p:nvPicPr>
          <p:cNvPr id="64514" name="Picture 2" descr="http://graphics8.nytimes.com/images/2011/01/09/business/STREAM/STREAM-articleLarge.jpg"/>
          <p:cNvPicPr>
            <a:picLocks noChangeAspect="1" noChangeArrowheads="1"/>
          </p:cNvPicPr>
          <p:nvPr/>
        </p:nvPicPr>
        <p:blipFill>
          <a:blip r:embed="rId3" cstate="print"/>
          <a:srcRect/>
          <a:stretch>
            <a:fillRect/>
          </a:stretch>
        </p:blipFill>
        <p:spPr bwMode="auto">
          <a:xfrm>
            <a:off x="4982029" y="2362200"/>
            <a:ext cx="3933371" cy="2390776"/>
          </a:xfrm>
          <a:prstGeom prst="rect">
            <a:avLst/>
          </a:prstGeom>
          <a:noFill/>
        </p:spPr>
      </p:pic>
      <p:sp>
        <p:nvSpPr>
          <p:cNvPr id="5" name="Rectangle 4"/>
          <p:cNvSpPr/>
          <p:nvPr/>
        </p:nvSpPr>
        <p:spPr>
          <a:xfrm>
            <a:off x="6742381" y="6272705"/>
            <a:ext cx="2401619" cy="369332"/>
          </a:xfrm>
          <a:prstGeom prst="rect">
            <a:avLst/>
          </a:prstGeom>
        </p:spPr>
        <p:txBody>
          <a:bodyPr wrap="none">
            <a:spAutoFit/>
          </a:bodyPr>
          <a:lstStyle/>
          <a:p>
            <a:pPr marL="0" indent="0">
              <a:buFont typeface="Arial" pitchFamily="34" charset="0"/>
              <a:buNone/>
            </a:pPr>
            <a:r>
              <a:rPr lang="en-US" dirty="0"/>
              <a:t>Kirk </a:t>
            </a:r>
            <a:r>
              <a:rPr lang="en-US" dirty="0" err="1"/>
              <a:t>Behnke</a:t>
            </a:r>
            <a:r>
              <a:rPr lang="en-US" dirty="0"/>
              <a:t>, M.Ed., ATP</a:t>
            </a:r>
          </a:p>
        </p:txBody>
      </p:sp>
    </p:spTree>
    <p:extLst>
      <p:ext uri="{BB962C8B-B14F-4D97-AF65-F5344CB8AC3E}">
        <p14:creationId xmlns:p14="http://schemas.microsoft.com/office/powerpoint/2010/main" val="3733393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5689</TotalTime>
  <Words>462</Words>
  <Application>Microsoft Office PowerPoint</Application>
  <PresentationFormat>On-screen Show (4:3)</PresentationFormat>
  <Paragraphs>75</Paragraphs>
  <Slides>17</Slides>
  <Notes>3</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1_Office Theme</vt:lpstr>
      <vt:lpstr>Office Theme</vt:lpstr>
      <vt:lpstr>2_Office Theme</vt:lpstr>
      <vt:lpstr>3_Office Theme</vt:lpstr>
      <vt:lpstr>Tools for Life Mission</vt:lpstr>
      <vt:lpstr>TFL Network</vt:lpstr>
      <vt:lpstr>TFL AppFinder</vt:lpstr>
      <vt:lpstr>Come Visit Us!</vt:lpstr>
      <vt:lpstr>PowerPoint Presentation</vt:lpstr>
      <vt:lpstr>Join us in the  Canterbury Room  for the  Assistive Technology Solutions Lab  on Thursday –  9:00 to 5:15!</vt:lpstr>
      <vt:lpstr>PowerPoint Presentation</vt:lpstr>
      <vt:lpstr>Android Device Fragmentation</vt:lpstr>
      <vt:lpstr>Convergence</vt:lpstr>
      <vt:lpstr>PowerPoint Presentation</vt:lpstr>
      <vt:lpstr>Vgo Website</vt:lpstr>
      <vt:lpstr>PowerPoint Presentation</vt:lpstr>
      <vt:lpstr>PowerPoint Presentation</vt:lpstr>
      <vt:lpstr>TechSage Mission</vt:lpstr>
      <vt:lpstr>Join us in the  Canterbury Room  </vt:lpstr>
      <vt:lpstr>PowerPoint Presentation</vt:lpstr>
      <vt:lpstr>We are Here to Help You!  </vt:lpstr>
    </vt:vector>
  </TitlesOfParts>
  <Company>klee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Klee</dc:creator>
  <cp:lastModifiedBy>Phillips, Carolyn Patricia</cp:lastModifiedBy>
  <cp:revision>210</cp:revision>
  <cp:lastPrinted>2013-05-21T18:50:39Z</cp:lastPrinted>
  <dcterms:created xsi:type="dcterms:W3CDTF">2012-09-10T19:09:35Z</dcterms:created>
  <dcterms:modified xsi:type="dcterms:W3CDTF">2014-08-13T20:09:57Z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AutoReflect">
    <vt:bool>false</vt:bool>
  </property>
  <property fmtid="{D5CDD505-2E9C-101B-9397-08002B2CF9AE}" pid="5" name="KeepGraph">
    <vt:bool>false</vt:bool>
  </property>
</Properties>
</file>