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6" r:id="rId3"/>
    <p:sldMasterId id="2147483679" r:id="rId4"/>
    <p:sldMasterId id="2147483670" r:id="rId5"/>
    <p:sldMasterId id="2147483672" r:id="rId6"/>
  </p:sldMasterIdLst>
  <p:notesMasterIdLst>
    <p:notesMasterId r:id="rId87"/>
  </p:notesMasterIdLst>
  <p:sldIdLst>
    <p:sldId id="297" r:id="rId7"/>
    <p:sldId id="387" r:id="rId8"/>
    <p:sldId id="388" r:id="rId9"/>
    <p:sldId id="389" r:id="rId10"/>
    <p:sldId id="390" r:id="rId11"/>
    <p:sldId id="391" r:id="rId12"/>
    <p:sldId id="392" r:id="rId13"/>
    <p:sldId id="313" r:id="rId14"/>
    <p:sldId id="314" r:id="rId15"/>
    <p:sldId id="315" r:id="rId16"/>
    <p:sldId id="316" r:id="rId17"/>
    <p:sldId id="382"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85" r:id="rId37"/>
    <p:sldId id="336"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83" r:id="rId52"/>
    <p:sldId id="384" r:id="rId53"/>
    <p:sldId id="350" r:id="rId54"/>
    <p:sldId id="351" r:id="rId55"/>
    <p:sldId id="352" r:id="rId56"/>
    <p:sldId id="353" r:id="rId57"/>
    <p:sldId id="354" r:id="rId58"/>
    <p:sldId id="355" r:id="rId59"/>
    <p:sldId id="356" r:id="rId60"/>
    <p:sldId id="357" r:id="rId61"/>
    <p:sldId id="358" r:id="rId62"/>
    <p:sldId id="359" r:id="rId63"/>
    <p:sldId id="360" r:id="rId64"/>
    <p:sldId id="361" r:id="rId65"/>
    <p:sldId id="362" r:id="rId66"/>
    <p:sldId id="363" r:id="rId67"/>
    <p:sldId id="364" r:id="rId68"/>
    <p:sldId id="365" r:id="rId69"/>
    <p:sldId id="366" r:id="rId70"/>
    <p:sldId id="367" r:id="rId71"/>
    <p:sldId id="368" r:id="rId72"/>
    <p:sldId id="369" r:id="rId73"/>
    <p:sldId id="370" r:id="rId74"/>
    <p:sldId id="371" r:id="rId75"/>
    <p:sldId id="372" r:id="rId76"/>
    <p:sldId id="373" r:id="rId77"/>
    <p:sldId id="374" r:id="rId78"/>
    <p:sldId id="375" r:id="rId79"/>
    <p:sldId id="376" r:id="rId80"/>
    <p:sldId id="377" r:id="rId81"/>
    <p:sldId id="378" r:id="rId82"/>
    <p:sldId id="379" r:id="rId83"/>
    <p:sldId id="380" r:id="rId84"/>
    <p:sldId id="393" r:id="rId85"/>
    <p:sldId id="381"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79" autoAdjust="0"/>
    <p:restoredTop sz="98622" autoAdjust="0"/>
  </p:normalViewPr>
  <p:slideViewPr>
    <p:cSldViewPr>
      <p:cViewPr>
        <p:scale>
          <a:sx n="70" d="100"/>
          <a:sy n="70" d="100"/>
        </p:scale>
        <p:origin x="-1140" y="-276"/>
      </p:cViewPr>
      <p:guideLst>
        <p:guide orient="horz" pos="2160"/>
        <p:guide pos="2880"/>
      </p:guideLst>
    </p:cSldViewPr>
  </p:slideViewPr>
  <p:outlineViewPr>
    <p:cViewPr>
      <p:scale>
        <a:sx n="33" d="100"/>
        <a:sy n="33" d="100"/>
      </p:scale>
      <p:origin x="0" y="12293"/>
    </p:cViewPr>
  </p:outlineViewPr>
  <p:notesTextViewPr>
    <p:cViewPr>
      <p:scale>
        <a:sx n="1" d="1"/>
        <a:sy n="1" d="1"/>
      </p:scale>
      <p:origin x="0" y="0"/>
    </p:cViewPr>
  </p:notesTextViewPr>
  <p:sorterViewPr>
    <p:cViewPr>
      <p:scale>
        <a:sx n="90" d="100"/>
        <a:sy n="90" d="100"/>
      </p:scale>
      <p:origin x="0" y="154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4" Type="http://schemas.openxmlformats.org/officeDocument/2006/relationships/slideMaster" Target="slideMasters/slideMaster4.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22C958-E5ED-4752-A111-689217B16C5E}" type="datetimeFigureOut">
              <a:rPr lang="en-US" smtClean="0"/>
              <a:t>5/7/2015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386B76-2E0E-4623-9455-48D2CDE61FC8}" type="slidenum">
              <a:rPr lang="en-US" smtClean="0"/>
              <a:t>‹#›</a:t>
            </a:fld>
            <a:endParaRPr lang="en-US"/>
          </a:p>
        </p:txBody>
      </p:sp>
    </p:spTree>
    <p:extLst>
      <p:ext uri="{BB962C8B-B14F-4D97-AF65-F5344CB8AC3E}">
        <p14:creationId xmlns:p14="http://schemas.microsoft.com/office/powerpoint/2010/main" val="368245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1143000"/>
            <a:ext cx="4114800" cy="3086100"/>
          </a:xfrm>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C5FDC7CD-B8D0-49E8-A55E-96CB803D5F6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227900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a:solidFill>
                  <a:schemeClr val="tx1"/>
                </a:solidFill>
                <a:latin typeface="Calibri" pitchFamily="34" charset="0"/>
                <a:ea typeface="MS PGothic" pitchFamily="34" charset="-128"/>
              </a:defRPr>
            </a:lvl1pPr>
            <a:lvl2pPr marL="742950" indent="-285750" defTabSz="911225" eaLnBrk="0" hangingPunct="0">
              <a:defRPr>
                <a:solidFill>
                  <a:schemeClr val="tx1"/>
                </a:solidFill>
                <a:latin typeface="Calibri" pitchFamily="34" charset="0"/>
                <a:ea typeface="MS PGothic" pitchFamily="34" charset="-128"/>
              </a:defRPr>
            </a:lvl2pPr>
            <a:lvl3pPr marL="1143000" indent="-228600" defTabSz="911225" eaLnBrk="0" hangingPunct="0">
              <a:defRPr>
                <a:solidFill>
                  <a:schemeClr val="tx1"/>
                </a:solidFill>
                <a:latin typeface="Calibri" pitchFamily="34" charset="0"/>
                <a:ea typeface="MS PGothic" pitchFamily="34" charset="-128"/>
              </a:defRPr>
            </a:lvl3pPr>
            <a:lvl4pPr marL="1600200" indent="-228600" defTabSz="911225" eaLnBrk="0" hangingPunct="0">
              <a:defRPr>
                <a:solidFill>
                  <a:schemeClr val="tx1"/>
                </a:solidFill>
                <a:latin typeface="Calibri" pitchFamily="34" charset="0"/>
                <a:ea typeface="MS PGothic" pitchFamily="34" charset="-128"/>
              </a:defRPr>
            </a:lvl4pPr>
            <a:lvl5pPr marL="2057400" indent="-228600" defTabSz="911225" eaLnBrk="0" hangingPunct="0">
              <a:defRPr>
                <a:solidFill>
                  <a:schemeClr val="tx1"/>
                </a:solidFill>
                <a:latin typeface="Calibri" pitchFamily="34" charset="0"/>
                <a:ea typeface="MS PGothic" pitchFamily="34" charset="-128"/>
              </a:defRPr>
            </a:lvl5pPr>
            <a:lvl6pPr marL="2514600" indent="-228600" defTabSz="911225"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1225"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1225"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1225"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BB978FB8-0AEA-411E-998E-2D9A3DC230A3}" type="slidenum">
              <a:rPr lang="en-US" smtClean="0">
                <a:latin typeface="Verdana" pitchFamily="34" charset="0"/>
              </a:rPr>
              <a:pPr eaLnBrk="1" hangingPunct="1"/>
              <a:t>16</a:t>
            </a:fld>
            <a:endParaRPr lang="en-US" smtClean="0">
              <a:latin typeface="Verdana" pitchFamily="34" charset="0"/>
            </a:endParaRPr>
          </a:p>
        </p:txBody>
      </p:sp>
      <p:sp>
        <p:nvSpPr>
          <p:cNvPr id="61443" name="Rectangle 2"/>
          <p:cNvSpPr>
            <a:spLocks noGrp="1" noRot="1" noChangeAspect="1" noChangeArrowheads="1" noTextEdit="1"/>
          </p:cNvSpPr>
          <p:nvPr>
            <p:ph type="sldImg"/>
          </p:nvPr>
        </p:nvSpPr>
        <p:spPr bwMode="auto">
          <a:xfrm>
            <a:off x="1146175" y="687388"/>
            <a:ext cx="4568825"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224793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DACF65-BCF3-3343-A615-A188BC2FF075}" type="slidenum">
              <a:rPr lang="en-US" smtClean="0"/>
              <a:t>20</a:t>
            </a:fld>
            <a:endParaRPr lang="en-US"/>
          </a:p>
        </p:txBody>
      </p:sp>
    </p:spTree>
    <p:extLst>
      <p:ext uri="{BB962C8B-B14F-4D97-AF65-F5344CB8AC3E}">
        <p14:creationId xmlns:p14="http://schemas.microsoft.com/office/powerpoint/2010/main" val="3117201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DACF65-BCF3-3343-A615-A188BC2FF075}" type="slidenum">
              <a:rPr lang="en-US" smtClean="0"/>
              <a:t>21</a:t>
            </a:fld>
            <a:endParaRPr lang="en-US"/>
          </a:p>
        </p:txBody>
      </p:sp>
    </p:spTree>
    <p:extLst>
      <p:ext uri="{BB962C8B-B14F-4D97-AF65-F5344CB8AC3E}">
        <p14:creationId xmlns:p14="http://schemas.microsoft.com/office/powerpoint/2010/main" val="3117201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DACF65-BCF3-3343-A615-A188BC2FF075}" type="slidenum">
              <a:rPr lang="en-US" smtClean="0"/>
              <a:t>22</a:t>
            </a:fld>
            <a:endParaRPr lang="en-US"/>
          </a:p>
        </p:txBody>
      </p:sp>
    </p:spTree>
    <p:extLst>
      <p:ext uri="{BB962C8B-B14F-4D97-AF65-F5344CB8AC3E}">
        <p14:creationId xmlns:p14="http://schemas.microsoft.com/office/powerpoint/2010/main" val="3117201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816CED7-F6FD-4A57-BF1A-62546E660ED1}" type="slidenum">
              <a:rPr lang="en-US" altLang="en-US" sz="1200">
                <a:latin typeface="Verdana" pitchFamily="34" charset="0"/>
              </a:rPr>
              <a:pPr eaLnBrk="1" hangingPunct="1"/>
              <a:t>30</a:t>
            </a:fld>
            <a:endParaRPr lang="en-US" altLang="en-US" sz="1200">
              <a:latin typeface="Verdana" pitchFamily="34" charset="0"/>
            </a:endParaRPr>
          </a:p>
        </p:txBody>
      </p:sp>
      <p:sp>
        <p:nvSpPr>
          <p:cNvPr id="193539" name="Rectangle 2"/>
          <p:cNvSpPr>
            <a:spLocks noGrp="1" noRot="1" noChangeAspect="1" noChangeArrowheads="1" noTextEdit="1"/>
          </p:cNvSpPr>
          <p:nvPr>
            <p:ph type="sldImg"/>
          </p:nvPr>
        </p:nvSpPr>
        <p:spPr bwMode="auto">
          <a:xfrm>
            <a:off x="1147763" y="687388"/>
            <a:ext cx="4567237" cy="3427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93540"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1" tIns="44860" rIns="89721" bIns="44860"/>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pPr>
              <a:defRPr/>
            </a:pPr>
            <a:fld id="{3066089C-3C15-4730-93EC-2B7443BF49CD}" type="slidenum">
              <a:rPr lang="en-US" smtClean="0"/>
              <a:pPr>
                <a:defRPr/>
              </a:pPr>
              <a:t>31</a:t>
            </a:fld>
            <a:endParaRPr lang="en-US"/>
          </a:p>
        </p:txBody>
      </p:sp>
    </p:spTree>
    <p:extLst>
      <p:ext uri="{BB962C8B-B14F-4D97-AF65-F5344CB8AC3E}">
        <p14:creationId xmlns:p14="http://schemas.microsoft.com/office/powerpoint/2010/main" val="879157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2339" name="Rectangle 3"/>
          <p:cNvSpPr>
            <a:spLocks noGrp="1" noChangeArrowheads="1"/>
          </p:cNvSpPr>
          <p:nvPr>
            <p:ph type="body" idx="1"/>
          </p:nvPr>
        </p:nvSpPr>
        <p:spPr bwMode="auto">
          <a:xfrm>
            <a:off x="686421" y="4344025"/>
            <a:ext cx="5485158" cy="411448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04" tIns="45502" rIns="91004" bIns="45502"/>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7699" name="Rectangle 3"/>
          <p:cNvSpPr>
            <a:spLocks noGrp="1" noChangeArrowheads="1"/>
          </p:cNvSpPr>
          <p:nvPr>
            <p:ph type="body" idx="1"/>
          </p:nvPr>
        </p:nvSpPr>
        <p:spPr bwMode="auto">
          <a:xfrm>
            <a:off x="686421" y="4344025"/>
            <a:ext cx="5485158" cy="411448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04" tIns="45502" rIns="91004" bIns="45502"/>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904" indent="-227904" eaLnBrk="1" hangingPunct="1">
              <a:lnSpc>
                <a:spcPct val="80000"/>
              </a:lnSpc>
              <a:spcBef>
                <a:spcPct val="0"/>
              </a:spcBef>
            </a:pPr>
            <a:endParaRPr lang="en-US" altLang="en-US" sz="400" dirty="0"/>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39" eaLnBrk="0" hangingPunct="0">
              <a:spcBef>
                <a:spcPct val="30000"/>
              </a:spcBef>
              <a:defRPr kumimoji="1" sz="1200">
                <a:solidFill>
                  <a:schemeClr val="tx1"/>
                </a:solidFill>
                <a:latin typeface="Verdana" pitchFamily="34" charset="0"/>
              </a:defRPr>
            </a:lvl1pPr>
            <a:lvl2pPr marL="730543" indent="-280978" defTabSz="914739" eaLnBrk="0" hangingPunct="0">
              <a:spcBef>
                <a:spcPct val="30000"/>
              </a:spcBef>
              <a:defRPr kumimoji="1" sz="1200">
                <a:solidFill>
                  <a:schemeClr val="tx1"/>
                </a:solidFill>
                <a:latin typeface="Verdana" pitchFamily="34" charset="0"/>
              </a:defRPr>
            </a:lvl2pPr>
            <a:lvl3pPr marL="1123912" indent="-224782" defTabSz="914739" eaLnBrk="0" hangingPunct="0">
              <a:spcBef>
                <a:spcPct val="30000"/>
              </a:spcBef>
              <a:defRPr kumimoji="1" sz="1200">
                <a:solidFill>
                  <a:schemeClr val="tx1"/>
                </a:solidFill>
                <a:latin typeface="Verdana" pitchFamily="34" charset="0"/>
              </a:defRPr>
            </a:lvl3pPr>
            <a:lvl4pPr marL="1573477" indent="-224782" defTabSz="914739" eaLnBrk="0" hangingPunct="0">
              <a:spcBef>
                <a:spcPct val="30000"/>
              </a:spcBef>
              <a:defRPr kumimoji="1" sz="1200">
                <a:solidFill>
                  <a:schemeClr val="tx1"/>
                </a:solidFill>
                <a:latin typeface="Verdana" pitchFamily="34" charset="0"/>
              </a:defRPr>
            </a:lvl4pPr>
            <a:lvl5pPr marL="2023041" indent="-224782" defTabSz="914739" eaLnBrk="0" hangingPunct="0">
              <a:spcBef>
                <a:spcPct val="30000"/>
              </a:spcBef>
              <a:defRPr kumimoji="1" sz="1200">
                <a:solidFill>
                  <a:schemeClr val="tx1"/>
                </a:solidFill>
                <a:latin typeface="Verdana" pitchFamily="34" charset="0"/>
              </a:defRPr>
            </a:lvl5pPr>
            <a:lvl6pPr marL="2472606" indent="-224782" defTabSz="914739" eaLnBrk="0" fontAlgn="base" hangingPunct="0">
              <a:spcBef>
                <a:spcPct val="30000"/>
              </a:spcBef>
              <a:spcAft>
                <a:spcPct val="0"/>
              </a:spcAft>
              <a:defRPr kumimoji="1" sz="1200">
                <a:solidFill>
                  <a:schemeClr val="tx1"/>
                </a:solidFill>
                <a:latin typeface="Verdana" pitchFamily="34" charset="0"/>
              </a:defRPr>
            </a:lvl6pPr>
            <a:lvl7pPr marL="2922171" indent="-224782" defTabSz="914739" eaLnBrk="0" fontAlgn="base" hangingPunct="0">
              <a:spcBef>
                <a:spcPct val="30000"/>
              </a:spcBef>
              <a:spcAft>
                <a:spcPct val="0"/>
              </a:spcAft>
              <a:defRPr kumimoji="1" sz="1200">
                <a:solidFill>
                  <a:schemeClr val="tx1"/>
                </a:solidFill>
                <a:latin typeface="Verdana" pitchFamily="34" charset="0"/>
              </a:defRPr>
            </a:lvl7pPr>
            <a:lvl8pPr marL="3371736" indent="-224782" defTabSz="914739" eaLnBrk="0" fontAlgn="base" hangingPunct="0">
              <a:spcBef>
                <a:spcPct val="30000"/>
              </a:spcBef>
              <a:spcAft>
                <a:spcPct val="0"/>
              </a:spcAft>
              <a:defRPr kumimoji="1" sz="1200">
                <a:solidFill>
                  <a:schemeClr val="tx1"/>
                </a:solidFill>
                <a:latin typeface="Verdana" pitchFamily="34" charset="0"/>
              </a:defRPr>
            </a:lvl8pPr>
            <a:lvl9pPr marL="3821300" indent="-224782" defTabSz="914739" eaLnBrk="0" fontAlgn="base" hangingPunct="0">
              <a:spcBef>
                <a:spcPct val="30000"/>
              </a:spcBef>
              <a:spcAft>
                <a:spcPct val="0"/>
              </a:spcAft>
              <a:defRPr kumimoji="1" sz="1200">
                <a:solidFill>
                  <a:schemeClr val="tx1"/>
                </a:solidFill>
                <a:latin typeface="Verdana" pitchFamily="34" charset="0"/>
              </a:defRPr>
            </a:lvl9pPr>
          </a:lstStyle>
          <a:p>
            <a:pPr eaLnBrk="1" hangingPunct="1">
              <a:spcBef>
                <a:spcPct val="0"/>
              </a:spcBef>
            </a:pPr>
            <a:fld id="{929F6F32-B17B-4928-81A7-7390BC55ABB6}" type="slidenum">
              <a:rPr kumimoji="0" lang="en-US" altLang="en-US" smtClean="0">
                <a:latin typeface="GillSans"/>
                <a:ea typeface="ヒラギノ角ゴ ProN W3"/>
                <a:cs typeface="ヒラギノ角ゴ ProN W3"/>
                <a:sym typeface="GillSans"/>
              </a:rPr>
              <a:pPr eaLnBrk="1" hangingPunct="1">
                <a:spcBef>
                  <a:spcPct val="0"/>
                </a:spcBef>
              </a:pPr>
              <a:t>43</a:t>
            </a:fld>
            <a:endParaRPr kumimoji="0" lang="en-US" altLang="en-US" smtClean="0">
              <a:latin typeface="GillSans"/>
              <a:ea typeface="ヒラギノ角ゴ ProN W3"/>
              <a:cs typeface="ヒラギノ角ゴ ProN W3"/>
              <a:sym typeface="Gill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Liz</a:t>
            </a:r>
          </a:p>
          <a:p>
            <a:endParaRPr lang="en-US" dirty="0"/>
          </a:p>
        </p:txBody>
      </p:sp>
      <p:sp>
        <p:nvSpPr>
          <p:cNvPr id="4" name="Slide Number Placeholder 3"/>
          <p:cNvSpPr>
            <a:spLocks noGrp="1"/>
          </p:cNvSpPr>
          <p:nvPr>
            <p:ph type="sldNum" sz="quarter" idx="10"/>
          </p:nvPr>
        </p:nvSpPr>
        <p:spPr/>
        <p:txBody>
          <a:bodyPr/>
          <a:lstStyle/>
          <a:p>
            <a:pPr>
              <a:defRPr/>
            </a:pPr>
            <a:fld id="{3066089C-3C15-4730-93EC-2B7443BF49CD}" type="slidenum">
              <a:rPr lang="en-US" smtClean="0"/>
              <a:pPr>
                <a:defRPr/>
              </a:pPr>
              <a:t>46</a:t>
            </a:fld>
            <a:endParaRPr lang="en-US"/>
          </a:p>
        </p:txBody>
      </p:sp>
    </p:spTree>
    <p:extLst>
      <p:ext uri="{BB962C8B-B14F-4D97-AF65-F5344CB8AC3E}">
        <p14:creationId xmlns:p14="http://schemas.microsoft.com/office/powerpoint/2010/main" val="1318594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dirty="0" smtClean="0"/>
          </a:p>
        </p:txBody>
      </p:sp>
      <p:sp>
        <p:nvSpPr>
          <p:cNvPr id="4" name="Slide Number Placeholder 3"/>
          <p:cNvSpPr>
            <a:spLocks noGrp="1"/>
          </p:cNvSpPr>
          <p:nvPr>
            <p:ph type="sldNum" sz="quarter" idx="10"/>
          </p:nvPr>
        </p:nvSpPr>
        <p:spPr/>
        <p:txBody>
          <a:bodyPr/>
          <a:lstStyle/>
          <a:p>
            <a:fld id="{C5FDC7CD-B8D0-49E8-A55E-96CB803D5F63}" type="slidenum">
              <a:rPr lang="en-US" smtClean="0">
                <a:solidFill>
                  <a:prstClr val="black"/>
                </a:solidFill>
              </a:rPr>
              <a:pPr/>
              <a:t>6</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Satterfield Selecting &amp; Evaluating Apps for AAC  08-28-2013</a:t>
            </a:r>
            <a:endParaRPr lang="en-US">
              <a:solidFill>
                <a:prstClr val="black"/>
              </a:solidFill>
            </a:endParaRPr>
          </a:p>
        </p:txBody>
      </p:sp>
    </p:spTree>
    <p:extLst>
      <p:ext uri="{BB962C8B-B14F-4D97-AF65-F5344CB8AC3E}">
        <p14:creationId xmlns:p14="http://schemas.microsoft.com/office/powerpoint/2010/main" val="1219466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Liz</a:t>
            </a:r>
          </a:p>
          <a:p>
            <a:endParaRPr lang="en-US" dirty="0"/>
          </a:p>
        </p:txBody>
      </p:sp>
      <p:sp>
        <p:nvSpPr>
          <p:cNvPr id="4" name="Slide Number Placeholder 3"/>
          <p:cNvSpPr>
            <a:spLocks noGrp="1"/>
          </p:cNvSpPr>
          <p:nvPr>
            <p:ph type="sldNum" sz="quarter" idx="10"/>
          </p:nvPr>
        </p:nvSpPr>
        <p:spPr/>
        <p:txBody>
          <a:bodyPr/>
          <a:lstStyle/>
          <a:p>
            <a:pPr>
              <a:defRPr/>
            </a:pPr>
            <a:fld id="{3066089C-3C15-4730-93EC-2B7443BF49CD}" type="slidenum">
              <a:rPr lang="en-US" smtClean="0"/>
              <a:pPr>
                <a:defRPr/>
              </a:pPr>
              <a:t>47</a:t>
            </a:fld>
            <a:endParaRPr lang="en-US"/>
          </a:p>
        </p:txBody>
      </p:sp>
    </p:spTree>
    <p:extLst>
      <p:ext uri="{BB962C8B-B14F-4D97-AF65-F5344CB8AC3E}">
        <p14:creationId xmlns:p14="http://schemas.microsoft.com/office/powerpoint/2010/main" val="1318594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5891" name="Rectangle 3"/>
          <p:cNvSpPr>
            <a:spLocks noGrp="1" noChangeArrowheads="1"/>
          </p:cNvSpPr>
          <p:nvPr>
            <p:ph type="body" idx="1"/>
          </p:nvPr>
        </p:nvSpPr>
        <p:spPr bwMode="auto">
          <a:xfrm>
            <a:off x="686421" y="4344025"/>
            <a:ext cx="5485158" cy="411448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04" tIns="45502" rIns="91004" bIns="45502"/>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9203" name="Rectangle 3"/>
          <p:cNvSpPr>
            <a:spLocks noGrp="1" noChangeArrowheads="1"/>
          </p:cNvSpPr>
          <p:nvPr>
            <p:ph type="body" idx="1"/>
          </p:nvPr>
        </p:nvSpPr>
        <p:spPr bwMode="auto">
          <a:xfrm>
            <a:off x="686421" y="4344025"/>
            <a:ext cx="5485158" cy="411448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04" tIns="45502" rIns="91004" bIns="45502"/>
          <a:lstStyle/>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20884" indent="-277263">
              <a:defRPr>
                <a:solidFill>
                  <a:schemeClr val="tx1"/>
                </a:solidFill>
                <a:latin typeface="Verdana" pitchFamily="34" charset="0"/>
              </a:defRPr>
            </a:lvl2pPr>
            <a:lvl3pPr marL="1109053" indent="-221811">
              <a:defRPr>
                <a:solidFill>
                  <a:schemeClr val="tx1"/>
                </a:solidFill>
                <a:latin typeface="Verdana" pitchFamily="34" charset="0"/>
              </a:defRPr>
            </a:lvl3pPr>
            <a:lvl4pPr marL="1552674" indent="-221811">
              <a:defRPr>
                <a:solidFill>
                  <a:schemeClr val="tx1"/>
                </a:solidFill>
                <a:latin typeface="Verdana" pitchFamily="34" charset="0"/>
              </a:defRPr>
            </a:lvl4pPr>
            <a:lvl5pPr marL="1996295" indent="-221811">
              <a:defRPr>
                <a:solidFill>
                  <a:schemeClr val="tx1"/>
                </a:solidFill>
                <a:latin typeface="Verdana" pitchFamily="34" charset="0"/>
              </a:defRPr>
            </a:lvl5pPr>
            <a:lvl6pPr marL="2439916" indent="-221811" eaLnBrk="0" fontAlgn="base" hangingPunct="0">
              <a:spcBef>
                <a:spcPct val="0"/>
              </a:spcBef>
              <a:spcAft>
                <a:spcPct val="0"/>
              </a:spcAft>
              <a:defRPr>
                <a:solidFill>
                  <a:schemeClr val="tx1"/>
                </a:solidFill>
                <a:latin typeface="Verdana" pitchFamily="34" charset="0"/>
              </a:defRPr>
            </a:lvl6pPr>
            <a:lvl7pPr marL="2883538" indent="-221811" eaLnBrk="0" fontAlgn="base" hangingPunct="0">
              <a:spcBef>
                <a:spcPct val="0"/>
              </a:spcBef>
              <a:spcAft>
                <a:spcPct val="0"/>
              </a:spcAft>
              <a:defRPr>
                <a:solidFill>
                  <a:schemeClr val="tx1"/>
                </a:solidFill>
                <a:latin typeface="Verdana" pitchFamily="34" charset="0"/>
              </a:defRPr>
            </a:lvl7pPr>
            <a:lvl8pPr marL="3327159" indent="-221811" eaLnBrk="0" fontAlgn="base" hangingPunct="0">
              <a:spcBef>
                <a:spcPct val="0"/>
              </a:spcBef>
              <a:spcAft>
                <a:spcPct val="0"/>
              </a:spcAft>
              <a:defRPr>
                <a:solidFill>
                  <a:schemeClr val="tx1"/>
                </a:solidFill>
                <a:latin typeface="Verdana" pitchFamily="34" charset="0"/>
              </a:defRPr>
            </a:lvl8pPr>
            <a:lvl9pPr marL="3770780" indent="-221811" eaLnBrk="0" fontAlgn="base" hangingPunct="0">
              <a:spcBef>
                <a:spcPct val="0"/>
              </a:spcBef>
              <a:spcAft>
                <a:spcPct val="0"/>
              </a:spcAft>
              <a:defRPr>
                <a:solidFill>
                  <a:schemeClr val="tx1"/>
                </a:solidFill>
                <a:latin typeface="Verdana" pitchFamily="34" charset="0"/>
              </a:defRPr>
            </a:lvl9pPr>
          </a:lstStyle>
          <a:p>
            <a:fld id="{C66B1B3B-6A98-46DB-AD15-E023FF0C8AA1}" type="slidenum">
              <a:rPr lang="en-US" altLang="en-US" smtClean="0">
                <a:latin typeface="Arial" charset="0"/>
              </a:rPr>
              <a:pPr/>
              <a:t>52</a:t>
            </a:fld>
            <a:endParaRPr lang="en-US" altLang="en-US" smtClean="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CL</a:t>
            </a: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27EFA809-934C-4844-8FAE-A84C1E6821F9}" type="slidenum">
              <a:rPr lang="en-US" smtClean="0"/>
              <a:pPr eaLnBrk="1" hangingPunct="1"/>
              <a:t>57</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MR</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CC6FAF7E-7F4D-4A6D-A71F-AB0F2A8A2270}" type="slidenum">
              <a:rPr lang="en-US" smtClean="0"/>
              <a:pPr eaLnBrk="1" hangingPunct="1"/>
              <a:t>60</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Narrow" pitchFamily="34" charset="0"/>
              </a:defRPr>
            </a:lvl1pPr>
            <a:lvl2pPr marL="742950" indent="-285750" defTabSz="911225" eaLnBrk="0" hangingPunct="0">
              <a:defRPr sz="2400">
                <a:solidFill>
                  <a:schemeClr val="tx1"/>
                </a:solidFill>
                <a:latin typeface="Arial Narrow" pitchFamily="34" charset="0"/>
              </a:defRPr>
            </a:lvl2pPr>
            <a:lvl3pPr marL="1143000" indent="-228600" defTabSz="911225" eaLnBrk="0" hangingPunct="0">
              <a:defRPr sz="2400">
                <a:solidFill>
                  <a:schemeClr val="tx1"/>
                </a:solidFill>
                <a:latin typeface="Arial Narrow" pitchFamily="34" charset="0"/>
              </a:defRPr>
            </a:lvl3pPr>
            <a:lvl4pPr marL="1600200" indent="-228600" defTabSz="911225" eaLnBrk="0" hangingPunct="0">
              <a:defRPr sz="2400">
                <a:solidFill>
                  <a:schemeClr val="tx1"/>
                </a:solidFill>
                <a:latin typeface="Arial Narrow" pitchFamily="34" charset="0"/>
              </a:defRPr>
            </a:lvl4pPr>
            <a:lvl5pPr marL="2057400" indent="-228600" defTabSz="911225" eaLnBrk="0" hangingPunct="0">
              <a:defRPr sz="2400">
                <a:solidFill>
                  <a:schemeClr val="tx1"/>
                </a:solidFill>
                <a:latin typeface="Arial Narrow" pitchFamily="34" charset="0"/>
              </a:defRPr>
            </a:lvl5pPr>
            <a:lvl6pPr marL="2514600" indent="-228600" defTabSz="911225" eaLnBrk="0" fontAlgn="base" hangingPunct="0">
              <a:spcBef>
                <a:spcPct val="0"/>
              </a:spcBef>
              <a:spcAft>
                <a:spcPct val="0"/>
              </a:spcAft>
              <a:defRPr sz="2400">
                <a:solidFill>
                  <a:schemeClr val="tx1"/>
                </a:solidFill>
                <a:latin typeface="Arial Narrow" pitchFamily="34" charset="0"/>
              </a:defRPr>
            </a:lvl6pPr>
            <a:lvl7pPr marL="2971800" indent="-228600" defTabSz="911225" eaLnBrk="0" fontAlgn="base" hangingPunct="0">
              <a:spcBef>
                <a:spcPct val="0"/>
              </a:spcBef>
              <a:spcAft>
                <a:spcPct val="0"/>
              </a:spcAft>
              <a:defRPr sz="2400">
                <a:solidFill>
                  <a:schemeClr val="tx1"/>
                </a:solidFill>
                <a:latin typeface="Arial Narrow" pitchFamily="34" charset="0"/>
              </a:defRPr>
            </a:lvl7pPr>
            <a:lvl8pPr marL="3429000" indent="-228600" defTabSz="911225" eaLnBrk="0" fontAlgn="base" hangingPunct="0">
              <a:spcBef>
                <a:spcPct val="0"/>
              </a:spcBef>
              <a:spcAft>
                <a:spcPct val="0"/>
              </a:spcAft>
              <a:defRPr sz="2400">
                <a:solidFill>
                  <a:schemeClr val="tx1"/>
                </a:solidFill>
                <a:latin typeface="Arial Narrow" pitchFamily="34" charset="0"/>
              </a:defRPr>
            </a:lvl8pPr>
            <a:lvl9pPr marL="3886200" indent="-228600" defTabSz="911225" eaLnBrk="0" fontAlgn="base" hangingPunct="0">
              <a:spcBef>
                <a:spcPct val="0"/>
              </a:spcBef>
              <a:spcAft>
                <a:spcPct val="0"/>
              </a:spcAft>
              <a:defRPr sz="2400">
                <a:solidFill>
                  <a:schemeClr val="tx1"/>
                </a:solidFill>
                <a:latin typeface="Arial Narrow" pitchFamily="34" charset="0"/>
              </a:defRPr>
            </a:lvl9pPr>
          </a:lstStyle>
          <a:p>
            <a:pPr eaLnBrk="1" hangingPunct="1"/>
            <a:fld id="{FB3B54B3-B93E-4C31-AF33-0CC58B10B51B}" type="slidenum">
              <a:rPr lang="en-US" sz="1200" smtClean="0">
                <a:latin typeface="Arial" pitchFamily="34" charset="0"/>
              </a:rPr>
              <a:pPr eaLnBrk="1" hangingPunct="1"/>
              <a:t>64</a:t>
            </a:fld>
            <a:endParaRPr lang="en-US" sz="1200" smtClean="0">
              <a:latin typeface="Arial" pitchFamily="34" charset="0"/>
            </a:endParaRPr>
          </a:p>
        </p:txBody>
      </p:sp>
      <p:sp>
        <p:nvSpPr>
          <p:cNvPr id="227331" name="Rectangle 2"/>
          <p:cNvSpPr>
            <a:spLocks noGrp="1" noRot="1" noChangeAspect="1" noChangeArrowheads="1" noTextEdit="1"/>
          </p:cNvSpPr>
          <p:nvPr>
            <p:ph type="sldImg"/>
          </p:nvPr>
        </p:nvSpPr>
        <p:spPr>
          <a:xfrm>
            <a:off x="1144588" y="685800"/>
            <a:ext cx="4570412" cy="3429000"/>
          </a:xfrm>
          <a:ln/>
        </p:spPr>
      </p:sp>
      <p:sp>
        <p:nvSpPr>
          <p:cNvPr id="227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1251" name="Rectangle 3"/>
          <p:cNvSpPr>
            <a:spLocks noGrp="1" noChangeArrowheads="1"/>
          </p:cNvSpPr>
          <p:nvPr>
            <p:ph type="body" idx="1"/>
          </p:nvPr>
        </p:nvSpPr>
        <p:spPr bwMode="auto">
          <a:xfrm>
            <a:off x="914711" y="4344025"/>
            <a:ext cx="5028579" cy="4114488"/>
          </a:xfrm>
          <a:prstGeom prst="rect">
            <a:avLst/>
          </a:prstGeom>
          <a:solidFill>
            <a:srgbClr val="FFFFFF"/>
          </a:solidFill>
          <a:ln>
            <a:solidFill>
              <a:srgbClr val="000000"/>
            </a:solidFill>
            <a:miter lim="800000"/>
            <a:headEnd/>
            <a:tailEnd/>
          </a:ln>
        </p:spPr>
        <p:txBody>
          <a:bodyPr lIns="89721" tIns="44860" rIns="89721" bIns="44860"/>
          <a:lstStyle/>
          <a:p>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7155" name="Rectangle 3"/>
          <p:cNvSpPr>
            <a:spLocks noGrp="1" noChangeArrowheads="1"/>
          </p:cNvSpPr>
          <p:nvPr>
            <p:ph type="body" idx="1"/>
          </p:nvPr>
        </p:nvSpPr>
        <p:spPr bwMode="auto">
          <a:xfrm>
            <a:off x="686421" y="4344025"/>
            <a:ext cx="5485158" cy="411448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04" tIns="45502" rIns="91004" bIns="45502"/>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174" eaLnBrk="0" hangingPunct="0">
              <a:defRPr sz="2400">
                <a:solidFill>
                  <a:schemeClr val="tx1"/>
                </a:solidFill>
                <a:latin typeface="Arial Narrow" pitchFamily="34" charset="0"/>
              </a:defRPr>
            </a:lvl1pPr>
            <a:lvl2pPr marL="742909" indent="-285734" defTabSz="911174" eaLnBrk="0" hangingPunct="0">
              <a:defRPr sz="2400">
                <a:solidFill>
                  <a:schemeClr val="tx1"/>
                </a:solidFill>
                <a:latin typeface="Arial Narrow" pitchFamily="34" charset="0"/>
              </a:defRPr>
            </a:lvl2pPr>
            <a:lvl3pPr marL="1142937" indent="-228587" defTabSz="911174" eaLnBrk="0" hangingPunct="0">
              <a:defRPr sz="2400">
                <a:solidFill>
                  <a:schemeClr val="tx1"/>
                </a:solidFill>
                <a:latin typeface="Arial Narrow" pitchFamily="34" charset="0"/>
              </a:defRPr>
            </a:lvl3pPr>
            <a:lvl4pPr marL="1600112" indent="-228587" defTabSz="911174" eaLnBrk="0" hangingPunct="0">
              <a:defRPr sz="2400">
                <a:solidFill>
                  <a:schemeClr val="tx1"/>
                </a:solidFill>
                <a:latin typeface="Arial Narrow" pitchFamily="34" charset="0"/>
              </a:defRPr>
            </a:lvl4pPr>
            <a:lvl5pPr marL="2057287" indent="-228587" defTabSz="911174" eaLnBrk="0" hangingPunct="0">
              <a:defRPr sz="2400">
                <a:solidFill>
                  <a:schemeClr val="tx1"/>
                </a:solidFill>
                <a:latin typeface="Arial Narrow" pitchFamily="34" charset="0"/>
              </a:defRPr>
            </a:lvl5pPr>
            <a:lvl6pPr marL="2514461" indent="-228587" defTabSz="911174" eaLnBrk="0" fontAlgn="base" hangingPunct="0">
              <a:spcBef>
                <a:spcPct val="0"/>
              </a:spcBef>
              <a:spcAft>
                <a:spcPct val="0"/>
              </a:spcAft>
              <a:defRPr sz="2400">
                <a:solidFill>
                  <a:schemeClr val="tx1"/>
                </a:solidFill>
                <a:latin typeface="Arial Narrow" pitchFamily="34" charset="0"/>
              </a:defRPr>
            </a:lvl6pPr>
            <a:lvl7pPr marL="2971635" indent="-228587" defTabSz="911174" eaLnBrk="0" fontAlgn="base" hangingPunct="0">
              <a:spcBef>
                <a:spcPct val="0"/>
              </a:spcBef>
              <a:spcAft>
                <a:spcPct val="0"/>
              </a:spcAft>
              <a:defRPr sz="2400">
                <a:solidFill>
                  <a:schemeClr val="tx1"/>
                </a:solidFill>
                <a:latin typeface="Arial Narrow" pitchFamily="34" charset="0"/>
              </a:defRPr>
            </a:lvl7pPr>
            <a:lvl8pPr marL="3428810" indent="-228587" defTabSz="911174" eaLnBrk="0" fontAlgn="base" hangingPunct="0">
              <a:spcBef>
                <a:spcPct val="0"/>
              </a:spcBef>
              <a:spcAft>
                <a:spcPct val="0"/>
              </a:spcAft>
              <a:defRPr sz="2400">
                <a:solidFill>
                  <a:schemeClr val="tx1"/>
                </a:solidFill>
                <a:latin typeface="Arial Narrow" pitchFamily="34" charset="0"/>
              </a:defRPr>
            </a:lvl8pPr>
            <a:lvl9pPr marL="3885985" indent="-228587" defTabSz="911174" eaLnBrk="0" fontAlgn="base" hangingPunct="0">
              <a:spcBef>
                <a:spcPct val="0"/>
              </a:spcBef>
              <a:spcAft>
                <a:spcPct val="0"/>
              </a:spcAft>
              <a:defRPr sz="2400">
                <a:solidFill>
                  <a:schemeClr val="tx1"/>
                </a:solidFill>
                <a:latin typeface="Arial Narrow" pitchFamily="34" charset="0"/>
              </a:defRPr>
            </a:lvl9pPr>
          </a:lstStyle>
          <a:p>
            <a:pPr eaLnBrk="1" hangingPunct="1"/>
            <a:fld id="{744140FC-9EAA-485B-9C53-2A03B03ED9AD}" type="slidenum">
              <a:rPr lang="en-US" sz="1200">
                <a:solidFill>
                  <a:prstClr val="black"/>
                </a:solidFill>
                <a:latin typeface="Verdana" pitchFamily="34" charset="0"/>
              </a:rPr>
              <a:pPr eaLnBrk="1" hangingPunct="1"/>
              <a:t>7</a:t>
            </a:fld>
            <a:endParaRPr lang="en-US" sz="1200" dirty="0">
              <a:solidFill>
                <a:prstClr val="black"/>
              </a:solidFill>
              <a:latin typeface="Verdana" pitchFamily="34" charset="0"/>
            </a:endParaRPr>
          </a:p>
        </p:txBody>
      </p:sp>
      <p:sp>
        <p:nvSpPr>
          <p:cNvPr id="84995" name="Rectangle 2"/>
          <p:cNvSpPr>
            <a:spLocks noGrp="1" noRot="1" noChangeAspect="1" noChangeArrowheads="1" noTextEdit="1"/>
          </p:cNvSpPr>
          <p:nvPr>
            <p:ph type="sldImg"/>
          </p:nvPr>
        </p:nvSpPr>
        <p:spPr>
          <a:xfrm>
            <a:off x="1179513" y="674688"/>
            <a:ext cx="4498975" cy="3373437"/>
          </a:xfrm>
          <a:ln/>
        </p:spPr>
      </p:sp>
      <p:sp>
        <p:nvSpPr>
          <p:cNvPr id="84996" name="Rectangle 3"/>
          <p:cNvSpPr>
            <a:spLocks noGrp="1" noChangeArrowheads="1"/>
          </p:cNvSpPr>
          <p:nvPr>
            <p:ph type="body" idx="1"/>
          </p:nvPr>
        </p:nvSpPr>
        <p:spPr>
          <a:xfrm>
            <a:off x="685800" y="4272198"/>
            <a:ext cx="5486400" cy="40473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320299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F927F48-DE94-4306-8856-AD614E90830B}" type="slidenum">
              <a:rPr lang="en-US" smtClean="0"/>
              <a:pPr>
                <a:defRPr/>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F927F48-DE94-4306-8856-AD614E90830B}" type="slidenum">
              <a:rPr lang="en-US" smtClean="0"/>
              <a:pPr>
                <a:defRPr/>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5171" name="Rectangle 3"/>
          <p:cNvSpPr>
            <a:spLocks noGrp="1" noChangeArrowheads="1"/>
          </p:cNvSpPr>
          <p:nvPr>
            <p:ph type="body" idx="1"/>
          </p:nvPr>
        </p:nvSpPr>
        <p:spPr bwMode="auto">
          <a:xfrm>
            <a:off x="686421" y="4344025"/>
            <a:ext cx="5485158" cy="411448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04" tIns="45502" rIns="91004" bIns="45502"/>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5171" name="Rectangle 3"/>
          <p:cNvSpPr>
            <a:spLocks noGrp="1" noChangeArrowheads="1"/>
          </p:cNvSpPr>
          <p:nvPr>
            <p:ph type="body" idx="1"/>
          </p:nvPr>
        </p:nvSpPr>
        <p:spPr bwMode="auto">
          <a:xfrm>
            <a:off x="686421" y="4344025"/>
            <a:ext cx="5485158" cy="411448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04" tIns="45502" rIns="91004" bIns="45502"/>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a:solidFill>
                  <a:schemeClr val="tx1"/>
                </a:solidFill>
                <a:latin typeface="Calibri" pitchFamily="34" charset="0"/>
                <a:ea typeface="MS PGothic" pitchFamily="34" charset="-128"/>
              </a:defRPr>
            </a:lvl1pPr>
            <a:lvl2pPr marL="742950" indent="-285750" defTabSz="911225" eaLnBrk="0" hangingPunct="0">
              <a:defRPr>
                <a:solidFill>
                  <a:schemeClr val="tx1"/>
                </a:solidFill>
                <a:latin typeface="Calibri" pitchFamily="34" charset="0"/>
                <a:ea typeface="MS PGothic" pitchFamily="34" charset="-128"/>
              </a:defRPr>
            </a:lvl2pPr>
            <a:lvl3pPr marL="1143000" indent="-228600" defTabSz="911225" eaLnBrk="0" hangingPunct="0">
              <a:defRPr>
                <a:solidFill>
                  <a:schemeClr val="tx1"/>
                </a:solidFill>
                <a:latin typeface="Calibri" pitchFamily="34" charset="0"/>
                <a:ea typeface="MS PGothic" pitchFamily="34" charset="-128"/>
              </a:defRPr>
            </a:lvl3pPr>
            <a:lvl4pPr marL="1600200" indent="-228600" defTabSz="911225" eaLnBrk="0" hangingPunct="0">
              <a:defRPr>
                <a:solidFill>
                  <a:schemeClr val="tx1"/>
                </a:solidFill>
                <a:latin typeface="Calibri" pitchFamily="34" charset="0"/>
                <a:ea typeface="MS PGothic" pitchFamily="34" charset="-128"/>
              </a:defRPr>
            </a:lvl4pPr>
            <a:lvl5pPr marL="2057400" indent="-228600" defTabSz="911225" eaLnBrk="0" hangingPunct="0">
              <a:defRPr>
                <a:solidFill>
                  <a:schemeClr val="tx1"/>
                </a:solidFill>
                <a:latin typeface="Calibri" pitchFamily="34" charset="0"/>
                <a:ea typeface="MS PGothic" pitchFamily="34" charset="-128"/>
              </a:defRPr>
            </a:lvl5pPr>
            <a:lvl6pPr marL="2514600" indent="-228600" defTabSz="911225"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1225"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1225"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1225"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BB978FB8-0AEA-411E-998E-2D9A3DC230A3}" type="slidenum">
              <a:rPr lang="en-US" smtClean="0">
                <a:latin typeface="Verdana" pitchFamily="34" charset="0"/>
              </a:rPr>
              <a:pPr eaLnBrk="1" hangingPunct="1"/>
              <a:t>14</a:t>
            </a:fld>
            <a:endParaRPr lang="en-US" smtClean="0">
              <a:latin typeface="Verdana" pitchFamily="34" charset="0"/>
            </a:endParaRPr>
          </a:p>
        </p:txBody>
      </p:sp>
      <p:sp>
        <p:nvSpPr>
          <p:cNvPr id="61443" name="Rectangle 2"/>
          <p:cNvSpPr>
            <a:spLocks noGrp="1" noRot="1" noChangeAspect="1" noChangeArrowheads="1" noTextEdit="1"/>
          </p:cNvSpPr>
          <p:nvPr>
            <p:ph type="sldImg"/>
          </p:nvPr>
        </p:nvSpPr>
        <p:spPr bwMode="auto">
          <a:xfrm>
            <a:off x="1146175" y="687388"/>
            <a:ext cx="4568825"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224793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a:solidFill>
                  <a:schemeClr val="tx1"/>
                </a:solidFill>
                <a:latin typeface="Calibri" pitchFamily="34" charset="0"/>
                <a:ea typeface="MS PGothic" pitchFamily="34" charset="-128"/>
              </a:defRPr>
            </a:lvl1pPr>
            <a:lvl2pPr marL="742950" indent="-285750" defTabSz="911225" eaLnBrk="0" hangingPunct="0">
              <a:defRPr>
                <a:solidFill>
                  <a:schemeClr val="tx1"/>
                </a:solidFill>
                <a:latin typeface="Calibri" pitchFamily="34" charset="0"/>
                <a:ea typeface="MS PGothic" pitchFamily="34" charset="-128"/>
              </a:defRPr>
            </a:lvl2pPr>
            <a:lvl3pPr marL="1143000" indent="-228600" defTabSz="911225" eaLnBrk="0" hangingPunct="0">
              <a:defRPr>
                <a:solidFill>
                  <a:schemeClr val="tx1"/>
                </a:solidFill>
                <a:latin typeface="Calibri" pitchFamily="34" charset="0"/>
                <a:ea typeface="MS PGothic" pitchFamily="34" charset="-128"/>
              </a:defRPr>
            </a:lvl3pPr>
            <a:lvl4pPr marL="1600200" indent="-228600" defTabSz="911225" eaLnBrk="0" hangingPunct="0">
              <a:defRPr>
                <a:solidFill>
                  <a:schemeClr val="tx1"/>
                </a:solidFill>
                <a:latin typeface="Calibri" pitchFamily="34" charset="0"/>
                <a:ea typeface="MS PGothic" pitchFamily="34" charset="-128"/>
              </a:defRPr>
            </a:lvl4pPr>
            <a:lvl5pPr marL="2057400" indent="-228600" defTabSz="911225" eaLnBrk="0" hangingPunct="0">
              <a:defRPr>
                <a:solidFill>
                  <a:schemeClr val="tx1"/>
                </a:solidFill>
                <a:latin typeface="Calibri" pitchFamily="34" charset="0"/>
                <a:ea typeface="MS PGothic" pitchFamily="34" charset="-128"/>
              </a:defRPr>
            </a:lvl5pPr>
            <a:lvl6pPr marL="2514600" indent="-228600" defTabSz="911225"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1225"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1225"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1225"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BB978FB8-0AEA-411E-998E-2D9A3DC230A3}" type="slidenum">
              <a:rPr lang="en-US" smtClean="0">
                <a:latin typeface="Verdana" pitchFamily="34" charset="0"/>
              </a:rPr>
              <a:pPr eaLnBrk="1" hangingPunct="1"/>
              <a:t>15</a:t>
            </a:fld>
            <a:endParaRPr lang="en-US" smtClean="0">
              <a:latin typeface="Verdana" pitchFamily="34" charset="0"/>
            </a:endParaRPr>
          </a:p>
        </p:txBody>
      </p:sp>
      <p:sp>
        <p:nvSpPr>
          <p:cNvPr id="61443" name="Rectangle 2"/>
          <p:cNvSpPr>
            <a:spLocks noGrp="1" noRot="1" noChangeAspect="1" noChangeArrowheads="1" noTextEdit="1"/>
          </p:cNvSpPr>
          <p:nvPr>
            <p:ph type="sldImg"/>
          </p:nvPr>
        </p:nvSpPr>
        <p:spPr bwMode="auto">
          <a:xfrm>
            <a:off x="1146175" y="687388"/>
            <a:ext cx="4568825"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224793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4A091B-3123-47A7-9497-3BF73089B2A4}" type="datetimeFigureOut">
              <a:rPr lang="en-US" smtClean="0"/>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0EB81-F38A-4F1C-8AC4-DF43AB3B03E1}" type="slidenum">
              <a:rPr lang="en-US" smtClean="0"/>
              <a:t>‹#›</a:t>
            </a:fld>
            <a:endParaRPr lang="en-US"/>
          </a:p>
        </p:txBody>
      </p:sp>
    </p:spTree>
    <p:extLst>
      <p:ext uri="{BB962C8B-B14F-4D97-AF65-F5344CB8AC3E}">
        <p14:creationId xmlns:p14="http://schemas.microsoft.com/office/powerpoint/2010/main" val="1762114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4A091B-3123-47A7-9497-3BF73089B2A4}" type="datetimeFigureOut">
              <a:rPr lang="en-US" smtClean="0"/>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0EB81-F38A-4F1C-8AC4-DF43AB3B03E1}" type="slidenum">
              <a:rPr lang="en-US" smtClean="0"/>
              <a:t>‹#›</a:t>
            </a:fld>
            <a:endParaRPr lang="en-US"/>
          </a:p>
        </p:txBody>
      </p:sp>
    </p:spTree>
    <p:extLst>
      <p:ext uri="{BB962C8B-B14F-4D97-AF65-F5344CB8AC3E}">
        <p14:creationId xmlns:p14="http://schemas.microsoft.com/office/powerpoint/2010/main" val="2894949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4A091B-3123-47A7-9497-3BF73089B2A4}" type="datetimeFigureOut">
              <a:rPr lang="en-US" smtClean="0"/>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0EB81-F38A-4F1C-8AC4-DF43AB3B03E1}" type="slidenum">
              <a:rPr lang="en-US" smtClean="0"/>
              <a:t>‹#›</a:t>
            </a:fld>
            <a:endParaRPr lang="en-US"/>
          </a:p>
        </p:txBody>
      </p:sp>
    </p:spTree>
    <p:extLst>
      <p:ext uri="{BB962C8B-B14F-4D97-AF65-F5344CB8AC3E}">
        <p14:creationId xmlns:p14="http://schemas.microsoft.com/office/powerpoint/2010/main" val="2261643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4A091B-3123-47A7-9497-3BF73089B2A4}" type="datetimeFigureOut">
              <a:rPr lang="en-US" smtClean="0"/>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0EB81-F38A-4F1C-8AC4-DF43AB3B03E1}" type="slidenum">
              <a:rPr lang="en-US" smtClean="0"/>
              <a:t>‹#›</a:t>
            </a:fld>
            <a:endParaRPr lang="en-US"/>
          </a:p>
        </p:txBody>
      </p:sp>
    </p:spTree>
    <p:extLst>
      <p:ext uri="{BB962C8B-B14F-4D97-AF65-F5344CB8AC3E}">
        <p14:creationId xmlns:p14="http://schemas.microsoft.com/office/powerpoint/2010/main" val="4172042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4A091B-3123-47A7-9497-3BF73089B2A4}" type="datetimeFigureOut">
              <a:rPr lang="en-US" smtClean="0"/>
              <a:t>5/7/2015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D0EB81-F38A-4F1C-8AC4-DF43AB3B03E1}" type="slidenum">
              <a:rPr lang="en-US" smtClean="0"/>
              <a:t>‹#›</a:t>
            </a:fld>
            <a:endParaRPr lang="en-US"/>
          </a:p>
        </p:txBody>
      </p:sp>
    </p:spTree>
    <p:extLst>
      <p:ext uri="{BB962C8B-B14F-4D97-AF65-F5344CB8AC3E}">
        <p14:creationId xmlns:p14="http://schemas.microsoft.com/office/powerpoint/2010/main" val="2723100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4A091B-3123-47A7-9497-3BF73089B2A4}" type="datetimeFigureOut">
              <a:rPr lang="en-US" smtClean="0"/>
              <a:t>5/7/2015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D0EB81-F38A-4F1C-8AC4-DF43AB3B03E1}" type="slidenum">
              <a:rPr lang="en-US" smtClean="0"/>
              <a:t>‹#›</a:t>
            </a:fld>
            <a:endParaRPr lang="en-US"/>
          </a:p>
        </p:txBody>
      </p:sp>
    </p:spTree>
    <p:extLst>
      <p:ext uri="{BB962C8B-B14F-4D97-AF65-F5344CB8AC3E}">
        <p14:creationId xmlns:p14="http://schemas.microsoft.com/office/powerpoint/2010/main" val="445293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A091B-3123-47A7-9497-3BF73089B2A4}" type="datetimeFigureOut">
              <a:rPr lang="en-US" smtClean="0"/>
              <a:t>5/7/2015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D0EB81-F38A-4F1C-8AC4-DF43AB3B03E1}" type="slidenum">
              <a:rPr lang="en-US" smtClean="0"/>
              <a:t>‹#›</a:t>
            </a:fld>
            <a:endParaRPr lang="en-US"/>
          </a:p>
        </p:txBody>
      </p:sp>
    </p:spTree>
    <p:extLst>
      <p:ext uri="{BB962C8B-B14F-4D97-AF65-F5344CB8AC3E}">
        <p14:creationId xmlns:p14="http://schemas.microsoft.com/office/powerpoint/2010/main" val="4232023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4A091B-3123-47A7-9497-3BF73089B2A4}" type="datetimeFigureOut">
              <a:rPr lang="en-US" smtClean="0"/>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0EB81-F38A-4F1C-8AC4-DF43AB3B03E1}" type="slidenum">
              <a:rPr lang="en-US" smtClean="0"/>
              <a:t>‹#›</a:t>
            </a:fld>
            <a:endParaRPr lang="en-US"/>
          </a:p>
        </p:txBody>
      </p:sp>
    </p:spTree>
    <p:extLst>
      <p:ext uri="{BB962C8B-B14F-4D97-AF65-F5344CB8AC3E}">
        <p14:creationId xmlns:p14="http://schemas.microsoft.com/office/powerpoint/2010/main" val="2260236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4A091B-3123-47A7-9497-3BF73089B2A4}" type="datetimeFigureOut">
              <a:rPr lang="en-US" smtClean="0"/>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0EB81-F38A-4F1C-8AC4-DF43AB3B03E1}" type="slidenum">
              <a:rPr lang="en-US" smtClean="0"/>
              <a:t>‹#›</a:t>
            </a:fld>
            <a:endParaRPr lang="en-US"/>
          </a:p>
        </p:txBody>
      </p:sp>
    </p:spTree>
    <p:extLst>
      <p:ext uri="{BB962C8B-B14F-4D97-AF65-F5344CB8AC3E}">
        <p14:creationId xmlns:p14="http://schemas.microsoft.com/office/powerpoint/2010/main" val="3983841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4A091B-3123-47A7-9497-3BF73089B2A4}" type="datetimeFigureOut">
              <a:rPr lang="en-US" smtClean="0"/>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0EB81-F38A-4F1C-8AC4-DF43AB3B03E1}" type="slidenum">
              <a:rPr lang="en-US" smtClean="0"/>
              <a:t>‹#›</a:t>
            </a:fld>
            <a:endParaRPr lang="en-US"/>
          </a:p>
        </p:txBody>
      </p:sp>
    </p:spTree>
    <p:extLst>
      <p:ext uri="{BB962C8B-B14F-4D97-AF65-F5344CB8AC3E}">
        <p14:creationId xmlns:p14="http://schemas.microsoft.com/office/powerpoint/2010/main" val="1974294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A84690-7948-4FCF-8F32-886159AED224}" type="datetimeFigureOut">
              <a:rPr lang="en-US" smtClean="0"/>
              <a:t>5/7/2015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EA9DAAB-961A-48B8-B535-556ADC9E38F6}" type="slidenum">
              <a:rPr lang="en-US" smtClean="0"/>
              <a:t>‹#›</a:t>
            </a:fld>
            <a:endParaRPr lang="en-US"/>
          </a:p>
        </p:txBody>
      </p:sp>
    </p:spTree>
    <p:extLst>
      <p:ext uri="{BB962C8B-B14F-4D97-AF65-F5344CB8AC3E}">
        <p14:creationId xmlns:p14="http://schemas.microsoft.com/office/powerpoint/2010/main" val="2518784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4A091B-3123-47A7-9497-3BF73089B2A4}" type="datetimeFigureOut">
              <a:rPr lang="en-US" smtClean="0"/>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0EB81-F38A-4F1C-8AC4-DF43AB3B03E1}" type="slidenum">
              <a:rPr lang="en-US" smtClean="0"/>
              <a:t>‹#›</a:t>
            </a:fld>
            <a:endParaRPr lang="en-US"/>
          </a:p>
        </p:txBody>
      </p:sp>
    </p:spTree>
    <p:extLst>
      <p:ext uri="{BB962C8B-B14F-4D97-AF65-F5344CB8AC3E}">
        <p14:creationId xmlns:p14="http://schemas.microsoft.com/office/powerpoint/2010/main" val="4215230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29366" y="5862003"/>
            <a:ext cx="966216" cy="995997"/>
          </a:xfrm>
          <a:prstGeom prst="rect">
            <a:avLst/>
          </a:prstGeom>
        </p:spPr>
      </p:pic>
    </p:spTree>
    <p:extLst>
      <p:ext uri="{BB962C8B-B14F-4D97-AF65-F5344CB8AC3E}">
        <p14:creationId xmlns:p14="http://schemas.microsoft.com/office/powerpoint/2010/main" val="2514349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29366" y="5862003"/>
            <a:ext cx="966216" cy="995997"/>
          </a:xfrm>
          <a:prstGeom prst="rect">
            <a:avLst/>
          </a:prstGeom>
        </p:spPr>
      </p:pic>
    </p:spTree>
    <p:extLst>
      <p:ext uri="{BB962C8B-B14F-4D97-AF65-F5344CB8AC3E}">
        <p14:creationId xmlns:p14="http://schemas.microsoft.com/office/powerpoint/2010/main" val="2097418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29366" y="5862003"/>
            <a:ext cx="966216" cy="995997"/>
          </a:xfrm>
          <a:prstGeom prst="rect">
            <a:avLst/>
          </a:prstGeom>
        </p:spPr>
      </p:pic>
    </p:spTree>
    <p:extLst>
      <p:ext uri="{BB962C8B-B14F-4D97-AF65-F5344CB8AC3E}">
        <p14:creationId xmlns:p14="http://schemas.microsoft.com/office/powerpoint/2010/main" val="2688896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F64246B-211F-4335-86A5-47E848629296}" type="datetimeFigureOut">
              <a:rPr lang="en-US"/>
              <a:pPr>
                <a:defRPr/>
              </a:pPr>
              <a:t>5/7/2015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81C988A-C6C9-443A-BAF7-9185FB13DC9A}" type="slidenum">
              <a:rPr lang="en-US"/>
              <a:pPr>
                <a:defRPr/>
              </a:pPr>
              <a:t>‹#›</a:t>
            </a:fld>
            <a:endParaRPr lang="en-US"/>
          </a:p>
        </p:txBody>
      </p:sp>
    </p:spTree>
    <p:extLst>
      <p:ext uri="{BB962C8B-B14F-4D97-AF65-F5344CB8AC3E}">
        <p14:creationId xmlns:p14="http://schemas.microsoft.com/office/powerpoint/2010/main" val="2154652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0842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61193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194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148546B-BF47-422A-B555-2442063ACDBD}" type="datetimeFigureOut">
              <a:rPr lang="en-US"/>
              <a:pPr>
                <a:defRPr/>
              </a:pPr>
              <a:t>5/7/2015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4215AB8-4919-4121-9474-5270E0CFC408}" type="slidenum">
              <a:rPr lang="en-US"/>
              <a:pPr>
                <a:defRPr/>
              </a:pPr>
              <a:t>‹#›</a:t>
            </a:fld>
            <a:endParaRPr lang="en-US"/>
          </a:p>
        </p:txBody>
      </p:sp>
    </p:spTree>
    <p:extLst>
      <p:ext uri="{BB962C8B-B14F-4D97-AF65-F5344CB8AC3E}">
        <p14:creationId xmlns:p14="http://schemas.microsoft.com/office/powerpoint/2010/main" val="3193908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5A84690-7948-4FCF-8F32-886159AED224}" type="datetimeFigureOut">
              <a:rPr lang="en-US" smtClean="0"/>
              <a:t>5/7/2015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EA9DAAB-961A-48B8-B535-556ADC9E38F6}" type="slidenum">
              <a:rPr lang="en-US" smtClean="0"/>
              <a:t>‹#›</a:t>
            </a:fld>
            <a:endParaRPr lang="en-US"/>
          </a:p>
        </p:txBody>
      </p:sp>
    </p:spTree>
    <p:extLst>
      <p:ext uri="{BB962C8B-B14F-4D97-AF65-F5344CB8AC3E}">
        <p14:creationId xmlns:p14="http://schemas.microsoft.com/office/powerpoint/2010/main" val="2514349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11193DA-16C5-4D9C-99AE-7B7364EE12E7}" type="datetimeFigureOut">
              <a:rPr lang="en-US"/>
              <a:pPr>
                <a:defRPr/>
              </a:pPr>
              <a:t>5/7/2015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4313FDD-1C03-420A-A6D2-5E859A8A863F}" type="slidenum">
              <a:rPr lang="en-US"/>
              <a:pPr>
                <a:defRPr/>
              </a:pPr>
              <a:t>‹#›</a:t>
            </a:fld>
            <a:endParaRPr lang="en-US"/>
          </a:p>
        </p:txBody>
      </p:sp>
    </p:spTree>
    <p:extLst>
      <p:ext uri="{BB962C8B-B14F-4D97-AF65-F5344CB8AC3E}">
        <p14:creationId xmlns:p14="http://schemas.microsoft.com/office/powerpoint/2010/main" val="1772915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454025"/>
            <a:ext cx="7313612"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2413" y="1979613"/>
            <a:ext cx="3579812"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4625" y="1979613"/>
            <a:ext cx="3581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48584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Vertical Title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5334000" y="3200400"/>
            <a:ext cx="3581400" cy="2133600"/>
          </a:xfrm>
          <a:prstGeom prst="rect">
            <a:avLst/>
          </a:prstGeom>
        </p:spPr>
        <p:txBody>
          <a:bodyPr/>
          <a:lstStyle>
            <a:lvl1pPr marL="0" indent="0">
              <a:buNone/>
              <a:defRPr sz="4400">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cxnSp>
        <p:nvCxnSpPr>
          <p:cNvPr id="4" name="Straight Connector 3"/>
          <p:cNvCxnSpPr/>
          <p:nvPr userDrawn="1"/>
        </p:nvCxnSpPr>
        <p:spPr>
          <a:xfrm>
            <a:off x="5334000" y="3200400"/>
            <a:ext cx="3352800" cy="1588"/>
          </a:xfrm>
          <a:prstGeom prst="line">
            <a:avLst/>
          </a:prstGeom>
          <a:ln>
            <a:solidFill>
              <a:srgbClr val="E79023"/>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5410200" y="5334000"/>
            <a:ext cx="3352800" cy="1588"/>
          </a:xfrm>
          <a:prstGeom prst="line">
            <a:avLst/>
          </a:prstGeom>
          <a:ln>
            <a:solidFill>
              <a:srgbClr val="E79023"/>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62924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2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defRPr/>
            </a:pPr>
            <a:fld id="{E099E1CE-754B-4FE6-881A-DE4916C8A6C2}" type="datetimeFigureOut">
              <a:rPr lang="en-US">
                <a:solidFill>
                  <a:prstClr val="black"/>
                </a:solidFill>
                <a:latin typeface="Calibri" pitchFamily="34" charset="0"/>
                <a:ea typeface="MS PGothic" pitchFamily="34" charset="-128"/>
              </a:rPr>
              <a:pPr defTabSz="457200" fontAlgn="base">
                <a:spcBef>
                  <a:spcPct val="0"/>
                </a:spcBef>
                <a:spcAft>
                  <a:spcPct val="0"/>
                </a:spcAft>
                <a:defRPr/>
              </a:pPr>
              <a:t>5/7/2015</a:t>
            </a:fld>
            <a:endParaRPr lang="en-US">
              <a:solidFill>
                <a:prstClr val="black"/>
              </a:solidFill>
              <a:latin typeface="Calibri" pitchFamily="34" charset="0"/>
              <a:ea typeface="MS PGothic" pitchFamily="34" charset="-128"/>
            </a:endParaRPr>
          </a:p>
        </p:txBody>
      </p:sp>
      <p:sp>
        <p:nvSpPr>
          <p:cNvPr id="5" name="Footer Placeholder 4"/>
          <p:cNvSpPr>
            <a:spLocks noGrp="1"/>
          </p:cNvSpPr>
          <p:nvPr>
            <p:ph type="ftr" sz="quarter" idx="11"/>
          </p:nvPr>
        </p:nvSpPr>
        <p:spPr>
          <a:xfrm>
            <a:off x="3124200" y="635642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42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defRPr/>
            </a:pPr>
            <a:fld id="{4FB76098-DB93-4CC8-BD41-0CA964C39043}" type="slidenum">
              <a:rPr lang="en-US">
                <a:solidFill>
                  <a:prstClr val="black"/>
                </a:solidFill>
                <a:latin typeface="Calibri" pitchFamily="34" charset="0"/>
                <a:ea typeface="MS PGothic" pitchFamily="34" charset="-128"/>
              </a:rPr>
              <a:pPr defTabSz="457200" fontAlgn="base">
                <a:spcBef>
                  <a:spcPct val="0"/>
                </a:spcBef>
                <a:spcAft>
                  <a:spcPct val="0"/>
                </a:spcAft>
                <a:defRPr/>
              </a:pPr>
              <a:t>‹#›</a:t>
            </a:fld>
            <a:endParaRPr lang="en-US">
              <a:solidFill>
                <a:prstClr val="black"/>
              </a:solidFill>
              <a:latin typeface="Calibri" pitchFamily="34" charset="0"/>
              <a:ea typeface="MS PGothic" pitchFamily="34" charset="-128"/>
            </a:endParaRPr>
          </a:p>
        </p:txBody>
      </p:sp>
    </p:spTree>
    <p:extLst>
      <p:ext uri="{BB962C8B-B14F-4D97-AF65-F5344CB8AC3E}">
        <p14:creationId xmlns:p14="http://schemas.microsoft.com/office/powerpoint/2010/main" val="407631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218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A84690-7948-4FCF-8F32-886159AED224}" type="datetimeFigureOut">
              <a:rPr lang="en-US" smtClean="0"/>
              <a:t>5/7/2015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EA9DAAB-961A-48B8-B535-556ADC9E38F6}" type="slidenum">
              <a:rPr lang="en-US" smtClean="0"/>
              <a:t>‹#›</a:t>
            </a:fld>
            <a:endParaRPr lang="en-US"/>
          </a:p>
        </p:txBody>
      </p:sp>
    </p:spTree>
    <p:extLst>
      <p:ext uri="{BB962C8B-B14F-4D97-AF65-F5344CB8AC3E}">
        <p14:creationId xmlns:p14="http://schemas.microsoft.com/office/powerpoint/2010/main" val="2518784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29366" y="5862003"/>
            <a:ext cx="966216" cy="995997"/>
          </a:xfrm>
          <a:prstGeom prst="rect">
            <a:avLst/>
          </a:prstGeom>
        </p:spPr>
      </p:pic>
    </p:spTree>
    <p:extLst>
      <p:ext uri="{BB962C8B-B14F-4D97-AF65-F5344CB8AC3E}">
        <p14:creationId xmlns:p14="http://schemas.microsoft.com/office/powerpoint/2010/main" val="2514349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419600" y="2667000"/>
            <a:ext cx="4114800" cy="3429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11"/>
          </p:nvPr>
        </p:nvSpPr>
        <p:spPr>
          <a:xfrm>
            <a:off x="1524000" y="838200"/>
            <a:ext cx="6553200" cy="9906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5.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MAC PPT Cover Final.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8683"/>
            <a:ext cx="9144000" cy="684063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9" r:id="rId4"/>
    <p:sldLayoutId id="2147483700"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781800"/>
            <a:ext cx="9144000" cy="137160"/>
          </a:xfrm>
          <a:prstGeom prst="rect">
            <a:avLst/>
          </a:prstGeom>
          <a:solidFill>
            <a:srgbClr val="EFA5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MAC.Updated.InteriorAMAC.PPT2.jpg"/>
          <p:cNvPicPr>
            <a:picLocks/>
          </p:cNvPicPr>
          <p:nvPr/>
        </p:nvPicPr>
        <p:blipFill>
          <a:blip r:embed="rId5" cstate="email">
            <a:extLst>
              <a:ext uri="{28A0092B-C50C-407E-A947-70E740481C1C}">
                <a14:useLocalDpi xmlns:a14="http://schemas.microsoft.com/office/drawing/2010/main"/>
              </a:ext>
            </a:extLst>
          </a:blip>
          <a:stretch>
            <a:fillRect/>
          </a:stretch>
        </p:blipFill>
        <p:spPr>
          <a:xfrm>
            <a:off x="0" y="0"/>
            <a:ext cx="9145387" cy="1645920"/>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8" r:id="rId2"/>
    <p:sldLayoutId id="2147483669"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MAC.PPT.Divider_P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0"/>
            <a:ext cx="9305841" cy="7010400"/>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A091B-3123-47A7-9497-3BF73089B2A4}" type="datetimeFigureOut">
              <a:rPr lang="en-US" smtClean="0"/>
              <a:t>5/7/2015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0EB81-F38A-4F1C-8AC4-DF43AB3B03E1}" type="slidenum">
              <a:rPr lang="en-US" smtClean="0"/>
              <a:t>‹#›</a:t>
            </a:fld>
            <a:endParaRPr lang="en-US"/>
          </a:p>
        </p:txBody>
      </p:sp>
    </p:spTree>
    <p:extLst>
      <p:ext uri="{BB962C8B-B14F-4D97-AF65-F5344CB8AC3E}">
        <p14:creationId xmlns:p14="http://schemas.microsoft.com/office/powerpoint/2010/main" val="36075613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781800"/>
            <a:ext cx="9144000" cy="137160"/>
          </a:xfrm>
          <a:prstGeom prst="rect">
            <a:avLst/>
          </a:prstGeom>
          <a:solidFill>
            <a:srgbClr val="EFA5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MAC.Updated.InteriorAMAC.PPT2.jpg"/>
          <p:cNvPicPr>
            <a:picLocks/>
          </p:cNvPicPr>
          <p:nvPr/>
        </p:nvPicPr>
        <p:blipFill>
          <a:blip r:embed="rId14" cstate="email">
            <a:extLst>
              <a:ext uri="{28A0092B-C50C-407E-A947-70E740481C1C}">
                <a14:useLocalDpi xmlns:a14="http://schemas.microsoft.com/office/drawing/2010/main"/>
              </a:ext>
            </a:extLst>
          </a:blip>
          <a:stretch>
            <a:fillRect/>
          </a:stretch>
        </p:blipFill>
        <p:spPr>
          <a:xfrm>
            <a:off x="0" y="0"/>
            <a:ext cx="9145387" cy="1645920"/>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5" r:id="rId2"/>
    <p:sldLayoutId id="2147483676" r:id="rId3"/>
    <p:sldLayoutId id="2147483677"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MAC.PPT.Divider_P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0"/>
            <a:ext cx="9305841" cy="70104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atfl.gatech.edu/tflwiki" TargetMode="External"/><Relationship Id="rId2" Type="http://schemas.openxmlformats.org/officeDocument/2006/relationships/hyperlink" Target="http://www.gatfl.gatech.edu/"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hyperlink" Target="http://www.amacusg.org/" TargetMode="External"/><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atfl.gatech.edu/"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Remote_control" TargetMode="External"/><Relationship Id="rId2" Type="http://schemas.openxmlformats.org/officeDocument/2006/relationships/image" Target="../media/image23.jpe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Liz.Persaud@gatfl.gatech.edu" TargetMode="Externa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research.net/s/TFLwebinar" TargetMode="Externa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vVlqxXVcilopmM&amp;tbnid=w_qkge1DOqixkM:&amp;ved=0CAUQjRw&amp;url=http://www.gagful.com/20392/insane-cliff-bridge.html&amp;ei=V5cLUsXaFqKTyQHt5IDYCw&amp;bvm=bv.50723672,d.b2I&amp;psig=AFQjCNGX6yzf2EUzWoiyxja-MljwyKfmDQ&amp;ust=1376577606020044" TargetMode="External"/><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49.jpeg"/></Relationships>
</file>

<file path=ppt/slides/_rels/slide4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image" Target="../media/image52.jpeg"/></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24.xml"/><Relationship Id="rId5" Type="http://schemas.openxmlformats.org/officeDocument/2006/relationships/image" Target="../media/image54.jpeg"/><Relationship Id="rId4" Type="http://schemas.openxmlformats.org/officeDocument/2006/relationships/hyperlink" Target="http://www.google.com/url?sa=i&amp;rct=j&amp;q=&amp;esrc=s&amp;frm=1&amp;source=images&amp;cd=&amp;cad=rja&amp;docid=vVlqxXVcilopmM&amp;tbnid=w_qkge1DOqixkM:&amp;ved=0CAUQjRw&amp;url=http://www.gagful.com/20392/insane-cliff-bridge.html&amp;ei=V5cLUsXaFqKTyQHt5IDYCw&amp;bvm=bv.50723672,d.b2I&amp;psig=AFQjCNGX6yzf2EUzWoiyxja-MljwyKfmDQ&amp;ust=1376577606020044"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gatfl.org/"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vVlqxXVcilopmM&amp;tbnid=w_qkge1DOqixkM:&amp;ved=0CAUQjRw&amp;url=http://www.gagful.com/20392/insane-cliff-bridge.html&amp;ei=V5cLUsXaFqKTyQHt5IDYCw&amp;bvm=bv.50723672,d.b2I&amp;psig=AFQjCNGX6yzf2EUzWoiyxja-MljwyKfmDQ&amp;ust=1376577606020044" TargetMode="External"/><Relationship Id="rId2" Type="http://schemas.openxmlformats.org/officeDocument/2006/relationships/notesSlide" Target="../notesSlides/notesSlide23.xml"/><Relationship Id="rId1" Type="http://schemas.openxmlformats.org/officeDocument/2006/relationships/slideLayout" Target="../slideLayouts/slideLayout31.xml"/><Relationship Id="rId4" Type="http://schemas.openxmlformats.org/officeDocument/2006/relationships/image" Target="../media/image57.jpeg"/></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frm=1&amp;source=images&amp;cd=&amp;cad=rja&amp;docid=vVlqxXVcilopmM&amp;tbnid=w_qkge1DOqixkM:&amp;ved=0CAUQjRw&amp;url=http://www.gagful.com/20392/insane-cliff-bridge.html&amp;ei=V5cLUsXaFqKTyQHt5IDYCw&amp;bvm=bv.50723672,d.b2I&amp;psig=AFQjCNGX6yzf2EUzWoiyxja-MljwyKfmDQ&amp;ust=1376577606020044" TargetMode="Externa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hyperlink" Target="http://en.wikipedia.org/wiki/DAISY_Digital_Talking_Book"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hyperlink" Target="http://www.youtube.com/watch?v=iuEIbMX_GmQ"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66.png"/></Relationships>
</file>

<file path=ppt/slides/_rels/slide6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www.livescribe.com/en-us/" TargetMode="Externa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www.youtube.com/watch?feature=player_embedded&amp;v=ZoIIsr8zNVw#!" TargetMode="Externa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4.xml"/><Relationship Id="rId4" Type="http://schemas.openxmlformats.org/officeDocument/2006/relationships/image" Target="../media/image79.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hyperlink" Target="https://hellonod.com/" TargetMode="External"/><Relationship Id="rId1" Type="http://schemas.openxmlformats.org/officeDocument/2006/relationships/slideLayout" Target="../slideLayouts/slideLayout22.xml"/></Relationships>
</file>

<file path=ppt/slides/_rels/slide7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research.net/s/TFLwebinar"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hyperlink" Target="mailto:Daphne.Brookins@gatfl.gatech.edu" TargetMode="External"/><Relationship Id="rId7" Type="http://schemas.openxmlformats.org/officeDocument/2006/relationships/image" Target="../media/image89.png"/><Relationship Id="rId2" Type="http://schemas.openxmlformats.org/officeDocument/2006/relationships/hyperlink" Target="mailto:Carolyn.Phillips@gatfl.gatech.edu" TargetMode="External"/><Relationship Id="rId1" Type="http://schemas.openxmlformats.org/officeDocument/2006/relationships/slideLayout" Target="../slideLayouts/slideLayout23.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hyperlink" Target="mailto:Liz.Persaud@gatfl.gatech.edu" TargetMode="External"/><Relationship Id="rId10" Type="http://schemas.openxmlformats.org/officeDocument/2006/relationships/image" Target="../media/image92.png"/><Relationship Id="rId4" Type="http://schemas.openxmlformats.org/officeDocument/2006/relationships/hyperlink" Target="mailto:Ben.Jacobs@gatfl.gatech.edu" TargetMode="External"/><Relationship Id="rId9" Type="http://schemas.openxmlformats.org/officeDocument/2006/relationships/image" Target="../media/image91.pn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vVlqxXVcilopmM&amp;tbnid=w_qkge1DOqixkM:&amp;ved=0CAUQjRw&amp;url=http://www.gagful.com/20392/insane-cliff-bridge.html&amp;ei=V5cLUsXaFqKTyQHt5IDYCw&amp;bvm=bv.50723672,d.b2I&amp;psig=AFQjCNGX6yzf2EUzWoiyxja-MljwyKfmDQ&amp;ust=1376577606020044"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895600"/>
            <a:ext cx="7696200" cy="2590801"/>
          </a:xfrm>
        </p:spPr>
        <p:txBody>
          <a:bodyPr/>
          <a:lstStyle/>
          <a:p>
            <a:pPr algn="r"/>
            <a:r>
              <a:rPr lang="en-US" sz="3600" b="1" dirty="0" smtClean="0">
                <a:solidFill>
                  <a:schemeClr val="tx2"/>
                </a:solidFill>
              </a:rPr>
              <a:t>Exploring College and Career Readiness through Assistive Technology</a:t>
            </a:r>
            <a:r>
              <a:rPr lang="en-US" sz="1800" b="1" dirty="0" smtClean="0">
                <a:solidFill>
                  <a:schemeClr val="tx2"/>
                </a:solidFill>
              </a:rPr>
              <a:t/>
            </a:r>
            <a:br>
              <a:rPr lang="en-US" sz="1800" b="1" dirty="0" smtClean="0">
                <a:solidFill>
                  <a:schemeClr val="tx2"/>
                </a:solidFill>
              </a:rPr>
            </a:br>
            <a:r>
              <a:rPr lang="en-US" sz="1800" dirty="0" smtClean="0"/>
              <a:t/>
            </a:r>
            <a:br>
              <a:rPr lang="en-US" sz="1800" dirty="0" smtClean="0"/>
            </a:br>
            <a:r>
              <a:rPr lang="en-US" sz="1800" dirty="0" smtClean="0"/>
              <a:t>									</a:t>
            </a:r>
            <a:br>
              <a:rPr lang="en-US" sz="1800" dirty="0" smtClean="0"/>
            </a:br>
            <a:r>
              <a:rPr lang="en-US" sz="1800" dirty="0" smtClean="0"/>
              <a:t>Thursday, May 7, 2015</a:t>
            </a:r>
            <a:br>
              <a:rPr lang="en-US" sz="1800" dirty="0" smtClean="0"/>
            </a:br>
            <a:r>
              <a:rPr lang="en-US" sz="1800" dirty="0" smtClean="0"/>
              <a:t>3:00 PM EST</a:t>
            </a:r>
            <a:br>
              <a:rPr lang="en-US" sz="1800" dirty="0" smtClean="0"/>
            </a:br>
            <a:r>
              <a:rPr lang="en-US" sz="1800" dirty="0" smtClean="0"/>
              <a:t/>
            </a:r>
            <a:br>
              <a:rPr lang="en-US" sz="1800" dirty="0" smtClean="0"/>
            </a:br>
            <a:r>
              <a:rPr lang="en-US" sz="1800" b="1" dirty="0" smtClean="0"/>
              <a:t>Carolyn Phillips and Liz Persaud, Tools for Life</a:t>
            </a:r>
            <a:r>
              <a:rPr lang="en-US" sz="1800" dirty="0" smtClean="0"/>
              <a:t/>
            </a:r>
            <a:br>
              <a:rPr lang="en-US" sz="1800" dirty="0" smtClean="0"/>
            </a:br>
            <a:r>
              <a:rPr lang="en-US" sz="1800" dirty="0" smtClean="0">
                <a:hlinkClick r:id="rId2"/>
              </a:rPr>
              <a:t>www.gatfl.gatech.edu</a:t>
            </a:r>
            <a:r>
              <a:rPr lang="en-US" sz="1800" dirty="0" smtClean="0"/>
              <a:t/>
            </a:r>
            <a:br>
              <a:rPr lang="en-US" sz="1800" dirty="0" smtClean="0"/>
            </a:br>
            <a:r>
              <a:rPr lang="en-US" sz="1800" dirty="0" smtClean="0"/>
              <a:t>For Handouts: </a:t>
            </a:r>
            <a:r>
              <a:rPr lang="en-US" sz="1800" dirty="0" smtClean="0">
                <a:hlinkClick r:id="rId3"/>
              </a:rPr>
              <a:t>http://www.gatfl.gatech.edu/tflwiki</a:t>
            </a:r>
            <a:endParaRPr lang="en-US" sz="1800" dirty="0"/>
          </a:p>
        </p:txBody>
      </p:sp>
      <p:pic>
        <p:nvPicPr>
          <p:cNvPr id="3" name="Picture 2" descr="TFL Logo"/>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23290" y="762000"/>
            <a:ext cx="1718474" cy="177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463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t>Guiding Principles</a:t>
            </a:r>
            <a:endParaRPr lang="en-US" altLang="en-US" dirty="0" smtClean="0"/>
          </a:p>
        </p:txBody>
      </p:sp>
      <p:sp>
        <p:nvSpPr>
          <p:cNvPr id="12291" name="Rectangle 3"/>
          <p:cNvSpPr>
            <a:spLocks noGrp="1" noChangeArrowheads="1"/>
          </p:cNvSpPr>
          <p:nvPr>
            <p:ph type="body" idx="1"/>
          </p:nvPr>
        </p:nvSpPr>
        <p:spPr>
          <a:xfrm>
            <a:off x="304800" y="1600200"/>
            <a:ext cx="8534400" cy="5105400"/>
          </a:xfrm>
        </p:spPr>
        <p:txBody>
          <a:bodyPr/>
          <a:lstStyle/>
          <a:p>
            <a:pPr>
              <a:spcBef>
                <a:spcPts val="0"/>
              </a:spcBef>
            </a:pPr>
            <a:r>
              <a:rPr lang="en-US" altLang="en-US" sz="2000" dirty="0" smtClean="0"/>
              <a:t>We – Collectively – are Brilliant &amp; Can find an Innovative Path and Create Brighter Futures</a:t>
            </a:r>
          </a:p>
          <a:p>
            <a:pPr>
              <a:spcBef>
                <a:spcPts val="0"/>
              </a:spcBef>
            </a:pPr>
            <a:endParaRPr lang="en-US" altLang="en-US" sz="2000" dirty="0" smtClean="0"/>
          </a:p>
          <a:p>
            <a:pPr>
              <a:spcBef>
                <a:spcPts val="0"/>
              </a:spcBef>
            </a:pPr>
            <a:r>
              <a:rPr lang="en-US" altLang="en-US" sz="2000" dirty="0" smtClean="0"/>
              <a:t>Smooth Transitions Make The Difference!</a:t>
            </a:r>
          </a:p>
          <a:p>
            <a:pPr>
              <a:spcBef>
                <a:spcPts val="0"/>
              </a:spcBef>
            </a:pPr>
            <a:endParaRPr lang="en-US" altLang="en-US" sz="2000" dirty="0" smtClean="0"/>
          </a:p>
          <a:p>
            <a:pPr>
              <a:spcBef>
                <a:spcPts val="0"/>
              </a:spcBef>
            </a:pPr>
            <a:r>
              <a:rPr lang="en-US" altLang="en-US" sz="2000" dirty="0" smtClean="0"/>
              <a:t>We must Think, Live and Act from a place of Abundance – We have enough time, money, resources.</a:t>
            </a:r>
          </a:p>
          <a:p>
            <a:pPr>
              <a:spcBef>
                <a:spcPts val="0"/>
              </a:spcBef>
            </a:pPr>
            <a:endParaRPr lang="en-US" altLang="en-US" sz="2000" dirty="0" smtClean="0"/>
          </a:p>
          <a:p>
            <a:pPr>
              <a:spcBef>
                <a:spcPts val="0"/>
              </a:spcBef>
            </a:pPr>
            <a:r>
              <a:rPr lang="en-US" altLang="en-US" sz="2000" dirty="0" smtClean="0"/>
              <a:t>We Must Focus on Abilities!</a:t>
            </a:r>
          </a:p>
          <a:p>
            <a:pPr>
              <a:spcBef>
                <a:spcPts val="0"/>
              </a:spcBef>
            </a:pPr>
            <a:endParaRPr lang="en-US" altLang="en-US" sz="2000" dirty="0" smtClean="0"/>
          </a:p>
          <a:p>
            <a:pPr>
              <a:spcBef>
                <a:spcPts val="0"/>
              </a:spcBef>
            </a:pPr>
            <a:r>
              <a:rPr lang="en-US" altLang="en-US" sz="2000" dirty="0" smtClean="0"/>
              <a:t>Assistive Technology is Key to Success.</a:t>
            </a:r>
          </a:p>
          <a:p>
            <a:pPr>
              <a:spcBef>
                <a:spcPts val="0"/>
              </a:spcBef>
            </a:pPr>
            <a:endParaRPr lang="en-US" altLang="en-US" sz="2000" dirty="0" smtClean="0"/>
          </a:p>
          <a:p>
            <a:pPr>
              <a:spcBef>
                <a:spcPts val="0"/>
              </a:spcBef>
            </a:pPr>
            <a:r>
              <a:rPr lang="en-US" altLang="en-US" sz="2000" dirty="0" smtClean="0"/>
              <a:t>Success Breeds Success</a:t>
            </a:r>
          </a:p>
          <a:p>
            <a:pPr>
              <a:spcBef>
                <a:spcPts val="0"/>
              </a:spcBef>
            </a:pPr>
            <a:endParaRPr lang="en-US" altLang="en-US" sz="2000" dirty="0" smtClean="0"/>
          </a:p>
          <a:p>
            <a:pPr>
              <a:spcBef>
                <a:spcPts val="0"/>
              </a:spcBef>
            </a:pPr>
            <a:r>
              <a:rPr lang="en-US" altLang="en-US" sz="2000" dirty="0" smtClean="0"/>
              <a:t>YOU have the Power to make the Difference! </a:t>
            </a:r>
          </a:p>
          <a:p>
            <a:pPr lvl="1">
              <a:spcBef>
                <a:spcPts val="0"/>
              </a:spcBef>
            </a:pPr>
            <a:r>
              <a:rPr lang="en-US" altLang="en-US" sz="2000" dirty="0" smtClean="0"/>
              <a:t>Change vs. Progress (Bob Phillips)</a:t>
            </a:r>
          </a:p>
          <a:p>
            <a:pPr lvl="1">
              <a:spcBef>
                <a:spcPts val="0"/>
              </a:spcBef>
            </a:pPr>
            <a:endParaRPr lang="en-US" altLang="en-US" sz="2000" dirty="0" smtClean="0"/>
          </a:p>
          <a:p>
            <a:pPr>
              <a:spcBef>
                <a:spcPts val="0"/>
              </a:spcBef>
            </a:pPr>
            <a:endParaRPr lang="en-US" altLang="en-US" sz="2000" dirty="0" smtClean="0"/>
          </a:p>
          <a:p>
            <a:pPr>
              <a:spcBef>
                <a:spcPts val="0"/>
              </a:spcBef>
            </a:pPr>
            <a:endParaRPr lang="en-US" altLang="en-US" sz="2000" dirty="0" smtClean="0"/>
          </a:p>
        </p:txBody>
      </p:sp>
      <p:pic>
        <p:nvPicPr>
          <p:cNvPr id="12292" name="Picture 1" descr="Photo of Carolyn with her Dad"/>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4267200"/>
            <a:ext cx="1506272" cy="167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8214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t>Session Description</a:t>
            </a:r>
            <a:endParaRPr lang="en-US" altLang="en-US" dirty="0" smtClean="0"/>
          </a:p>
        </p:txBody>
      </p:sp>
      <p:sp>
        <p:nvSpPr>
          <p:cNvPr id="12291" name="Rectangle 3"/>
          <p:cNvSpPr>
            <a:spLocks noGrp="1" noChangeArrowheads="1"/>
          </p:cNvSpPr>
          <p:nvPr>
            <p:ph type="body" idx="1"/>
          </p:nvPr>
        </p:nvSpPr>
        <p:spPr/>
        <p:txBody>
          <a:bodyPr/>
          <a:lstStyle/>
          <a:p>
            <a:r>
              <a:rPr lang="en-US" sz="1800" dirty="0" smtClean="0"/>
              <a:t>Beginning a path that leads to college or preparing for the workforce can be an overwhelming experience. This session will explore the collective role each of us play in promoting student success further through transition and the powerful role of assistive technology in this process. We will examine outcomes that can occur when universal learning design and appropriate assistive technology solutions are integrated into the lives of individuals with disabilities. </a:t>
            </a:r>
          </a:p>
          <a:p>
            <a:r>
              <a:rPr lang="en-US" sz="1800" dirty="0" smtClean="0"/>
              <a:t>During this session participants will learn about some of the strategies and solutions being used to assist students with disabilities prepare for life beyond high school and assist with smooth transitions into the workplace and community. Presenters will discuss technological trends and share examples of assistive technology, software, hardware, mobile technology and apps. </a:t>
            </a:r>
          </a:p>
          <a:p>
            <a:r>
              <a:rPr lang="en-US" sz="1800" dirty="0" smtClean="0"/>
              <a:t>Other resources shared will include information about AMAC Accessibility Solutions and Research Center at Georgia Tech and how their services for those with print related disabilities can help stay on the path to success. </a:t>
            </a:r>
            <a:endParaRPr lang="en-US" altLang="en-US" sz="1800" dirty="0" smtClean="0"/>
          </a:p>
          <a:p>
            <a:endParaRPr lang="en-US" altLang="en-US" sz="1800" dirty="0" smtClean="0"/>
          </a:p>
        </p:txBody>
      </p:sp>
    </p:spTree>
    <p:extLst>
      <p:ext uri="{BB962C8B-B14F-4D97-AF65-F5344CB8AC3E}">
        <p14:creationId xmlns:p14="http://schemas.microsoft.com/office/powerpoint/2010/main" val="81684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Session Presenters</a:t>
            </a:r>
            <a:endParaRPr lang="en-US" dirty="0"/>
          </a:p>
        </p:txBody>
      </p:sp>
      <p:sp>
        <p:nvSpPr>
          <p:cNvPr id="3" name="Text Placeholder 2"/>
          <p:cNvSpPr>
            <a:spLocks noGrp="1"/>
          </p:cNvSpPr>
          <p:nvPr>
            <p:ph type="body" idx="1"/>
          </p:nvPr>
        </p:nvSpPr>
        <p:spPr>
          <a:xfrm>
            <a:off x="1981143" y="2438730"/>
            <a:ext cx="2708844" cy="639762"/>
          </a:xfrm>
        </p:spPr>
        <p:txBody>
          <a:bodyPr/>
          <a:lstStyle/>
          <a:p>
            <a:r>
              <a:rPr lang="en-US" dirty="0" smtClean="0"/>
              <a:t>Carolyn Phillips</a:t>
            </a:r>
          </a:p>
          <a:p>
            <a:r>
              <a:rPr lang="en-US" dirty="0" smtClean="0"/>
              <a:t>Tools for Life Director</a:t>
            </a:r>
            <a:endParaRPr lang="en-US" dirty="0"/>
          </a:p>
        </p:txBody>
      </p:sp>
      <p:sp>
        <p:nvSpPr>
          <p:cNvPr id="6" name="Content Placeholder 5"/>
          <p:cNvSpPr>
            <a:spLocks noGrp="1"/>
          </p:cNvSpPr>
          <p:nvPr>
            <p:ph sz="half" idx="2"/>
          </p:nvPr>
        </p:nvSpPr>
        <p:spPr>
          <a:xfrm>
            <a:off x="457200" y="3581399"/>
            <a:ext cx="4040188" cy="2544763"/>
          </a:xfrm>
        </p:spPr>
        <p:txBody>
          <a:bodyPr/>
          <a:lstStyle/>
          <a:p>
            <a:pPr marL="457200" lvl="1" indent="0">
              <a:buNone/>
            </a:pPr>
            <a:r>
              <a:rPr lang="en-US" dirty="0" smtClean="0"/>
              <a:t>Carolyn P. Phillips is nationally recognized in the field of assistive technology and disabilities. Carolyn serves as Director and Principal Investigator of Tools for Life, Georgia’s Assistive Technology (AT) Act Program at Georgia Tech | AMAC. </a:t>
            </a:r>
            <a:endParaRPr lang="en-US" dirty="0"/>
          </a:p>
        </p:txBody>
      </p:sp>
      <p:sp>
        <p:nvSpPr>
          <p:cNvPr id="4" name="Text Placeholder 3"/>
          <p:cNvSpPr>
            <a:spLocks noGrp="1"/>
          </p:cNvSpPr>
          <p:nvPr>
            <p:ph type="body" sz="quarter" idx="3"/>
          </p:nvPr>
        </p:nvSpPr>
        <p:spPr>
          <a:xfrm>
            <a:off x="6002428" y="2438730"/>
            <a:ext cx="3048000" cy="639762"/>
          </a:xfrm>
        </p:spPr>
        <p:txBody>
          <a:bodyPr/>
          <a:lstStyle/>
          <a:p>
            <a:r>
              <a:rPr lang="en-US" dirty="0" smtClean="0"/>
              <a:t>Liz Persaud</a:t>
            </a:r>
          </a:p>
          <a:p>
            <a:r>
              <a:rPr lang="en-US" dirty="0" smtClean="0"/>
              <a:t>Training and Outreach Coordinator</a:t>
            </a:r>
            <a:endParaRPr lang="en-US" dirty="0"/>
          </a:p>
        </p:txBody>
      </p:sp>
      <p:sp>
        <p:nvSpPr>
          <p:cNvPr id="5" name="Content Placeholder 4"/>
          <p:cNvSpPr>
            <a:spLocks noGrp="1"/>
          </p:cNvSpPr>
          <p:nvPr>
            <p:ph sz="quarter" idx="4"/>
          </p:nvPr>
        </p:nvSpPr>
        <p:spPr>
          <a:xfrm>
            <a:off x="4648200" y="3657600"/>
            <a:ext cx="4041775" cy="2620963"/>
          </a:xfrm>
        </p:spPr>
        <p:txBody>
          <a:bodyPr/>
          <a:lstStyle/>
          <a:p>
            <a:pPr marL="0" indent="0">
              <a:buNone/>
            </a:pPr>
            <a:r>
              <a:rPr lang="en-US" sz="2000" dirty="0" smtClean="0"/>
              <a:t>Liz Persaud is a nationally recognized keynote and public speaker focused on technology and disabilities. She currently serves as the Training and Outreach Coordinator of Tools for Life, Georgia’s Assistive Technology (AT) Act Program at Georgia Tech | AMAC Accessibility Solutions. </a:t>
            </a:r>
            <a:endParaRPr lang="en-US" sz="2000" dirty="0"/>
          </a:p>
        </p:txBody>
      </p:sp>
      <p:pic>
        <p:nvPicPr>
          <p:cNvPr id="8" name="Picture 7" descr="Carolyn Phillips, Instructor and Assistive Technology Directo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2073667"/>
            <a:ext cx="1331343" cy="1311668"/>
          </a:xfrm>
          <a:prstGeom prst="rect">
            <a:avLst/>
          </a:prstGeom>
        </p:spPr>
      </p:pic>
      <p:pic>
        <p:nvPicPr>
          <p:cNvPr id="7" name="Picture 6" descr="Liz Persau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97361" y="2131888"/>
            <a:ext cx="1253447" cy="1253447"/>
          </a:xfrm>
          <a:prstGeom prst="rect">
            <a:avLst/>
          </a:prstGeom>
        </p:spPr>
      </p:pic>
    </p:spTree>
    <p:extLst>
      <p:ext uri="{BB962C8B-B14F-4D97-AF65-F5344CB8AC3E}">
        <p14:creationId xmlns:p14="http://schemas.microsoft.com/office/powerpoint/2010/main" val="3451236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AMAC - Introduction</a:t>
            </a:r>
            <a:endParaRPr lang="en-US" dirty="0"/>
          </a:p>
        </p:txBody>
      </p:sp>
      <p:sp>
        <p:nvSpPr>
          <p:cNvPr id="4" name="Content Placeholder 3"/>
          <p:cNvSpPr>
            <a:spLocks noGrp="1"/>
          </p:cNvSpPr>
          <p:nvPr>
            <p:ph sz="half" idx="2"/>
          </p:nvPr>
        </p:nvSpPr>
        <p:spPr>
          <a:xfrm>
            <a:off x="533400" y="1676400"/>
            <a:ext cx="4040188" cy="3951288"/>
          </a:xfrm>
        </p:spPr>
        <p:txBody>
          <a:bodyPr/>
          <a:lstStyle/>
          <a:p>
            <a:pPr marL="0" indent="0">
              <a:buNone/>
            </a:pPr>
            <a:r>
              <a:rPr lang="en-US" sz="2000" b="1" dirty="0" smtClean="0"/>
              <a:t>What is AMAC?</a:t>
            </a:r>
          </a:p>
          <a:p>
            <a:pPr marL="0" indent="0">
              <a:buNone/>
            </a:pPr>
            <a:r>
              <a:rPr lang="en-US" sz="2000" dirty="0" smtClean="0"/>
              <a:t>AMAC works with colleges and universities to provide students with textbooks in formats that best meet their needs, including:</a:t>
            </a:r>
          </a:p>
          <a:p>
            <a:pPr marL="0" indent="0">
              <a:buNone/>
            </a:pPr>
            <a:r>
              <a:rPr lang="en-US" sz="2000" dirty="0" smtClean="0"/>
              <a:t>E-Text, Audiobooks, and Braille.  </a:t>
            </a:r>
          </a:p>
          <a:p>
            <a:pPr marL="0" indent="0">
              <a:buNone/>
            </a:pPr>
            <a:r>
              <a:rPr lang="en-US" sz="2000" dirty="0" smtClean="0"/>
              <a:t> </a:t>
            </a:r>
          </a:p>
          <a:p>
            <a:pPr marL="0" indent="0">
              <a:buNone/>
            </a:pPr>
            <a:r>
              <a:rPr lang="en-US" sz="2000" b="1" dirty="0" smtClean="0"/>
              <a:t>How does AMAC work?</a:t>
            </a:r>
          </a:p>
          <a:p>
            <a:pPr marL="0" indent="0">
              <a:buNone/>
            </a:pPr>
            <a:r>
              <a:rPr lang="en-US" sz="2000" dirty="0" smtClean="0"/>
              <a:t>Students meet with their disability services office to place an order for their textbooks in the preferred format.</a:t>
            </a:r>
            <a:endParaRPr lang="en-US" sz="2000" dirty="0"/>
          </a:p>
        </p:txBody>
      </p:sp>
      <p:pic>
        <p:nvPicPr>
          <p:cNvPr id="6" name="Picture 5" descr="AMAC.FPO.Pictur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1828800"/>
            <a:ext cx="2776341" cy="4343400"/>
          </a:xfrm>
          <a:prstGeom prst="rect">
            <a:avLst/>
          </a:prstGeom>
        </p:spPr>
      </p:pic>
    </p:spTree>
    <p:extLst>
      <p:ext uri="{BB962C8B-B14F-4D97-AF65-F5344CB8AC3E}">
        <p14:creationId xmlns:p14="http://schemas.microsoft.com/office/powerpoint/2010/main" val="2503543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Accessibility Made Smart</a:t>
            </a:r>
          </a:p>
        </p:txBody>
      </p:sp>
      <p:sp>
        <p:nvSpPr>
          <p:cNvPr id="3" name="Content Placeholder 2" descr="AMAC creates practical solutions that work, with a focus on utility, ease of use, and high quality.  &#10;Accessibility Consulting focuses on organizational accessibility needs with evaluation, technical assistance, customer support, and website accessibility solutions.&#10;Braille Services produces customized projects from both print materials and electronic text including partial books and chapters or graphics only using cutting-edge technology.&#10;Captioning Services makes classrooms, meetings, labs and other audio environments fully accessible for deaf or hard-of-hearing.&#10;Professional E-Text Producers provide high-quality e-text in many formats such as PDF, DOC, DAISY, and HTML.&#10;Certified Assistive Technology team provides on-site and remote assessments, demonstrations, training and technical assistance for education, work, and daily living environments. &#10;&#10;For more information, please visit our website at www.amacusg.org&#10;"/>
          <p:cNvSpPr>
            <a:spLocks noGrp="1"/>
          </p:cNvSpPr>
          <p:nvPr>
            <p:ph idx="1"/>
          </p:nvPr>
        </p:nvSpPr>
        <p:spPr/>
        <p:txBody>
          <a:bodyPr/>
          <a:lstStyle/>
          <a:p>
            <a:r>
              <a:rPr lang="en-US" sz="2000" dirty="0" smtClean="0"/>
              <a:t>AMAC creates practical solutions that work, with a focus on utility, ease of use, and high quality.  </a:t>
            </a:r>
          </a:p>
          <a:p>
            <a:r>
              <a:rPr lang="en-US" sz="2000" b="1" dirty="0" smtClean="0"/>
              <a:t>Accessibility Consulting </a:t>
            </a:r>
            <a:r>
              <a:rPr lang="en-US" sz="2000" dirty="0" smtClean="0"/>
              <a:t>focuses on organizational accessibility needs with evaluation, technical assistance, customer support, and website accessibility solutions.</a:t>
            </a:r>
          </a:p>
          <a:p>
            <a:r>
              <a:rPr lang="en-US" sz="2000" b="1" dirty="0" smtClean="0"/>
              <a:t>Braille Services </a:t>
            </a:r>
            <a:r>
              <a:rPr lang="en-US" sz="2000" dirty="0" smtClean="0"/>
              <a:t>produces customized projects from both print materials and electronic text including partial books and chapters, or graphics only, using cutting-edge technology.</a:t>
            </a:r>
          </a:p>
          <a:p>
            <a:r>
              <a:rPr lang="en-US" sz="2000" b="1" dirty="0" smtClean="0"/>
              <a:t>Captioning Services </a:t>
            </a:r>
            <a:r>
              <a:rPr lang="en-US" sz="2000" dirty="0" smtClean="0"/>
              <a:t>makes classrooms, meetings, labs, and other audio environments fully accessible for the deaf or hard-of-hearing.</a:t>
            </a:r>
          </a:p>
          <a:p>
            <a:endParaRPr lang="en-US" sz="2000" dirty="0" smtClean="0"/>
          </a:p>
          <a:p>
            <a:r>
              <a:rPr lang="en-US" sz="2000" dirty="0" smtClean="0"/>
              <a:t>For more information, please visit our website at </a:t>
            </a:r>
            <a:r>
              <a:rPr lang="en-US" sz="2000" dirty="0" smtClean="0">
                <a:hlinkClick r:id="rId3"/>
              </a:rPr>
              <a:t>www.amacusg.org</a:t>
            </a:r>
            <a:r>
              <a:rPr lang="en-US" sz="2000" dirty="0" smtClean="0"/>
              <a:t> </a:t>
            </a:r>
          </a:p>
        </p:txBody>
      </p:sp>
    </p:spTree>
    <p:extLst>
      <p:ext uri="{BB962C8B-B14F-4D97-AF65-F5344CB8AC3E}">
        <p14:creationId xmlns:p14="http://schemas.microsoft.com/office/powerpoint/2010/main" val="57149936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AMAC Services</a:t>
            </a:r>
            <a:endParaRPr lang="en-US" dirty="0" smtClean="0"/>
          </a:p>
        </p:txBody>
      </p:sp>
      <p:sp>
        <p:nvSpPr>
          <p:cNvPr id="3" name="Content Placeholder 2" descr="AMAC creates practical solutions that work, with a focus on utility, ease of use, and high quality.  &#10;Accessibility Consulting focuses on organizational accessibility needs with evaluation, technical assistance, customer support, and website accessibility solutions.&#10;Braille Services produces customized projects from both print materials and electronic text including partial books and chapters or graphics only using cutting-edge technology.&#10;Captioning Services makes classrooms, meetings, labs and other audio environments fully accessible for deaf or hard-of-hearing.&#10;Professional E-Text Producers provide high-quality e-text in many formats such as PDF, DOC, DAISY, and HTML.&#10;Certified Assistive Technology team provides on-site and remote assessments, demonstrations, training and technical assistance for education, work, and daily living environments. &#10;&#10;For more information, please visit our website at www.amacusg.org&#10;"/>
          <p:cNvSpPr>
            <a:spLocks noGrp="1"/>
          </p:cNvSpPr>
          <p:nvPr>
            <p:ph idx="1"/>
          </p:nvPr>
        </p:nvSpPr>
        <p:spPr/>
        <p:txBody>
          <a:bodyPr/>
          <a:lstStyle/>
          <a:p>
            <a:r>
              <a:rPr lang="en-US" sz="2000" dirty="0" smtClean="0"/>
              <a:t>AMAC creates practical solutions that work, with a focus on utility, ease of use, and high quality.  </a:t>
            </a:r>
          </a:p>
          <a:p>
            <a:r>
              <a:rPr lang="en-US" sz="2000" b="1" dirty="0" smtClean="0"/>
              <a:t>Audio Description Services </a:t>
            </a:r>
            <a:r>
              <a:rPr lang="en-US" sz="2000" dirty="0" smtClean="0"/>
              <a:t>makes visual information present in multimedia accessible to persons who are blind or low vision.</a:t>
            </a:r>
          </a:p>
          <a:p>
            <a:r>
              <a:rPr lang="en-US" sz="2000" b="1" dirty="0" smtClean="0"/>
              <a:t>Professional E-Text</a:t>
            </a:r>
            <a:r>
              <a:rPr lang="en-US" sz="2000" dirty="0" smtClean="0"/>
              <a:t> Producers provide high-quality e-text in many formats such as PDF, DOC, DAISY, and HTML.</a:t>
            </a:r>
          </a:p>
          <a:p>
            <a:r>
              <a:rPr lang="en-US" sz="2000" b="1" dirty="0" smtClean="0"/>
              <a:t>AMAC’s Certified Assistive Technology team </a:t>
            </a:r>
            <a:r>
              <a:rPr lang="en-US" sz="2000" dirty="0" smtClean="0"/>
              <a:t>provides on-site and remote assessments, demonstrations, training, and technical assistance for education, work, and daily living environments. </a:t>
            </a:r>
          </a:p>
          <a:p>
            <a:endParaRPr lang="en-US" sz="2000" dirty="0" smtClean="0"/>
          </a:p>
          <a:p>
            <a:r>
              <a:rPr lang="en-US" sz="2000" dirty="0" smtClean="0"/>
              <a:t>For more information, please visit our website at www.amacusg.org</a:t>
            </a:r>
          </a:p>
          <a:p>
            <a:endParaRPr lang="en-US" sz="2000" dirty="0"/>
          </a:p>
        </p:txBody>
      </p:sp>
    </p:spTree>
    <p:extLst>
      <p:ext uri="{BB962C8B-B14F-4D97-AF65-F5344CB8AC3E}">
        <p14:creationId xmlns:p14="http://schemas.microsoft.com/office/powerpoint/2010/main" val="2716983937"/>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Tools for Life Mission</a:t>
            </a:r>
            <a:endParaRPr lang="en-US" dirty="0" smtClean="0"/>
          </a:p>
        </p:txBody>
      </p:sp>
      <p:sp>
        <p:nvSpPr>
          <p:cNvPr id="18435" name="Rectangle 3"/>
          <p:cNvSpPr>
            <a:spLocks noGrp="1" noChangeArrowheads="1"/>
          </p:cNvSpPr>
          <p:nvPr>
            <p:ph type="body" idx="1"/>
          </p:nvPr>
        </p:nvSpPr>
        <p:spPr>
          <a:xfrm>
            <a:off x="457200" y="2362200"/>
            <a:ext cx="3962400" cy="3763963"/>
          </a:xfrm>
        </p:spPr>
        <p:txBody>
          <a:bodyPr/>
          <a:lstStyle/>
          <a:p>
            <a:pPr marL="0" indent="0">
              <a:buNone/>
            </a:pPr>
            <a:r>
              <a:rPr lang="en-US" sz="2400" dirty="0" smtClean="0"/>
              <a:t>We’re here to help Georgians with disabilities gain access to and acquisition of assistive technology devices and assistive technology services so they can live, learn, work, and play independently in the communities of their choice.</a:t>
            </a:r>
          </a:p>
        </p:txBody>
      </p:sp>
      <p:pic>
        <p:nvPicPr>
          <p:cNvPr id="2" name="Picture 1" descr="People at TFL booth at Exp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2438400"/>
            <a:ext cx="3771536" cy="25132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270814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TFL Network</a:t>
            </a:r>
            <a:endParaRPr lang="en-US" dirty="0"/>
          </a:p>
        </p:txBody>
      </p:sp>
      <p:pic>
        <p:nvPicPr>
          <p:cNvPr id="4" name="Picture 3" descr="A map of the Tools for Life network in the state of Georgia."/>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1832" y="1600200"/>
            <a:ext cx="6781800" cy="5156077"/>
          </a:xfrm>
          <a:prstGeom prst="rect">
            <a:avLst/>
          </a:prstGeom>
        </p:spPr>
      </p:pic>
    </p:spTree>
    <p:extLst>
      <p:ext uri="{BB962C8B-B14F-4D97-AF65-F5344CB8AC3E}">
        <p14:creationId xmlns:p14="http://schemas.microsoft.com/office/powerpoint/2010/main" val="595932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 us online!</a:t>
            </a:r>
            <a:endParaRPr lang="en-US" dirty="0"/>
          </a:p>
        </p:txBody>
      </p:sp>
      <p:pic>
        <p:nvPicPr>
          <p:cNvPr id="5" name="Content Placeholder 4" descr="Tools for Life homepage"/>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14400" y="1600200"/>
            <a:ext cx="7110578" cy="4876800"/>
          </a:xfrm>
        </p:spPr>
      </p:pic>
    </p:spTree>
    <p:extLst>
      <p:ext uri="{BB962C8B-B14F-4D97-AF65-F5344CB8AC3E}">
        <p14:creationId xmlns:p14="http://schemas.microsoft.com/office/powerpoint/2010/main" val="131081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Assistive Technology?</a:t>
            </a:r>
            <a:endParaRPr lang="en-US" dirty="0"/>
          </a:p>
        </p:txBody>
      </p:sp>
      <p:sp>
        <p:nvSpPr>
          <p:cNvPr id="3" name="Content Placeholder 2"/>
          <p:cNvSpPr>
            <a:spLocks noGrp="1"/>
          </p:cNvSpPr>
          <p:nvPr>
            <p:ph idx="1"/>
          </p:nvPr>
        </p:nvSpPr>
        <p:spPr>
          <a:xfrm>
            <a:off x="457200" y="1600200"/>
            <a:ext cx="3962400" cy="4525963"/>
          </a:xfrm>
        </p:spPr>
        <p:txBody>
          <a:bodyPr/>
          <a:lstStyle/>
          <a:p>
            <a:r>
              <a:rPr lang="en-US" sz="2000" dirty="0" smtClean="0"/>
              <a:t>Assistive Technology (AT) is any item or piece of equipment that is used to increase, maintain or improve the functional capabilities of individuals with disabilities in all aspects of life, including at school, at work, at home and in the community.</a:t>
            </a:r>
          </a:p>
          <a:p>
            <a:pPr marL="0" indent="0">
              <a:buNone/>
            </a:pPr>
            <a:r>
              <a:rPr lang="en-US" sz="2000" dirty="0" smtClean="0"/>
              <a:t> </a:t>
            </a:r>
          </a:p>
          <a:p>
            <a:r>
              <a:rPr lang="en-US" sz="2000" dirty="0" smtClean="0"/>
              <a:t>Assistive Technology ranges from no/low/light tech to high tech devices or equipment.</a:t>
            </a:r>
            <a:endParaRPr lang="en-US" sz="2000" dirty="0"/>
          </a:p>
        </p:txBody>
      </p:sp>
      <p:pic>
        <p:nvPicPr>
          <p:cNvPr id="4" name="Picture 3" descr="Fingers touching a large print keyboard with yellow key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3000" y="2372033"/>
            <a:ext cx="3810000" cy="2540000"/>
          </a:xfrm>
          <a:prstGeom prst="rect">
            <a:avLst/>
          </a:prstGeom>
        </p:spPr>
      </p:pic>
    </p:spTree>
    <p:extLst>
      <p:ext uri="{BB962C8B-B14F-4D97-AF65-F5344CB8AC3E}">
        <p14:creationId xmlns:p14="http://schemas.microsoft.com/office/powerpoint/2010/main" val="4059869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itchFamily="34" charset="0"/>
                <a:cs typeface="Arial" pitchFamily="34" charset="0"/>
              </a:rPr>
              <a:t>This Session is being Recorded</a:t>
            </a:r>
            <a:endParaRPr lang="en-US" sz="3200" b="1" dirty="0">
              <a:latin typeface="Arial" pitchFamily="34" charset="0"/>
              <a:cs typeface="Arial" pitchFamily="34" charset="0"/>
            </a:endParaRPr>
          </a:p>
        </p:txBody>
      </p:sp>
      <p:sp>
        <p:nvSpPr>
          <p:cNvPr id="3" name="Content Placeholder 2"/>
          <p:cNvSpPr>
            <a:spLocks noGrp="1"/>
          </p:cNvSpPr>
          <p:nvPr>
            <p:ph type="body" idx="1"/>
          </p:nvPr>
        </p:nvSpPr>
        <p:spPr>
          <a:xfrm>
            <a:off x="457200" y="2514600"/>
            <a:ext cx="8077200" cy="2274888"/>
          </a:xfrm>
        </p:spPr>
        <p:txBody>
          <a:bodyPr/>
          <a:lstStyle/>
          <a:p>
            <a:pPr>
              <a:buClr>
                <a:schemeClr val="tx1"/>
              </a:buClr>
            </a:pPr>
            <a:r>
              <a:rPr lang="en-US" sz="3600" b="0" dirty="0" smtClean="0">
                <a:latin typeface="Arial" pitchFamily="34" charset="0"/>
                <a:cs typeface="Arial" pitchFamily="34" charset="0"/>
              </a:rPr>
              <a:t>You will be able to access the archive of this and other webinars at </a:t>
            </a:r>
            <a:r>
              <a:rPr lang="en-US" sz="3600" b="0" dirty="0" smtClean="0">
                <a:latin typeface="Arial" pitchFamily="34" charset="0"/>
                <a:cs typeface="Arial" pitchFamily="34" charset="0"/>
                <a:hlinkClick r:id="rId2"/>
              </a:rPr>
              <a:t>www.gatfl.gatech.edu</a:t>
            </a:r>
            <a:r>
              <a:rPr lang="en-US" sz="3600" b="0" dirty="0" smtClean="0">
                <a:latin typeface="Arial" pitchFamily="34" charset="0"/>
                <a:cs typeface="Arial" pitchFamily="34" charset="0"/>
              </a:rPr>
              <a:t>  </a:t>
            </a:r>
            <a:endParaRPr lang="en-US" sz="3600" b="0" u="sng" dirty="0">
              <a:latin typeface="Arial" pitchFamily="34" charset="0"/>
              <a:cs typeface="Arial" pitchFamily="34" charset="0"/>
            </a:endParaRPr>
          </a:p>
          <a:p>
            <a:endParaRPr lang="en-US" dirty="0">
              <a:latin typeface="Arial" pitchFamily="34" charset="0"/>
              <a:cs typeface="Arial"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36" y="5525784"/>
            <a:ext cx="1239905" cy="1278121"/>
          </a:xfrm>
          <a:prstGeom prst="rect">
            <a:avLst/>
          </a:prstGeom>
          <a:ln w="28575">
            <a:solidFill>
              <a:schemeClr val="bg1"/>
            </a:solidFill>
          </a:ln>
        </p:spPr>
      </p:pic>
    </p:spTree>
    <p:extLst>
      <p:ext uri="{BB962C8B-B14F-4D97-AF65-F5344CB8AC3E}">
        <p14:creationId xmlns:p14="http://schemas.microsoft.com/office/powerpoint/2010/main" val="680071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dirty="0" smtClean="0">
                <a:solidFill>
                  <a:schemeClr val="bg1"/>
                </a:solidFill>
                <a:cs typeface="Arial" panose="020B0604020202020204" pitchFamily="34" charset="0"/>
              </a:rPr>
              <a:t>Defining Universal Design</a:t>
            </a:r>
            <a:endParaRPr lang="en-US" dirty="0">
              <a:solidFill>
                <a:schemeClr val="bg1"/>
              </a:solidFill>
              <a:cs typeface="Arial" panose="020B0604020202020204" pitchFamily="34" charset="0"/>
            </a:endParaRPr>
          </a:p>
        </p:txBody>
      </p:sp>
      <p:sp>
        <p:nvSpPr>
          <p:cNvPr id="2" name="Content Placeholder 1"/>
          <p:cNvSpPr>
            <a:spLocks noGrp="1"/>
          </p:cNvSpPr>
          <p:nvPr>
            <p:ph idx="1"/>
          </p:nvPr>
        </p:nvSpPr>
        <p:spPr>
          <a:prstGeom prst="rect">
            <a:avLst/>
          </a:prstGeom>
        </p:spPr>
        <p:txBody>
          <a:bodyPr>
            <a:normAutofit/>
          </a:bodyPr>
          <a:lstStyle/>
          <a:p>
            <a:pPr marL="0" indent="0">
              <a:buNone/>
            </a:pPr>
            <a:r>
              <a:rPr lang="en-US" b="1" dirty="0"/>
              <a:t>Universal Design makes things </a:t>
            </a:r>
            <a:r>
              <a:rPr lang="en-US" b="1" i="1" dirty="0"/>
              <a:t>safer</a:t>
            </a:r>
            <a:r>
              <a:rPr lang="en-US" b="1" dirty="0"/>
              <a:t>, </a:t>
            </a:r>
            <a:r>
              <a:rPr lang="en-US" b="1" i="1" dirty="0"/>
              <a:t>easier</a:t>
            </a:r>
            <a:r>
              <a:rPr lang="en-US" b="1" dirty="0"/>
              <a:t> and </a:t>
            </a:r>
            <a:r>
              <a:rPr lang="en-US" b="1" i="1" dirty="0"/>
              <a:t>more convenient</a:t>
            </a:r>
            <a:r>
              <a:rPr lang="en-US" b="1" dirty="0"/>
              <a:t> for everyone</a:t>
            </a:r>
            <a:r>
              <a:rPr lang="en-US" b="1" dirty="0" smtClean="0"/>
              <a:t>.</a:t>
            </a:r>
          </a:p>
          <a:p>
            <a:pPr marL="36576" indent="0">
              <a:buNone/>
            </a:pPr>
            <a:endParaRPr lang="en-US" dirty="0"/>
          </a:p>
          <a:p>
            <a:pPr marL="0" indent="0">
              <a:buNone/>
            </a:pPr>
            <a:r>
              <a:rPr lang="en-US" dirty="0"/>
              <a:t>Universal Design involves designing products and spaces so that they can be used by the widest range of people possible. </a:t>
            </a:r>
            <a:br>
              <a:rPr lang="en-US" dirty="0"/>
            </a:br>
            <a:r>
              <a:rPr lang="en-US" dirty="0"/>
              <a:t/>
            </a:r>
            <a:br>
              <a:rPr lang="en-US" dirty="0"/>
            </a:br>
            <a:endParaRPr lang="en-US" dirty="0"/>
          </a:p>
        </p:txBody>
      </p:sp>
    </p:spTree>
    <p:extLst>
      <p:ext uri="{BB962C8B-B14F-4D97-AF65-F5344CB8AC3E}">
        <p14:creationId xmlns:p14="http://schemas.microsoft.com/office/powerpoint/2010/main" val="3910257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dirty="0" smtClean="0">
                <a:solidFill>
                  <a:schemeClr val="bg1"/>
                </a:solidFill>
                <a:cs typeface="Arial" panose="020B0604020202020204" pitchFamily="34" charset="0"/>
              </a:rPr>
              <a:t>In the Shadows - Mainstream </a:t>
            </a:r>
            <a:endParaRPr lang="en-US" dirty="0">
              <a:solidFill>
                <a:schemeClr val="bg1"/>
              </a:solidFill>
              <a:cs typeface="Arial" panose="020B0604020202020204" pitchFamily="34" charset="0"/>
            </a:endParaRPr>
          </a:p>
        </p:txBody>
      </p:sp>
      <p:sp>
        <p:nvSpPr>
          <p:cNvPr id="2" name="Content Placeholder 1"/>
          <p:cNvSpPr>
            <a:spLocks noGrp="1"/>
          </p:cNvSpPr>
          <p:nvPr>
            <p:ph idx="1"/>
          </p:nvPr>
        </p:nvSpPr>
        <p:spPr>
          <a:prstGeom prst="rect">
            <a:avLst/>
          </a:prstGeom>
        </p:spPr>
        <p:txBody>
          <a:bodyPr>
            <a:normAutofit/>
          </a:bodyPr>
          <a:lstStyle/>
          <a:p>
            <a:r>
              <a:rPr lang="en-US" dirty="0"/>
              <a:t>Tim Cook, Apple Chief </a:t>
            </a:r>
            <a:r>
              <a:rPr lang="en-US" dirty="0" smtClean="0"/>
              <a:t>Executive</a:t>
            </a:r>
          </a:p>
          <a:p>
            <a:r>
              <a:rPr lang="en-US" dirty="0" smtClean="0"/>
              <a:t>2013 </a:t>
            </a:r>
            <a:r>
              <a:rPr lang="en-US" dirty="0"/>
              <a:t>speech at Auburn University </a:t>
            </a:r>
            <a:endParaRPr lang="en-US" dirty="0" smtClean="0"/>
          </a:p>
          <a:p>
            <a:r>
              <a:rPr lang="en-US" dirty="0" smtClean="0"/>
              <a:t>…people </a:t>
            </a:r>
            <a:r>
              <a:rPr lang="en-US" dirty="0"/>
              <a:t>with </a:t>
            </a:r>
            <a:r>
              <a:rPr lang="en-US" dirty="0" smtClean="0"/>
              <a:t>disabilities are </a:t>
            </a:r>
            <a:r>
              <a:rPr lang="en-US" dirty="0"/>
              <a:t>"in a struggle to have their human dignity acknowledged</a:t>
            </a:r>
            <a:r>
              <a:rPr lang="en-US" dirty="0" smtClean="0"/>
              <a:t>." </a:t>
            </a:r>
          </a:p>
          <a:p>
            <a:r>
              <a:rPr lang="en-US" dirty="0" smtClean="0"/>
              <a:t>"</a:t>
            </a:r>
            <a:r>
              <a:rPr lang="en-US" dirty="0"/>
              <a:t>They're frequently left in the shadows of technological advancements that are a source of empowerment and attainment for others</a:t>
            </a:r>
            <a:r>
              <a:rPr lang="en-US" dirty="0" smtClean="0"/>
              <a:t>."</a:t>
            </a:r>
            <a:endParaRPr lang="en-US" dirty="0"/>
          </a:p>
        </p:txBody>
      </p:sp>
    </p:spTree>
    <p:extLst>
      <p:ext uri="{BB962C8B-B14F-4D97-AF65-F5344CB8AC3E}">
        <p14:creationId xmlns:p14="http://schemas.microsoft.com/office/powerpoint/2010/main" val="1000428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28600"/>
            <a:ext cx="8534400" cy="792162"/>
          </a:xfrm>
          <a:prstGeom prst="rect">
            <a:avLst/>
          </a:prstGeom>
        </p:spPr>
        <p:txBody>
          <a:bodyPr>
            <a:noAutofit/>
          </a:bodyPr>
          <a:lstStyle/>
          <a:p>
            <a:r>
              <a:rPr lang="en-US" sz="3600" dirty="0" smtClean="0">
                <a:solidFill>
                  <a:schemeClr val="bg1"/>
                </a:solidFill>
                <a:cs typeface="Arial" panose="020B0604020202020204" pitchFamily="34" charset="0"/>
              </a:rPr>
              <a:t>Mainstream Example</a:t>
            </a:r>
            <a:r>
              <a:rPr lang="en-US" sz="3600" dirty="0">
                <a:solidFill>
                  <a:schemeClr val="bg1"/>
                </a:solidFill>
                <a:cs typeface="Arial" panose="020B0604020202020204" pitchFamily="34" charset="0"/>
              </a:rPr>
              <a:t>: </a:t>
            </a:r>
            <a:r>
              <a:rPr lang="en-US" sz="3600" dirty="0" smtClean="0">
                <a:solidFill>
                  <a:schemeClr val="bg1"/>
                </a:solidFill>
                <a:cs typeface="Arial" panose="020B0604020202020204" pitchFamily="34" charset="0"/>
              </a:rPr>
              <a:t>Mobile/Smart </a:t>
            </a:r>
            <a:r>
              <a:rPr lang="en-US" sz="3600" dirty="0">
                <a:solidFill>
                  <a:schemeClr val="bg1"/>
                </a:solidFill>
                <a:cs typeface="Arial" panose="020B0604020202020204" pitchFamily="34" charset="0"/>
              </a:rPr>
              <a:t>Phones</a:t>
            </a:r>
            <a:r>
              <a:rPr lang="en-US" sz="3600" b="1" dirty="0"/>
              <a:t/>
            </a:r>
            <a:br>
              <a:rPr lang="en-US" sz="3600" b="1" dirty="0"/>
            </a:br>
            <a:endParaRPr lang="en-US" sz="3600" b="1" dirty="0"/>
          </a:p>
        </p:txBody>
      </p:sp>
      <p:sp>
        <p:nvSpPr>
          <p:cNvPr id="2" name="Content Placeholder 1"/>
          <p:cNvSpPr>
            <a:spLocks noGrp="1"/>
          </p:cNvSpPr>
          <p:nvPr>
            <p:ph idx="1"/>
          </p:nvPr>
        </p:nvSpPr>
        <p:spPr>
          <a:prstGeom prst="rect">
            <a:avLst/>
          </a:prstGeom>
        </p:spPr>
        <p:txBody>
          <a:bodyPr>
            <a:normAutofit/>
          </a:bodyPr>
          <a:lstStyle/>
          <a:p>
            <a:r>
              <a:rPr lang="en-US" sz="2800" dirty="0" smtClean="0"/>
              <a:t>iPhone -  mobile </a:t>
            </a:r>
            <a:r>
              <a:rPr lang="en-US" sz="2800" dirty="0"/>
              <a:t>phone </a:t>
            </a:r>
            <a:r>
              <a:rPr lang="en-US" sz="2800" dirty="0" smtClean="0"/>
              <a:t>in </a:t>
            </a:r>
            <a:r>
              <a:rPr lang="en-US" sz="2800" dirty="0"/>
              <a:t>the mainstream market. </a:t>
            </a:r>
            <a:endParaRPr lang="en-US" sz="2800" dirty="0" smtClean="0"/>
          </a:p>
          <a:p>
            <a:r>
              <a:rPr lang="en-US" sz="2800" dirty="0" smtClean="0"/>
              <a:t>Apple included </a:t>
            </a:r>
            <a:r>
              <a:rPr lang="en-US" sz="2800" dirty="0"/>
              <a:t>a screen reader </a:t>
            </a:r>
            <a:r>
              <a:rPr lang="en-US" sz="2800" dirty="0" smtClean="0"/>
              <a:t>in the IOS for every </a:t>
            </a:r>
            <a:r>
              <a:rPr lang="en-US" sz="2800" dirty="0"/>
              <a:t>iPhone. </a:t>
            </a:r>
            <a:endParaRPr lang="en-US" sz="2800" dirty="0" smtClean="0"/>
          </a:p>
          <a:p>
            <a:r>
              <a:rPr lang="en-US" sz="2800" dirty="0" smtClean="0"/>
              <a:t>Increased Access for everyone – especially individuals with disabilities</a:t>
            </a:r>
          </a:p>
          <a:p>
            <a:r>
              <a:rPr lang="en-US" sz="2800" dirty="0" smtClean="0"/>
              <a:t>Decreased Cost – not </a:t>
            </a:r>
            <a:r>
              <a:rPr lang="en-US" sz="2800" dirty="0"/>
              <a:t>as costly as it would be for a company specializing on screen </a:t>
            </a:r>
            <a:r>
              <a:rPr lang="en-US" sz="2800" dirty="0" smtClean="0"/>
              <a:t>readers</a:t>
            </a:r>
          </a:p>
          <a:p>
            <a:r>
              <a:rPr lang="en-US" sz="2800" dirty="0" smtClean="0"/>
              <a:t>Moved us Out of the Shadows, Into the Light!</a:t>
            </a:r>
            <a:endParaRPr lang="en-US" sz="2800" dirty="0"/>
          </a:p>
        </p:txBody>
      </p:sp>
    </p:spTree>
    <p:extLst>
      <p:ext uri="{BB962C8B-B14F-4D97-AF65-F5344CB8AC3E}">
        <p14:creationId xmlns:p14="http://schemas.microsoft.com/office/powerpoint/2010/main" val="3519503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iOS 8 – released in 2014</a:t>
            </a:r>
            <a:endParaRPr lang="en-US" dirty="0"/>
          </a:p>
        </p:txBody>
      </p:sp>
      <p:pic>
        <p:nvPicPr>
          <p:cNvPr id="1026" name="Picture 2" descr="iOS 8 phot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1905000"/>
            <a:ext cx="8074325"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138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AMAC History </a:t>
            </a:r>
            <a:br>
              <a:rPr lang="en-US" dirty="0" smtClean="0"/>
            </a:br>
            <a:endParaRPr lang="en-US" dirty="0"/>
          </a:p>
        </p:txBody>
      </p:sp>
      <p:sp>
        <p:nvSpPr>
          <p:cNvPr id="12" name="Content Placeholder 11"/>
          <p:cNvSpPr>
            <a:spLocks noGrp="1"/>
          </p:cNvSpPr>
          <p:nvPr>
            <p:ph idx="1"/>
          </p:nvPr>
        </p:nvSpPr>
        <p:spPr>
          <a:xfrm>
            <a:off x="457200" y="1828800"/>
            <a:ext cx="4191000" cy="4297363"/>
          </a:xfrm>
        </p:spPr>
        <p:txBody>
          <a:bodyPr/>
          <a:lstStyle/>
          <a:p>
            <a:pPr marL="0" indent="0">
              <a:buNone/>
            </a:pPr>
            <a:r>
              <a:rPr lang="en-US" sz="2400" dirty="0" smtClean="0"/>
              <a:t>AMAC was created in 2005, as an initiative of the Board of Regents University System of Georgia, to help post-secondary disability services offices provide complete, timely, and efficient accommodations to the students with print disabilities that they serve. </a:t>
            </a:r>
            <a:endParaRPr lang="en-US" sz="2400" dirty="0"/>
          </a:p>
        </p:txBody>
      </p:sp>
      <p:pic>
        <p:nvPicPr>
          <p:cNvPr id="19" name="Picture 18" descr="AMAC employee works at document scanner."/>
          <p:cNvPicPr>
            <a:picLocks noChangeAspect="1"/>
          </p:cNvPicPr>
          <p:nvPr/>
        </p:nvPicPr>
        <p:blipFill>
          <a:blip r:embed="rId2"/>
          <a:stretch>
            <a:fillRect/>
          </a:stretch>
        </p:blipFill>
        <p:spPr>
          <a:xfrm>
            <a:off x="4762018" y="1752600"/>
            <a:ext cx="2934182" cy="1900431"/>
          </a:xfrm>
          <a:prstGeom prst="rect">
            <a:avLst/>
          </a:prstGeom>
        </p:spPr>
      </p:pic>
      <p:pic>
        <p:nvPicPr>
          <p:cNvPr id="20" name="Picture 19" descr="Bookshelf piled high with books."/>
          <p:cNvPicPr>
            <a:picLocks noChangeAspect="1"/>
          </p:cNvPicPr>
          <p:nvPr/>
        </p:nvPicPr>
        <p:blipFill>
          <a:blip r:embed="rId3"/>
          <a:stretch>
            <a:fillRect/>
          </a:stretch>
        </p:blipFill>
        <p:spPr>
          <a:xfrm>
            <a:off x="4777661" y="3994017"/>
            <a:ext cx="2918539" cy="1949584"/>
          </a:xfrm>
          <a:prstGeom prst="rect">
            <a:avLst/>
          </a:prstGeom>
        </p:spPr>
      </p:pic>
    </p:spTree>
    <p:extLst>
      <p:ext uri="{BB962C8B-B14F-4D97-AF65-F5344CB8AC3E}">
        <p14:creationId xmlns:p14="http://schemas.microsoft.com/office/powerpoint/2010/main" val="4251584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Products and Services</a:t>
            </a:r>
            <a:endParaRPr lang="en-US" dirty="0"/>
          </a:p>
        </p:txBody>
      </p:sp>
      <p:sp>
        <p:nvSpPr>
          <p:cNvPr id="6" name="Content Placeholder 5"/>
          <p:cNvSpPr>
            <a:spLocks noGrp="1"/>
          </p:cNvSpPr>
          <p:nvPr>
            <p:ph idx="1"/>
          </p:nvPr>
        </p:nvSpPr>
        <p:spPr/>
        <p:txBody>
          <a:bodyPr/>
          <a:lstStyle/>
          <a:p>
            <a:r>
              <a:rPr lang="en-US" sz="2000" smtClean="0"/>
              <a:t>Braille Services produces customized projects from both print materials and electronic text including partial books and chapters or graphics only using cutting-edge technology.</a:t>
            </a:r>
          </a:p>
          <a:p>
            <a:r>
              <a:rPr lang="en-US" sz="2000" smtClean="0"/>
              <a:t>Professional E-Text Producers provide high-quality e-text in many formats such as PDF, DOC, DAISY, and HTML.</a:t>
            </a:r>
          </a:p>
          <a:p>
            <a:r>
              <a:rPr lang="en-US" sz="2000" smtClean="0"/>
              <a:t>Captioning Services makes classrooms, meetings, labs and other audio environments fully accessible for deaf or hard-of-hearing.</a:t>
            </a:r>
          </a:p>
          <a:p>
            <a:r>
              <a:rPr lang="en-US" sz="2000" smtClean="0"/>
              <a:t>Certified Assistive Technology Team provides on-site and remote assessments, demonstrations, training and technical assistance for education, work, and daily living environments. </a:t>
            </a:r>
          </a:p>
          <a:p>
            <a:r>
              <a:rPr lang="en-US" sz="2000" smtClean="0"/>
              <a:t>Accessibility Compliance focuses on organizational accessibility needs with evaluation, technical assistance, customer support, and website accessibility.</a:t>
            </a:r>
            <a:endParaRPr lang="en-US" sz="2000" dirty="0"/>
          </a:p>
        </p:txBody>
      </p:sp>
    </p:spTree>
    <p:extLst>
      <p:ext uri="{BB962C8B-B14F-4D97-AF65-F5344CB8AC3E}">
        <p14:creationId xmlns:p14="http://schemas.microsoft.com/office/powerpoint/2010/main" val="11243265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kipedia ico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6800" y="1981200"/>
            <a:ext cx="1270000" cy="1270000"/>
          </a:xfrm>
          <a:prstGeom prst="rect">
            <a:avLst/>
          </a:prstGeom>
        </p:spPr>
      </p:pic>
      <p:sp>
        <p:nvSpPr>
          <p:cNvPr id="2" name="Title 1"/>
          <p:cNvSpPr>
            <a:spLocks noGrp="1"/>
          </p:cNvSpPr>
          <p:nvPr>
            <p:ph type="title"/>
          </p:nvPr>
        </p:nvSpPr>
        <p:spPr/>
        <p:txBody>
          <a:bodyPr/>
          <a:lstStyle/>
          <a:p>
            <a:r>
              <a:rPr lang="en-US" smtClean="0"/>
              <a:t>What is Audio Description?</a:t>
            </a:r>
            <a:endParaRPr lang="en-US" dirty="0"/>
          </a:p>
        </p:txBody>
      </p:sp>
      <p:sp>
        <p:nvSpPr>
          <p:cNvPr id="3" name="Content Placeholder 2"/>
          <p:cNvSpPr>
            <a:spLocks noGrp="1"/>
          </p:cNvSpPr>
          <p:nvPr>
            <p:ph idx="1"/>
          </p:nvPr>
        </p:nvSpPr>
        <p:spPr>
          <a:xfrm>
            <a:off x="2768600" y="1600200"/>
            <a:ext cx="5918200" cy="4525963"/>
          </a:xfrm>
        </p:spPr>
        <p:txBody>
          <a:bodyPr/>
          <a:lstStyle/>
          <a:p>
            <a:r>
              <a:rPr lang="en-US" sz="2400" dirty="0" smtClean="0"/>
              <a:t>Audio description, also known as video description or visual description, is an additional narration track intended primarily for consumers of visual media (including television and film, dance, opera, and visual art). </a:t>
            </a:r>
          </a:p>
          <a:p>
            <a:endParaRPr lang="en-US" sz="2400" dirty="0" smtClean="0"/>
          </a:p>
          <a:p>
            <a:r>
              <a:rPr lang="en-US" sz="2400" dirty="0" smtClean="0"/>
              <a:t>It consists of a narrator talking through the presentation, describing what is happening on the screen or stage during the natural pauses.</a:t>
            </a:r>
          </a:p>
        </p:txBody>
      </p:sp>
    </p:spTree>
    <p:extLst>
      <p:ext uri="{BB962C8B-B14F-4D97-AF65-F5344CB8AC3E}">
        <p14:creationId xmlns:p14="http://schemas.microsoft.com/office/powerpoint/2010/main" val="3947780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kipedia ico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9200" y="1905000"/>
            <a:ext cx="1270000" cy="1270000"/>
          </a:xfrm>
          <a:prstGeom prst="rect">
            <a:avLst/>
          </a:prstGeom>
        </p:spPr>
      </p:pic>
      <p:sp>
        <p:nvSpPr>
          <p:cNvPr id="2" name="Title 1"/>
          <p:cNvSpPr>
            <a:spLocks noGrp="1"/>
          </p:cNvSpPr>
          <p:nvPr>
            <p:ph type="title"/>
          </p:nvPr>
        </p:nvSpPr>
        <p:spPr/>
        <p:txBody>
          <a:bodyPr/>
          <a:lstStyle/>
          <a:p>
            <a:r>
              <a:rPr lang="en-US" smtClean="0"/>
              <a:t>What is Closed Captioning?</a:t>
            </a:r>
            <a:endParaRPr lang="en-US" dirty="0"/>
          </a:p>
        </p:txBody>
      </p:sp>
      <p:sp>
        <p:nvSpPr>
          <p:cNvPr id="3" name="Content Placeholder 2"/>
          <p:cNvSpPr>
            <a:spLocks noGrp="1"/>
          </p:cNvSpPr>
          <p:nvPr>
            <p:ph idx="1"/>
          </p:nvPr>
        </p:nvSpPr>
        <p:spPr>
          <a:xfrm>
            <a:off x="2971800" y="1600200"/>
            <a:ext cx="5715000" cy="4525963"/>
          </a:xfrm>
        </p:spPr>
        <p:txBody>
          <a:bodyPr/>
          <a:lstStyle/>
          <a:p>
            <a:r>
              <a:rPr lang="en-US" sz="2400" dirty="0" smtClean="0"/>
              <a:t>Closed captioning (CC) is a process of displaying text on a television, video screen, or other visual display to provide additional or interpretive information. </a:t>
            </a:r>
          </a:p>
          <a:p>
            <a:endParaRPr lang="en-US" sz="2400" dirty="0" smtClean="0"/>
          </a:p>
          <a:p>
            <a:r>
              <a:rPr lang="en-US" sz="2400" dirty="0" smtClean="0"/>
              <a:t>Closed captioning is typically used as a transcription of the audio portion of a program as it occurs (either verbatim or in edited form), sometimes including descriptions of non-speech elements.</a:t>
            </a:r>
            <a:endParaRPr lang="en-US" sz="2400" dirty="0"/>
          </a:p>
        </p:txBody>
      </p:sp>
    </p:spTree>
    <p:extLst>
      <p:ext uri="{BB962C8B-B14F-4D97-AF65-F5344CB8AC3E}">
        <p14:creationId xmlns:p14="http://schemas.microsoft.com/office/powerpoint/2010/main" val="1372633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kipedia ico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000" y="1905000"/>
            <a:ext cx="1270000" cy="1270000"/>
          </a:xfrm>
          <a:prstGeom prst="rect">
            <a:avLst/>
          </a:prstGeom>
        </p:spPr>
      </p:pic>
      <p:sp>
        <p:nvSpPr>
          <p:cNvPr id="2" name="Title 1"/>
          <p:cNvSpPr>
            <a:spLocks noGrp="1"/>
          </p:cNvSpPr>
          <p:nvPr>
            <p:ph type="title"/>
          </p:nvPr>
        </p:nvSpPr>
        <p:spPr/>
        <p:txBody>
          <a:bodyPr/>
          <a:lstStyle/>
          <a:p>
            <a:r>
              <a:rPr lang="en-US" smtClean="0"/>
              <a:t>What is Open Captioning?</a:t>
            </a:r>
            <a:endParaRPr lang="en-US" dirty="0"/>
          </a:p>
        </p:txBody>
      </p:sp>
      <p:sp>
        <p:nvSpPr>
          <p:cNvPr id="3" name="Content Placeholder 2"/>
          <p:cNvSpPr>
            <a:spLocks noGrp="1"/>
          </p:cNvSpPr>
          <p:nvPr>
            <p:ph idx="1"/>
          </p:nvPr>
        </p:nvSpPr>
        <p:spPr>
          <a:xfrm>
            <a:off x="3352800" y="1600200"/>
            <a:ext cx="5334000" cy="4525963"/>
          </a:xfrm>
        </p:spPr>
        <p:txBody>
          <a:bodyPr/>
          <a:lstStyle/>
          <a:p>
            <a:r>
              <a:rPr lang="en-US" sz="2800" dirty="0" smtClean="0"/>
              <a:t>"Open", "burned-in", "baked on", or "hard-coded" captions are visible to all viewers.</a:t>
            </a:r>
          </a:p>
          <a:p>
            <a:endParaRPr lang="en-US" sz="2800" dirty="0" smtClean="0"/>
          </a:p>
          <a:p>
            <a:r>
              <a:rPr lang="en-US" sz="2800" dirty="0" smtClean="0"/>
              <a:t>The term "closed" versus "open" indicates that the captions are not visible until activated by the viewer, usually via the </a:t>
            </a:r>
            <a:r>
              <a:rPr lang="en-US" sz="2800" dirty="0" smtClean="0">
                <a:hlinkClick r:id="rId3" tooltip="Remote control"/>
              </a:rPr>
              <a:t>remote control</a:t>
            </a:r>
            <a:r>
              <a:rPr lang="en-US" sz="2800" dirty="0" smtClean="0"/>
              <a:t> or menu option. </a:t>
            </a:r>
            <a:endParaRPr lang="en-US" sz="2800" dirty="0"/>
          </a:p>
        </p:txBody>
      </p:sp>
    </p:spTree>
    <p:extLst>
      <p:ext uri="{BB962C8B-B14F-4D97-AF65-F5344CB8AC3E}">
        <p14:creationId xmlns:p14="http://schemas.microsoft.com/office/powerpoint/2010/main" val="28999182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Closed Captioning: Quality Matters</a:t>
            </a:r>
            <a:endParaRPr lang="en-CA" dirty="0"/>
          </a:p>
        </p:txBody>
      </p:sp>
      <p:sp>
        <p:nvSpPr>
          <p:cNvPr id="3" name="Content Placeholder 2"/>
          <p:cNvSpPr>
            <a:spLocks noGrp="1"/>
          </p:cNvSpPr>
          <p:nvPr>
            <p:ph idx="1"/>
          </p:nvPr>
        </p:nvSpPr>
        <p:spPr/>
        <p:txBody>
          <a:bodyPr/>
          <a:lstStyle/>
          <a:p>
            <a:pPr marL="0" indent="0">
              <a:buNone/>
            </a:pPr>
            <a:r>
              <a:rPr lang="en-CA" sz="2800" dirty="0" smtClean="0"/>
              <a:t>Automated Captions: Human Eyes Need to Review</a:t>
            </a:r>
          </a:p>
          <a:p>
            <a:pPr marL="0" indent="0">
              <a:buNone/>
            </a:pPr>
            <a:endParaRPr lang="en-CA" sz="2800" dirty="0"/>
          </a:p>
        </p:txBody>
      </p:sp>
      <p:pic>
        <p:nvPicPr>
          <p:cNvPr id="2050" name="Picture 2" descr="youtube captioning exampl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71600" y="2410431"/>
            <a:ext cx="6172200" cy="4331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07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Credits</a:t>
            </a:r>
            <a:endParaRPr lang="en-US" b="1" dirty="0">
              <a:latin typeface="Arial" pitchFamily="34" charset="0"/>
              <a:cs typeface="Arial" pitchFamily="34" charset="0"/>
            </a:endParaRPr>
          </a:p>
        </p:txBody>
      </p:sp>
      <p:sp>
        <p:nvSpPr>
          <p:cNvPr id="3" name="Content Placeholder 2"/>
          <p:cNvSpPr>
            <a:spLocks noGrp="1"/>
          </p:cNvSpPr>
          <p:nvPr>
            <p:ph sz="half" idx="2"/>
          </p:nvPr>
        </p:nvSpPr>
        <p:spPr>
          <a:xfrm>
            <a:off x="457200" y="1905000"/>
            <a:ext cx="7848600" cy="4221163"/>
          </a:xfrm>
        </p:spPr>
        <p:txBody>
          <a:bodyPr/>
          <a:lstStyle/>
          <a:p>
            <a:pPr>
              <a:buClr>
                <a:schemeClr val="tx1"/>
              </a:buClr>
              <a:buFont typeface="Wingdings" pitchFamily="2" charset="2"/>
              <a:buChar char="§"/>
            </a:pPr>
            <a:r>
              <a:rPr lang="en-US" sz="2400" b="1" dirty="0">
                <a:latin typeface="Arial" pitchFamily="34" charset="0"/>
                <a:cs typeface="Arial" pitchFamily="34" charset="0"/>
              </a:rPr>
              <a:t>CEUs</a:t>
            </a:r>
            <a:r>
              <a:rPr lang="en-US" sz="2400" dirty="0">
                <a:latin typeface="Arial" pitchFamily="34" charset="0"/>
                <a:cs typeface="Arial" pitchFamily="34" charset="0"/>
              </a:rPr>
              <a:t> are </a:t>
            </a:r>
            <a:r>
              <a:rPr lang="en-US" sz="2400" dirty="0"/>
              <a:t>approved for .</a:t>
            </a:r>
            <a:r>
              <a:rPr lang="en-US" sz="2400" dirty="0" smtClean="0"/>
              <a:t>10 </a:t>
            </a:r>
            <a:r>
              <a:rPr lang="en-US" sz="2400" dirty="0"/>
              <a:t>clock hours and </a:t>
            </a:r>
            <a:r>
              <a:rPr lang="en-US" sz="2400" dirty="0" smtClean="0"/>
              <a:t>are </a:t>
            </a:r>
            <a:r>
              <a:rPr lang="en-US" sz="2400" dirty="0" smtClean="0">
                <a:latin typeface="Arial" pitchFamily="34" charset="0"/>
                <a:cs typeface="Arial" pitchFamily="34" charset="0"/>
              </a:rPr>
              <a:t>administered </a:t>
            </a:r>
            <a:r>
              <a:rPr lang="en-US" sz="2400" dirty="0">
                <a:latin typeface="Arial" pitchFamily="34" charset="0"/>
                <a:cs typeface="Arial" pitchFamily="34" charset="0"/>
              </a:rPr>
              <a:t>through Georgia Tech Professional Education</a:t>
            </a:r>
          </a:p>
          <a:p>
            <a:pPr>
              <a:buClr>
                <a:schemeClr val="tx1"/>
              </a:buClr>
              <a:buFont typeface="Wingdings" pitchFamily="2" charset="2"/>
              <a:buChar char="§"/>
            </a:pPr>
            <a:r>
              <a:rPr lang="en-US" sz="2400" b="1" dirty="0">
                <a:latin typeface="Arial" pitchFamily="34" charset="0"/>
                <a:cs typeface="Arial" pitchFamily="34" charset="0"/>
              </a:rPr>
              <a:t>CRCs </a:t>
            </a:r>
            <a:r>
              <a:rPr lang="en-US" sz="2400" dirty="0">
                <a:latin typeface="Arial" pitchFamily="34" charset="0"/>
                <a:cs typeface="Arial" pitchFamily="34" charset="0"/>
              </a:rPr>
              <a:t>are approved for 1.0 clock hours by the Commission on Rehabilitation Counselor </a:t>
            </a:r>
            <a:r>
              <a:rPr lang="en-US" sz="2400" dirty="0" smtClean="0">
                <a:latin typeface="Arial" pitchFamily="34" charset="0"/>
                <a:cs typeface="Arial" pitchFamily="34" charset="0"/>
              </a:rPr>
              <a:t>Certification</a:t>
            </a:r>
          </a:p>
          <a:p>
            <a:pPr>
              <a:buClr>
                <a:schemeClr val="tx1"/>
              </a:buClr>
              <a:buFont typeface="Wingdings" pitchFamily="2" charset="2"/>
              <a:buChar char="§"/>
            </a:pPr>
            <a:endParaRPr lang="en-US" sz="2400" dirty="0" smtClean="0">
              <a:latin typeface="Arial" pitchFamily="34" charset="0"/>
              <a:cs typeface="Arial" pitchFamily="34" charset="0"/>
            </a:endParaRPr>
          </a:p>
          <a:p>
            <a:pPr>
              <a:buClr>
                <a:schemeClr val="tx1"/>
              </a:buClr>
              <a:buFont typeface="Wingdings" pitchFamily="2" charset="2"/>
              <a:buChar char="§"/>
            </a:pPr>
            <a:r>
              <a:rPr lang="en-US" sz="2400" dirty="0" smtClean="0">
                <a:latin typeface="Arial" pitchFamily="34" charset="0"/>
                <a:cs typeface="Arial" pitchFamily="34" charset="0"/>
              </a:rPr>
              <a:t>To </a:t>
            </a:r>
            <a:r>
              <a:rPr lang="en-US" sz="2400" dirty="0">
                <a:latin typeface="Arial" pitchFamily="34" charset="0"/>
                <a:cs typeface="Arial" pitchFamily="34" charset="0"/>
              </a:rPr>
              <a:t>receive your verification form, send an e-mail with </a:t>
            </a:r>
            <a:r>
              <a:rPr lang="en-US" sz="2400" dirty="0" smtClean="0">
                <a:latin typeface="Arial" pitchFamily="34" charset="0"/>
                <a:cs typeface="Arial" pitchFamily="34" charset="0"/>
              </a:rPr>
              <a:t>the webinar title and date to </a:t>
            </a:r>
            <a:r>
              <a:rPr lang="en-US" sz="2400" b="1" u="sng" dirty="0" smtClean="0">
                <a:latin typeface="Arial" pitchFamily="34" charset="0"/>
                <a:cs typeface="Arial" pitchFamily="34" charset="0"/>
                <a:hlinkClick r:id="rId2"/>
              </a:rPr>
              <a:t>Liz.Persaud@gatfl.gatech.edu</a:t>
            </a:r>
            <a:r>
              <a:rPr lang="en-US" sz="2400" b="1" u="sng" dirty="0" smtClean="0">
                <a:latin typeface="Arial" pitchFamily="34" charset="0"/>
                <a:cs typeface="Arial" pitchFamily="34" charset="0"/>
              </a:rPr>
              <a:t>  </a:t>
            </a:r>
            <a:endParaRPr lang="en-US" sz="2400" b="1" u="sng" dirty="0">
              <a:latin typeface="Arial" pitchFamily="34" charset="0"/>
              <a:cs typeface="Arial" pitchFamily="34" charset="0"/>
            </a:endParaRPr>
          </a:p>
          <a:p>
            <a:endParaRPr lang="en-US" sz="2400" dirty="0">
              <a:latin typeface="Arial" pitchFamily="34" charset="0"/>
              <a:cs typeface="Arial"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36" y="5525784"/>
            <a:ext cx="1239905" cy="1278121"/>
          </a:xfrm>
          <a:prstGeom prst="rect">
            <a:avLst/>
          </a:prstGeom>
          <a:ln w="28575">
            <a:solidFill>
              <a:schemeClr val="bg1"/>
            </a:solidFill>
          </a:ln>
        </p:spPr>
      </p:pic>
    </p:spTree>
    <p:extLst>
      <p:ext uri="{BB962C8B-B14F-4D97-AF65-F5344CB8AC3E}">
        <p14:creationId xmlns:p14="http://schemas.microsoft.com/office/powerpoint/2010/main" val="27578858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dirty="0" smtClean="0"/>
              <a:t>Carolyn - Why Am I Here Today?</a:t>
            </a:r>
          </a:p>
        </p:txBody>
      </p:sp>
      <p:sp>
        <p:nvSpPr>
          <p:cNvPr id="28675" name="Rectangle 3"/>
          <p:cNvSpPr>
            <a:spLocks noGrp="1" noChangeArrowheads="1"/>
          </p:cNvSpPr>
          <p:nvPr>
            <p:ph type="body" idx="1"/>
          </p:nvPr>
        </p:nvSpPr>
        <p:spPr>
          <a:xfrm>
            <a:off x="121632" y="1676400"/>
            <a:ext cx="2643691" cy="1428229"/>
          </a:xfrm>
        </p:spPr>
        <p:txBody>
          <a:bodyPr/>
          <a:lstStyle/>
          <a:p>
            <a:r>
              <a:rPr lang="en-US" altLang="en-US" sz="1400" dirty="0" smtClean="0"/>
              <a:t>Master Our Skills!</a:t>
            </a:r>
          </a:p>
          <a:p>
            <a:r>
              <a:rPr lang="en-US" altLang="en-US" sz="1400" dirty="0" smtClean="0"/>
              <a:t>Expand Our Knowledge and</a:t>
            </a:r>
          </a:p>
          <a:p>
            <a:r>
              <a:rPr lang="en-US" altLang="en-US" sz="1400" dirty="0" smtClean="0"/>
              <a:t>Build Stronger Schools to Create an amazing, Inclusive and United Community!</a:t>
            </a:r>
          </a:p>
        </p:txBody>
      </p:sp>
      <p:pic>
        <p:nvPicPr>
          <p:cNvPr id="28676" name="Picture 6" descr="Meera in Blu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491" y="3421701"/>
            <a:ext cx="2590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7" descr="Meera @ Beac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96872" y="1372668"/>
            <a:ext cx="3913646" cy="259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9" descr="Tucker &amp; Meer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93772" y="1905000"/>
            <a:ext cx="21431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 descr="Meera talki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00818" y="3647401"/>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9" descr="Meera talking with Tucke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24200" y="4109882"/>
            <a:ext cx="1882378"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95413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92532" y="228600"/>
            <a:ext cx="8229600" cy="762000"/>
          </a:xfrm>
        </p:spPr>
        <p:txBody>
          <a:bodyPr/>
          <a:lstStyle/>
          <a:p>
            <a:pPr eaLnBrk="1" hangingPunct="1"/>
            <a:r>
              <a:rPr lang="en-US" altLang="en-US" dirty="0" smtClean="0">
                <a:cs typeface="Arial" pitchFamily="34" charset="0"/>
              </a:rPr>
              <a:t>Liz - Why Am I Here Today?</a:t>
            </a:r>
          </a:p>
        </p:txBody>
      </p:sp>
      <p:pic>
        <p:nvPicPr>
          <p:cNvPr id="12" name="Picture 11" descr="Liz at a friends birthday party"/>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03319" y="471752"/>
            <a:ext cx="1568224" cy="2350389"/>
          </a:xfrm>
          <a:prstGeom prst="rect">
            <a:avLst/>
          </a:prstGeom>
        </p:spPr>
      </p:pic>
      <p:pic>
        <p:nvPicPr>
          <p:cNvPr id="7" name="Picture 6" descr="Liz getting pie smashed in her face from a frien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8283" y="1393968"/>
            <a:ext cx="1865036" cy="1634788"/>
          </a:xfrm>
          <a:prstGeom prst="rect">
            <a:avLst/>
          </a:prstGeom>
        </p:spPr>
      </p:pic>
      <p:pic>
        <p:nvPicPr>
          <p:cNvPr id="9" name="Picture 8" descr="Liz and her siste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89834" y="1341437"/>
            <a:ext cx="2853177" cy="2053694"/>
          </a:xfrm>
          <a:prstGeom prst="rect">
            <a:avLst/>
          </a:prstGeom>
        </p:spPr>
      </p:pic>
      <p:pic>
        <p:nvPicPr>
          <p:cNvPr id="13" name="Picture 12" descr="Liz and her family"/>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67629" y="2874868"/>
            <a:ext cx="1931185" cy="2908899"/>
          </a:xfrm>
          <a:prstGeom prst="rect">
            <a:avLst/>
          </a:prstGeom>
        </p:spPr>
      </p:pic>
      <p:pic>
        <p:nvPicPr>
          <p:cNvPr id="14" name="Picture 13" descr="Liz with Carolyn's kids"/>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23012" y="5377191"/>
            <a:ext cx="1989859" cy="1492394"/>
          </a:xfrm>
          <a:prstGeom prst="rect">
            <a:avLst/>
          </a:prstGeom>
        </p:spPr>
      </p:pic>
      <p:pic>
        <p:nvPicPr>
          <p:cNvPr id="15" name="Picture 7" descr="Scan1002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34886" y="1468484"/>
            <a:ext cx="1600200" cy="156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Lives with her friends on 36th birthday"/>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92013" y="2006557"/>
            <a:ext cx="2315497" cy="1736622"/>
          </a:xfrm>
          <a:prstGeom prst="rect">
            <a:avLst/>
          </a:prstGeom>
        </p:spPr>
      </p:pic>
      <p:pic>
        <p:nvPicPr>
          <p:cNvPr id="5" name="Picture 4" descr="Liz and Aimee"/>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34886" y="3156963"/>
            <a:ext cx="1802482" cy="1802482"/>
          </a:xfrm>
          <a:prstGeom prst="rect">
            <a:avLst/>
          </a:prstGeom>
        </p:spPr>
      </p:pic>
      <p:pic>
        <p:nvPicPr>
          <p:cNvPr id="8" name="Picture 7" descr="Liz's wedding day"/>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124200" y="3890372"/>
            <a:ext cx="3808349" cy="2743201"/>
          </a:xfrm>
          <a:prstGeom prst="rect">
            <a:avLst/>
          </a:prstGeom>
        </p:spPr>
      </p:pic>
      <p:pic>
        <p:nvPicPr>
          <p:cNvPr id="16" name="Picture 8" descr="Scan1002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057400" y="3206155"/>
            <a:ext cx="1536290" cy="2115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iz and Erika at MDA summer camp"/>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34886" y="4959444"/>
            <a:ext cx="2509896" cy="1674129"/>
          </a:xfrm>
          <a:prstGeom prst="rect">
            <a:avLst/>
          </a:prstGeom>
        </p:spPr>
      </p:pic>
    </p:spTree>
    <p:extLst>
      <p:ext uri="{BB962C8B-B14F-4D97-AF65-F5344CB8AC3E}">
        <p14:creationId xmlns:p14="http://schemas.microsoft.com/office/powerpoint/2010/main" val="16050433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85800" y="1371600"/>
            <a:ext cx="7772400" cy="1470025"/>
          </a:xfrm>
        </p:spPr>
        <p:txBody>
          <a:bodyPr/>
          <a:lstStyle/>
          <a:p>
            <a:r>
              <a:rPr lang="en-US" altLang="en-US" dirty="0" smtClean="0"/>
              <a:t>Begin </a:t>
            </a:r>
            <a:br>
              <a:rPr lang="en-US" altLang="en-US" dirty="0" smtClean="0"/>
            </a:br>
            <a:r>
              <a:rPr lang="en-US" altLang="en-US" dirty="0" smtClean="0"/>
              <a:t>with the </a:t>
            </a:r>
            <a:br>
              <a:rPr lang="en-US" altLang="en-US" dirty="0" smtClean="0"/>
            </a:br>
            <a:r>
              <a:rPr lang="en-US" altLang="en-US" dirty="0" smtClean="0"/>
              <a:t>End in Mind!</a:t>
            </a:r>
          </a:p>
        </p:txBody>
      </p:sp>
      <p:pic>
        <p:nvPicPr>
          <p:cNvPr id="4" name="Picture 4" descr="Navigating a foot bridge across a Ga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200" y="3581400"/>
            <a:ext cx="3885866" cy="2770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8477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dirty="0" smtClean="0"/>
              <a:t>Think College Opportunities</a:t>
            </a:r>
            <a:endParaRPr lang="en-US" dirty="0"/>
          </a:p>
        </p:txBody>
      </p:sp>
      <p:pic>
        <p:nvPicPr>
          <p:cNvPr id="1029" name="Picture 5" descr="Think College Website screensho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71600" y="1295400"/>
            <a:ext cx="6413500" cy="5430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3316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 y="228600"/>
            <a:ext cx="8229600" cy="792162"/>
          </a:xfrm>
        </p:spPr>
        <p:txBody>
          <a:bodyPr/>
          <a:lstStyle/>
          <a:p>
            <a:pPr lvl="0"/>
            <a:r>
              <a:rPr lang="en-US" sz="4000" dirty="0" smtClean="0"/>
              <a:t>Finding Inclusive College Opportunities</a:t>
            </a:r>
            <a:endParaRPr lang="en-US" sz="4000" dirty="0"/>
          </a:p>
        </p:txBody>
      </p:sp>
      <p:pic>
        <p:nvPicPr>
          <p:cNvPr id="1028" name="Picture 4" descr="Think College Website screensho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1295400"/>
            <a:ext cx="63246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5368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sz="4000" dirty="0" smtClean="0"/>
              <a:t>Inclusive College Opportunities in GA</a:t>
            </a:r>
            <a:endParaRPr lang="en-US" sz="4000" dirty="0"/>
          </a:p>
        </p:txBody>
      </p:sp>
      <p:sp>
        <p:nvSpPr>
          <p:cNvPr id="5" name="Content Placeholder 4"/>
          <p:cNvSpPr>
            <a:spLocks noGrp="1"/>
          </p:cNvSpPr>
          <p:nvPr>
            <p:ph idx="1"/>
          </p:nvPr>
        </p:nvSpPr>
        <p:spPr/>
        <p:txBody>
          <a:bodyPr/>
          <a:lstStyle/>
          <a:p>
            <a:endParaRPr lang="en-US"/>
          </a:p>
        </p:txBody>
      </p:sp>
      <p:pic>
        <p:nvPicPr>
          <p:cNvPr id="1026" name="Picture 2" descr="Think College Website screenshot of G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6" y="1524000"/>
            <a:ext cx="9147495" cy="5215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8679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sz="4000" dirty="0" smtClean="0"/>
              <a:t>Inclusive College Opportunities in SC</a:t>
            </a:r>
            <a:endParaRPr lang="en-US" sz="4000" dirty="0"/>
          </a:p>
        </p:txBody>
      </p:sp>
      <p:sp>
        <p:nvSpPr>
          <p:cNvPr id="5" name="Content Placeholder 4"/>
          <p:cNvSpPr>
            <a:spLocks noGrp="1"/>
          </p:cNvSpPr>
          <p:nvPr>
            <p:ph idx="1"/>
          </p:nvPr>
        </p:nvSpPr>
        <p:spPr/>
        <p:txBody>
          <a:bodyPr/>
          <a:lstStyle/>
          <a:p>
            <a:endParaRPr lang="en-US"/>
          </a:p>
        </p:txBody>
      </p:sp>
      <p:pic>
        <p:nvPicPr>
          <p:cNvPr id="2050" name="Picture 2" descr="Think College Website screenshot of SC"/>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400175"/>
            <a:ext cx="7742237"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318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sz="4000" dirty="0" smtClean="0"/>
              <a:t>A look at 2 Inclusive Colleges in SC</a:t>
            </a:r>
            <a:endParaRPr lang="en-US" sz="4000" dirty="0"/>
          </a:p>
        </p:txBody>
      </p:sp>
      <p:pic>
        <p:nvPicPr>
          <p:cNvPr id="3074" name="Picture 2" descr="Think College Website screenshot of REAC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899" y="1925279"/>
            <a:ext cx="4702983"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Think College Website screenshot of LIF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0424" y="2101491"/>
            <a:ext cx="4863576" cy="4719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260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smtClean="0"/>
              <a:t>Comparing Colleges</a:t>
            </a:r>
            <a:endParaRPr lang="en-US" dirty="0"/>
          </a:p>
        </p:txBody>
      </p:sp>
      <p:pic>
        <p:nvPicPr>
          <p:cNvPr id="4098" name="Picture 2" descr="Think College Website screenshot of Comparis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1200" y="1371600"/>
            <a:ext cx="4800600"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5731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smtClean="0"/>
              <a:t>CarolinaLIFE</a:t>
            </a:r>
            <a:endParaRPr lang="en-US" dirty="0"/>
          </a:p>
        </p:txBody>
      </p:sp>
      <p:pic>
        <p:nvPicPr>
          <p:cNvPr id="5122" name="Picture 2" descr="Screen shot of Carolina Lif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1343818"/>
            <a:ext cx="4320076" cy="5084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02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Arial" pitchFamily="34" charset="0"/>
                <a:cs typeface="Arial" pitchFamily="34" charset="0"/>
              </a:rPr>
              <a:t>Webinar Evaluation</a:t>
            </a:r>
            <a:endParaRPr lang="en-US" sz="3600" b="1" dirty="0">
              <a:latin typeface="Arial" pitchFamily="34" charset="0"/>
              <a:cs typeface="Arial" pitchFamily="34" charset="0"/>
            </a:endParaRPr>
          </a:p>
        </p:txBody>
      </p:sp>
      <p:sp>
        <p:nvSpPr>
          <p:cNvPr id="3" name="Content Placeholder 2"/>
          <p:cNvSpPr>
            <a:spLocks noGrp="1"/>
          </p:cNvSpPr>
          <p:nvPr>
            <p:ph sz="half" idx="2"/>
          </p:nvPr>
        </p:nvSpPr>
        <p:spPr>
          <a:xfrm>
            <a:off x="457200" y="2174875"/>
            <a:ext cx="7935188" cy="3951288"/>
          </a:xfrm>
        </p:spPr>
        <p:txBody>
          <a:bodyPr/>
          <a:lstStyle/>
          <a:p>
            <a:pPr marL="0" indent="0" algn="ctr">
              <a:buNone/>
            </a:pPr>
            <a:r>
              <a:rPr lang="en-US" dirty="0" smtClean="0">
                <a:latin typeface="Arial" pitchFamily="34" charset="0"/>
                <a:cs typeface="Arial" pitchFamily="34" charset="0"/>
              </a:rPr>
              <a:t>At the end of today’s webinar, we ask that you please </a:t>
            </a:r>
            <a:r>
              <a:rPr lang="en-US" dirty="0">
                <a:latin typeface="Arial" pitchFamily="34" charset="0"/>
                <a:cs typeface="Arial" pitchFamily="34" charset="0"/>
              </a:rPr>
              <a:t>take a moment to complete our </a:t>
            </a:r>
            <a:r>
              <a:rPr lang="en-US" dirty="0" smtClean="0">
                <a:latin typeface="Arial" pitchFamily="34" charset="0"/>
                <a:cs typeface="Arial" pitchFamily="34" charset="0"/>
              </a:rPr>
              <a:t>survey:</a:t>
            </a:r>
            <a:endParaRPr lang="en-US" dirty="0">
              <a:latin typeface="Arial" pitchFamily="34" charset="0"/>
              <a:cs typeface="Arial" pitchFamily="34" charset="0"/>
            </a:endParaRPr>
          </a:p>
          <a:p>
            <a:pPr marL="0" indent="0" algn="ctr">
              <a:buNone/>
            </a:pPr>
            <a:endParaRPr lang="en-US" sz="3600" dirty="0">
              <a:latin typeface="Arial" pitchFamily="34" charset="0"/>
              <a:cs typeface="Arial" pitchFamily="34" charset="0"/>
            </a:endParaRPr>
          </a:p>
          <a:p>
            <a:pPr marL="0" indent="0" algn="ctr">
              <a:buNone/>
            </a:pPr>
            <a:r>
              <a:rPr lang="en-US" b="1" dirty="0" smtClean="0">
                <a:latin typeface="Arial" pitchFamily="34" charset="0"/>
                <a:cs typeface="Arial" pitchFamily="34" charset="0"/>
                <a:hlinkClick r:id="rId2"/>
              </a:rPr>
              <a:t>https://www.research.net/s/TFLwebinar</a:t>
            </a:r>
            <a:r>
              <a:rPr lang="en-US" b="1" dirty="0" smtClean="0">
                <a:latin typeface="Arial" pitchFamily="34" charset="0"/>
                <a:cs typeface="Arial" pitchFamily="34" charset="0"/>
              </a:rPr>
              <a:t> </a:t>
            </a:r>
            <a:endParaRPr lang="en-US" sz="3600" dirty="0">
              <a:latin typeface="Arial" pitchFamily="34" charset="0"/>
              <a:cs typeface="Arial"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36" y="5525784"/>
            <a:ext cx="1239905" cy="1278121"/>
          </a:xfrm>
          <a:prstGeom prst="rect">
            <a:avLst/>
          </a:prstGeom>
          <a:ln w="28575">
            <a:solidFill>
              <a:schemeClr val="bg1"/>
            </a:solidFill>
          </a:ln>
        </p:spPr>
      </p:pic>
    </p:spTree>
    <p:extLst>
      <p:ext uri="{BB962C8B-B14F-4D97-AF65-F5344CB8AC3E}">
        <p14:creationId xmlns:p14="http://schemas.microsoft.com/office/powerpoint/2010/main" val="15768105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sz="quarter"/>
          </p:nvPr>
        </p:nvSpPr>
        <p:spPr>
          <a:xfrm>
            <a:off x="685800" y="2130425"/>
            <a:ext cx="7772400" cy="2898775"/>
          </a:xfrm>
        </p:spPr>
        <p:txBody>
          <a:bodyPr/>
          <a:lstStyle/>
          <a:p>
            <a:r>
              <a:rPr lang="en-US" b="1" dirty="0" smtClean="0">
                <a:solidFill>
                  <a:schemeClr val="tx2"/>
                </a:solidFill>
              </a:rPr>
              <a:t>Transition Success: </a:t>
            </a:r>
            <a:br>
              <a:rPr lang="en-US" b="1" dirty="0" smtClean="0">
                <a:solidFill>
                  <a:schemeClr val="tx2"/>
                </a:solidFill>
              </a:rPr>
            </a:br>
            <a:r>
              <a:rPr lang="en-US" b="1" dirty="0" smtClean="0">
                <a:solidFill>
                  <a:schemeClr val="tx2"/>
                </a:solidFill>
              </a:rPr>
              <a:t/>
            </a:r>
            <a:br>
              <a:rPr lang="en-US" b="1" dirty="0" smtClean="0">
                <a:solidFill>
                  <a:schemeClr val="tx2"/>
                </a:solidFill>
              </a:rPr>
            </a:br>
            <a:r>
              <a:rPr lang="en-US" b="1" dirty="0" smtClean="0">
                <a:solidFill>
                  <a:schemeClr val="tx2"/>
                </a:solidFill>
              </a:rPr>
              <a:t>Understanding the </a:t>
            </a:r>
            <a:br>
              <a:rPr lang="en-US" b="1" dirty="0" smtClean="0">
                <a:solidFill>
                  <a:schemeClr val="tx2"/>
                </a:solidFill>
              </a:rPr>
            </a:br>
            <a:r>
              <a:rPr lang="en-US" b="1" dirty="0" smtClean="0">
                <a:solidFill>
                  <a:schemeClr val="tx2"/>
                </a:solidFill>
              </a:rPr>
              <a:t>Self‐Advocacy &amp; AT Connection</a:t>
            </a:r>
          </a:p>
        </p:txBody>
      </p:sp>
    </p:spTree>
    <p:extLst>
      <p:ext uri="{BB962C8B-B14F-4D97-AF65-F5344CB8AC3E}">
        <p14:creationId xmlns:p14="http://schemas.microsoft.com/office/powerpoint/2010/main" val="24373483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t>Transition Success: </a:t>
            </a:r>
            <a:r>
              <a:rPr lang="en-US" altLang="en-US" dirty="0" smtClean="0"/>
              <a:t>Consider this</a:t>
            </a:r>
          </a:p>
        </p:txBody>
      </p:sp>
      <p:sp>
        <p:nvSpPr>
          <p:cNvPr id="53251" name="Rectangle 3"/>
          <p:cNvSpPr>
            <a:spLocks noGrp="1" noChangeArrowheads="1"/>
          </p:cNvSpPr>
          <p:nvPr>
            <p:ph type="body" idx="1"/>
          </p:nvPr>
        </p:nvSpPr>
        <p:spPr/>
        <p:txBody>
          <a:bodyPr/>
          <a:lstStyle/>
          <a:p>
            <a:r>
              <a:rPr lang="en-US" altLang="en-US" dirty="0" smtClean="0"/>
              <a:t>Our Success relies on </a:t>
            </a:r>
          </a:p>
          <a:p>
            <a:pPr lvl="1"/>
            <a:r>
              <a:rPr lang="en-US" altLang="en-US" dirty="0" smtClean="0"/>
              <a:t>Knowing Myself</a:t>
            </a:r>
          </a:p>
          <a:p>
            <a:pPr lvl="2"/>
            <a:r>
              <a:rPr lang="en-US" altLang="en-US" dirty="0" smtClean="0"/>
              <a:t>Self-Exploration</a:t>
            </a:r>
          </a:p>
          <a:p>
            <a:pPr lvl="3"/>
            <a:r>
              <a:rPr lang="en-US" altLang="en-US" dirty="0" smtClean="0"/>
              <a:t>Who Are You?</a:t>
            </a:r>
          </a:p>
          <a:p>
            <a:pPr lvl="2"/>
            <a:r>
              <a:rPr lang="en-US" altLang="en-US" dirty="0" smtClean="0"/>
              <a:t>Learning Style</a:t>
            </a:r>
          </a:p>
          <a:p>
            <a:pPr lvl="3"/>
            <a:r>
              <a:rPr lang="en-US" altLang="en-US" dirty="0" smtClean="0"/>
              <a:t>What is Your Learning Style?</a:t>
            </a:r>
          </a:p>
          <a:p>
            <a:pPr lvl="2"/>
            <a:r>
              <a:rPr lang="en-US" altLang="en-US" dirty="0" smtClean="0"/>
              <a:t>Honestly Exploring – </a:t>
            </a:r>
          </a:p>
          <a:p>
            <a:pPr lvl="3"/>
            <a:r>
              <a:rPr lang="en-US" altLang="en-US" dirty="0" smtClean="0"/>
              <a:t>What do I want to Do When I Grow Up?</a:t>
            </a:r>
          </a:p>
          <a:p>
            <a:pPr lvl="3"/>
            <a:r>
              <a:rPr lang="en-US" altLang="en-US" dirty="0" smtClean="0"/>
              <a:t>What Assistive Technology do I need to accomplish my Goals?</a:t>
            </a:r>
          </a:p>
        </p:txBody>
      </p:sp>
      <p:pic>
        <p:nvPicPr>
          <p:cNvPr id="6" name="Picture 2" descr="Navigating a Path around a Cliff">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600" y="2667000"/>
            <a:ext cx="1979100" cy="1619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8830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457200"/>
            <a:ext cx="7696200" cy="685800"/>
          </a:xfrm>
          <a:prstGeom prst="rect">
            <a:avLst/>
          </a:prstGeom>
        </p:spPr>
        <p:txBody>
          <a:bodyPr/>
          <a:lstStyle/>
          <a:p>
            <a:r>
              <a:rPr lang="en-US" sz="2800" dirty="0" smtClean="0">
                <a:solidFill>
                  <a:schemeClr val="bg1"/>
                </a:solidFill>
              </a:rPr>
              <a:t>Poem</a:t>
            </a:r>
            <a:endParaRPr lang="en-US" sz="2800" dirty="0">
              <a:solidFill>
                <a:schemeClr val="bg1"/>
              </a:solidFill>
            </a:endParaRPr>
          </a:p>
        </p:txBody>
      </p:sp>
      <p:pic>
        <p:nvPicPr>
          <p:cNvPr id="20482" name="Picture 1" descr="Poem photo"/>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863577">
            <a:off x="1176246" y="-1404491"/>
            <a:ext cx="6316772" cy="84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11702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descr="Brain"/>
          <p:cNvSpPr>
            <a:spLocks/>
          </p:cNvSpPr>
          <p:nvPr/>
        </p:nvSpPr>
        <p:spPr bwMode="auto">
          <a:xfrm>
            <a:off x="4826000" y="1295400"/>
            <a:ext cx="3975100" cy="5308600"/>
          </a:xfrm>
          <a:prstGeom prst="roundRect">
            <a:avLst>
              <a:gd name="adj" fmla="val 4792"/>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lvl1pPr eaLnBrk="0" hangingPunct="0">
              <a:spcBef>
                <a:spcPct val="20000"/>
              </a:spcBef>
              <a:buClr>
                <a:srgbClr val="FFFF00"/>
              </a:buClr>
              <a:buSzPct val="80000"/>
              <a:buFont typeface="Wingdings" pitchFamily="2" charset="2"/>
              <a:buChar char="®"/>
              <a:defRPr sz="3200">
                <a:solidFill>
                  <a:schemeClr val="tx1"/>
                </a:solidFill>
                <a:latin typeface="Arial" pitchFamily="34" charset="0"/>
              </a:defRPr>
            </a:lvl1pPr>
            <a:lvl2pPr marL="742950" indent="-285750" eaLnBrk="0" hangingPunct="0">
              <a:spcBef>
                <a:spcPct val="20000"/>
              </a:spcBef>
              <a:buClr>
                <a:srgbClr val="CC0000"/>
              </a:buClr>
              <a:buSzPct val="7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rgbClr val="009900"/>
              </a:buClr>
              <a:buSzPct val="60000"/>
              <a:buFont typeface="Wingdings" pitchFamily="2" charset="2"/>
              <a:buChar char="®"/>
              <a:defRPr sz="2400">
                <a:solidFill>
                  <a:schemeClr val="tx1"/>
                </a:solidFill>
                <a:latin typeface="Arial" pitchFamily="34" charset="0"/>
              </a:defRPr>
            </a:lvl3pPr>
            <a:lvl4pPr marL="1600200" indent="-228600" eaLnBrk="0" hangingPunct="0">
              <a:spcBef>
                <a:spcPct val="20000"/>
              </a:spcBef>
              <a:buClr>
                <a:schemeClr val="hlink"/>
              </a:buClr>
              <a:buSzPct val="60000"/>
              <a:buFont typeface="Wingdings" pitchFamily="2" charset="2"/>
              <a:buChar char="l"/>
              <a:defRPr sz="2000">
                <a:solidFill>
                  <a:schemeClr val="tx1"/>
                </a:solidFill>
                <a:latin typeface="Arial" pitchFamily="34" charset="0"/>
              </a:defRPr>
            </a:lvl4pPr>
            <a:lvl5pPr marL="2057400" indent="-228600" eaLnBrk="0" hangingPunct="0">
              <a:spcBef>
                <a:spcPct val="20000"/>
              </a:spcBef>
              <a:buClr>
                <a:schemeClr val="accent2"/>
              </a:buClr>
              <a:buSzPct val="55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9pPr>
          </a:lstStyle>
          <a:p>
            <a:pPr algn="ctr" eaLnBrk="1" hangingPunct="1">
              <a:spcBef>
                <a:spcPct val="0"/>
              </a:spcBef>
              <a:buClrTx/>
              <a:buSzTx/>
              <a:buFontTx/>
              <a:buNone/>
            </a:pPr>
            <a:endParaRPr lang="en-US" altLang="en-US" sz="2400">
              <a:latin typeface="Arial Narrow" pitchFamily="34" charset="0"/>
            </a:endParaRPr>
          </a:p>
        </p:txBody>
      </p:sp>
      <p:pic>
        <p:nvPicPr>
          <p:cNvPr id="52227" name="Picture 3" descr="MRI phot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38738" y="4064000"/>
            <a:ext cx="3548062"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descr="Brain image"/>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97488" y="1531938"/>
            <a:ext cx="2636837"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2230" name="Rectangle 6"/>
          <p:cNvSpPr>
            <a:spLocks/>
          </p:cNvSpPr>
          <p:nvPr/>
        </p:nvSpPr>
        <p:spPr bwMode="auto">
          <a:xfrm>
            <a:off x="381000" y="1847850"/>
            <a:ext cx="4267200" cy="57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marL="342900" indent="-342900" eaLnBrk="0" hangingPunct="0">
              <a:spcBef>
                <a:spcPct val="20000"/>
              </a:spcBef>
              <a:buClr>
                <a:srgbClr val="FFFF00"/>
              </a:buClr>
              <a:buSzPct val="80000"/>
              <a:buFont typeface="Wingdings" pitchFamily="2" charset="2"/>
              <a:buChar char="®"/>
              <a:defRPr sz="3200">
                <a:solidFill>
                  <a:schemeClr val="tx1"/>
                </a:solidFill>
                <a:latin typeface="Arial" pitchFamily="34" charset="0"/>
              </a:defRPr>
            </a:lvl1pPr>
            <a:lvl2pPr marL="742950" indent="-285750" eaLnBrk="0" hangingPunct="0">
              <a:spcBef>
                <a:spcPct val="20000"/>
              </a:spcBef>
              <a:buClr>
                <a:srgbClr val="CC0000"/>
              </a:buClr>
              <a:buSzPct val="7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rgbClr val="009900"/>
              </a:buClr>
              <a:buSzPct val="60000"/>
              <a:buFont typeface="Wingdings" pitchFamily="2" charset="2"/>
              <a:buChar char="®"/>
              <a:defRPr sz="2400">
                <a:solidFill>
                  <a:schemeClr val="tx1"/>
                </a:solidFill>
                <a:latin typeface="Arial" pitchFamily="34" charset="0"/>
              </a:defRPr>
            </a:lvl3pPr>
            <a:lvl4pPr marL="1600200" indent="-228600" eaLnBrk="0" hangingPunct="0">
              <a:spcBef>
                <a:spcPct val="20000"/>
              </a:spcBef>
              <a:buClr>
                <a:schemeClr val="hlink"/>
              </a:buClr>
              <a:buSzPct val="60000"/>
              <a:buFont typeface="Wingdings" pitchFamily="2" charset="2"/>
              <a:buChar char="l"/>
              <a:defRPr sz="2000">
                <a:solidFill>
                  <a:schemeClr val="tx1"/>
                </a:solidFill>
                <a:latin typeface="Arial" pitchFamily="34" charset="0"/>
              </a:defRPr>
            </a:lvl4pPr>
            <a:lvl5pPr marL="2057400" indent="-228600" eaLnBrk="0" hangingPunct="0">
              <a:spcBef>
                <a:spcPct val="20000"/>
              </a:spcBef>
              <a:buClr>
                <a:schemeClr val="accent2"/>
              </a:buClr>
              <a:buSzPct val="55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9pPr>
          </a:lstStyle>
          <a:p>
            <a:pPr eaLnBrk="1" hangingPunct="1">
              <a:lnSpc>
                <a:spcPct val="80000"/>
              </a:lnSpc>
              <a:spcBef>
                <a:spcPct val="0"/>
              </a:spcBef>
              <a:buClrTx/>
              <a:buSzTx/>
              <a:buFontTx/>
              <a:buNone/>
            </a:pPr>
            <a:r>
              <a:rPr lang="en-US" altLang="en-US" sz="2500" dirty="0">
                <a:latin typeface="Futura"/>
                <a:sym typeface="Futura"/>
              </a:rPr>
              <a:t>	The “rate” at which you learn will become the only sustainable competition advantage you’ll have in your life.</a:t>
            </a:r>
            <a:endParaRPr lang="en-US" altLang="en-US" sz="2200" dirty="0">
              <a:latin typeface="Lucida Grande"/>
              <a:sym typeface="Lucida Grande"/>
            </a:endParaRPr>
          </a:p>
          <a:p>
            <a:pPr eaLnBrk="1" hangingPunct="1">
              <a:lnSpc>
                <a:spcPct val="80000"/>
              </a:lnSpc>
              <a:spcBef>
                <a:spcPts val="863"/>
              </a:spcBef>
              <a:buClrTx/>
              <a:buSzTx/>
              <a:buFontTx/>
              <a:buNone/>
            </a:pPr>
            <a:r>
              <a:rPr lang="en-US" altLang="en-US" sz="1600" dirty="0">
                <a:latin typeface="Futura"/>
                <a:sym typeface="Futura"/>
              </a:rPr>
              <a:t>				- Peter </a:t>
            </a:r>
            <a:r>
              <a:rPr lang="en-US" altLang="en-US" sz="1600" dirty="0" err="1">
                <a:latin typeface="Futura"/>
                <a:sym typeface="Futura"/>
              </a:rPr>
              <a:t>Senge</a:t>
            </a:r>
            <a:endParaRPr lang="en-US" altLang="en-US" sz="2200" dirty="0">
              <a:latin typeface="Futura"/>
              <a:sym typeface="Futura"/>
            </a:endParaRPr>
          </a:p>
          <a:p>
            <a:pPr algn="ctr" eaLnBrk="1" hangingPunct="1">
              <a:lnSpc>
                <a:spcPct val="72000"/>
              </a:lnSpc>
              <a:spcBef>
                <a:spcPts val="763"/>
              </a:spcBef>
              <a:buClr>
                <a:srgbClr val="000000"/>
              </a:buClr>
              <a:buSzPct val="100000"/>
              <a:buFont typeface="Arial MT"/>
              <a:buChar char="•"/>
            </a:pPr>
            <a:endParaRPr lang="en-US" altLang="en-US" sz="2200" dirty="0">
              <a:latin typeface="Futura"/>
              <a:sym typeface="Futura"/>
            </a:endParaRPr>
          </a:p>
          <a:p>
            <a:pPr eaLnBrk="1" hangingPunct="1">
              <a:lnSpc>
                <a:spcPct val="80000"/>
              </a:lnSpc>
              <a:spcBef>
                <a:spcPts val="763"/>
              </a:spcBef>
              <a:buClr>
                <a:srgbClr val="000000"/>
              </a:buClr>
              <a:buSzPct val="100000"/>
              <a:buFont typeface="Arial MT"/>
              <a:buChar char="•"/>
            </a:pPr>
            <a:r>
              <a:rPr lang="en-US" altLang="en-US" sz="2200" dirty="0">
                <a:latin typeface="Futura"/>
                <a:sym typeface="Futura"/>
              </a:rPr>
              <a:t>Visual Perception &amp; Discrimination</a:t>
            </a:r>
          </a:p>
          <a:p>
            <a:pPr eaLnBrk="1" hangingPunct="1">
              <a:lnSpc>
                <a:spcPct val="80000"/>
              </a:lnSpc>
              <a:spcBef>
                <a:spcPts val="763"/>
              </a:spcBef>
              <a:buClr>
                <a:srgbClr val="000000"/>
              </a:buClr>
              <a:buSzPct val="100000"/>
              <a:buFontTx/>
              <a:buNone/>
            </a:pPr>
            <a:endParaRPr lang="en-US" altLang="en-US" sz="2200" dirty="0">
              <a:latin typeface="Futura"/>
              <a:sym typeface="Futura"/>
            </a:endParaRPr>
          </a:p>
          <a:p>
            <a:pPr eaLnBrk="1" hangingPunct="1">
              <a:lnSpc>
                <a:spcPct val="80000"/>
              </a:lnSpc>
              <a:spcBef>
                <a:spcPts val="763"/>
              </a:spcBef>
              <a:buClr>
                <a:srgbClr val="000000"/>
              </a:buClr>
              <a:buSzPct val="100000"/>
              <a:buFont typeface="Arial MT"/>
              <a:buChar char="•"/>
            </a:pPr>
            <a:r>
              <a:rPr lang="en-US" altLang="en-US" sz="2200" dirty="0">
                <a:latin typeface="Futura"/>
                <a:sym typeface="Futura"/>
              </a:rPr>
              <a:t>Auditory Perception &amp; Discrimination</a:t>
            </a:r>
          </a:p>
        </p:txBody>
      </p:sp>
      <p:sp>
        <p:nvSpPr>
          <p:cNvPr id="2" name="Title 1"/>
          <p:cNvSpPr>
            <a:spLocks noGrp="1"/>
          </p:cNvSpPr>
          <p:nvPr>
            <p:ph type="title" idx="4294967295"/>
          </p:nvPr>
        </p:nvSpPr>
        <p:spPr>
          <a:xfrm>
            <a:off x="471948" y="228600"/>
            <a:ext cx="8229600" cy="1143000"/>
          </a:xfrm>
          <a:prstGeom prst="rect">
            <a:avLst/>
          </a:prstGeom>
        </p:spPr>
        <p:txBody>
          <a:bodyPr/>
          <a:lstStyle/>
          <a:p>
            <a:pPr rtl="0" eaLnBrk="1" fontAlgn="base" hangingPunct="1"/>
            <a:r>
              <a:rPr lang="en-US" sz="4400" kern="1200" dirty="0" smtClean="0">
                <a:solidFill>
                  <a:schemeClr val="bg1"/>
                </a:solidFill>
                <a:effectLst/>
                <a:latin typeface="+mn-lt"/>
                <a:ea typeface="MS PGothic"/>
                <a:cs typeface="+mn-cs"/>
              </a:rPr>
              <a:t>The Neurology of My Brain</a:t>
            </a:r>
            <a:endParaRPr lang="en-US" dirty="0" smtClean="0">
              <a:solidFill>
                <a:schemeClr val="bg1"/>
              </a:solidFill>
              <a:effectLst/>
              <a:latin typeface="+mn-lt"/>
            </a:endParaRPr>
          </a:p>
          <a:p>
            <a:endParaRPr lang="en-US" dirty="0">
              <a:solidFill>
                <a:schemeClr val="bg1"/>
              </a:solidFill>
              <a:latin typeface="+mn-lt"/>
            </a:endParaRPr>
          </a:p>
        </p:txBody>
      </p:sp>
    </p:spTree>
    <p:extLst>
      <p:ext uri="{BB962C8B-B14F-4D97-AF65-F5344CB8AC3E}">
        <p14:creationId xmlns:p14="http://schemas.microsoft.com/office/powerpoint/2010/main" val="3539517748"/>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1026"/>
          <p:cNvSpPr>
            <a:spLocks noGrp="1" noChangeArrowheads="1"/>
          </p:cNvSpPr>
          <p:nvPr>
            <p:ph type="title"/>
          </p:nvPr>
        </p:nvSpPr>
        <p:spPr/>
        <p:txBody>
          <a:bodyPr/>
          <a:lstStyle/>
          <a:p>
            <a:r>
              <a:rPr lang="en-US" altLang="en-US" sz="3600" dirty="0" smtClean="0"/>
              <a:t>Carolyn’s Specific Learning Disabilities</a:t>
            </a:r>
          </a:p>
        </p:txBody>
      </p:sp>
      <p:sp>
        <p:nvSpPr>
          <p:cNvPr id="386051" name="Rectangle 1027"/>
          <p:cNvSpPr>
            <a:spLocks noGrp="1" noChangeArrowheads="1"/>
          </p:cNvSpPr>
          <p:nvPr>
            <p:ph type="body" idx="1"/>
          </p:nvPr>
        </p:nvSpPr>
        <p:spPr/>
        <p:txBody>
          <a:bodyPr/>
          <a:lstStyle/>
          <a:p>
            <a:r>
              <a:rPr lang="en-US" altLang="en-US" sz="2800" dirty="0" smtClean="0"/>
              <a:t>Dyslexia - Difficulties with learning to translate printed words into spoken words with ease</a:t>
            </a:r>
          </a:p>
          <a:p>
            <a:endParaRPr lang="en-US" altLang="en-US" sz="2800" dirty="0" smtClean="0"/>
          </a:p>
          <a:p>
            <a:r>
              <a:rPr lang="en-US" altLang="en-US" sz="2800" dirty="0" smtClean="0"/>
              <a:t>Dysgraphia - Deficits in writing (organization, clarity, unity, mechanical errors, spelling, handwriting) </a:t>
            </a:r>
          </a:p>
          <a:p>
            <a:endParaRPr lang="en-US" altLang="en-US" sz="2800" dirty="0" smtClean="0"/>
          </a:p>
          <a:p>
            <a:r>
              <a:rPr lang="en-US" altLang="en-US" sz="2800" dirty="0" smtClean="0"/>
              <a:t>Dyscalculia - Difficulty with numbers and/or remembering facts over a long period of time (columns, number reversal, mathematical operation)</a:t>
            </a:r>
          </a:p>
        </p:txBody>
      </p:sp>
    </p:spTree>
    <p:extLst>
      <p:ext uri="{BB962C8B-B14F-4D97-AF65-F5344CB8AC3E}">
        <p14:creationId xmlns:p14="http://schemas.microsoft.com/office/powerpoint/2010/main" val="1880056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anim calcmode="lin" valueType="num">
                                      <p:cBhvr additive="base">
                                        <p:cTn id="7" dur="500" fill="hold"/>
                                        <p:tgtEl>
                                          <p:spTgt spid="386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60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6051">
                                            <p:txEl>
                                              <p:pRg st="2" end="2"/>
                                            </p:txEl>
                                          </p:spTgt>
                                        </p:tgtEl>
                                        <p:attrNameLst>
                                          <p:attrName>style.visibility</p:attrName>
                                        </p:attrNameLst>
                                      </p:cBhvr>
                                      <p:to>
                                        <p:strVal val="visible"/>
                                      </p:to>
                                    </p:set>
                                    <p:anim calcmode="lin" valueType="num">
                                      <p:cBhvr additive="base">
                                        <p:cTn id="13" dur="500" fill="hold"/>
                                        <p:tgtEl>
                                          <p:spTgt spid="38605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605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6051">
                                            <p:txEl>
                                              <p:pRg st="4" end="4"/>
                                            </p:txEl>
                                          </p:spTgt>
                                        </p:tgtEl>
                                        <p:attrNameLst>
                                          <p:attrName>style.visibility</p:attrName>
                                        </p:attrNameLst>
                                      </p:cBhvr>
                                      <p:to>
                                        <p:strVal val="visible"/>
                                      </p:to>
                                    </p:set>
                                    <p:anim calcmode="lin" valueType="num">
                                      <p:cBhvr additive="base">
                                        <p:cTn id="19" dur="500" fill="hold"/>
                                        <p:tgtEl>
                                          <p:spTgt spid="38605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605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1"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152400"/>
            <a:ext cx="8229600" cy="792162"/>
          </a:xfrm>
        </p:spPr>
        <p:txBody>
          <a:bodyPr/>
          <a:lstStyle/>
          <a:p>
            <a:r>
              <a:rPr lang="en-US" altLang="en-US" sz="3600" dirty="0" smtClean="0"/>
              <a:t>More on Carolyn’s Specific  </a:t>
            </a:r>
            <a:br>
              <a:rPr lang="en-US" altLang="en-US" sz="3600" dirty="0" smtClean="0"/>
            </a:br>
            <a:r>
              <a:rPr lang="en-US" altLang="en-US" sz="3600" dirty="0" smtClean="0"/>
              <a:t>Learning Disabilities</a:t>
            </a:r>
          </a:p>
        </p:txBody>
      </p:sp>
      <p:sp>
        <p:nvSpPr>
          <p:cNvPr id="56323" name="Rectangle 3"/>
          <p:cNvSpPr>
            <a:spLocks noGrp="1" noChangeArrowheads="1"/>
          </p:cNvSpPr>
          <p:nvPr>
            <p:ph type="body" idx="1"/>
          </p:nvPr>
        </p:nvSpPr>
        <p:spPr>
          <a:xfrm>
            <a:off x="457200" y="1981200"/>
            <a:ext cx="8229600" cy="4449763"/>
          </a:xfrm>
        </p:spPr>
        <p:txBody>
          <a:bodyPr/>
          <a:lstStyle/>
          <a:p>
            <a:r>
              <a:rPr lang="en-US" altLang="en-US" dirty="0" smtClean="0"/>
              <a:t>Auditory Perceptual Deficit</a:t>
            </a:r>
          </a:p>
          <a:p>
            <a:pPr lvl="1"/>
            <a:r>
              <a:rPr lang="en-US" altLang="en-US" dirty="0" smtClean="0"/>
              <a:t>Has trouble receiving accurate information from the sense of hearing (trouble with how the brain interprets what it hears) - oral instructions, differentiating between similar sounds, hearing one sound over a background of other noise</a:t>
            </a:r>
          </a:p>
        </p:txBody>
      </p:sp>
    </p:spTree>
    <p:extLst>
      <p:ext uri="{BB962C8B-B14F-4D97-AF65-F5344CB8AC3E}">
        <p14:creationId xmlns:p14="http://schemas.microsoft.com/office/powerpoint/2010/main" val="306802240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458200" cy="4876800"/>
          </a:xfrm>
        </p:spPr>
        <p:txBody>
          <a:bodyPr/>
          <a:lstStyle/>
          <a:p>
            <a:pPr marL="0" indent="0">
              <a:buNone/>
            </a:pPr>
            <a:r>
              <a:rPr lang="en-US" sz="2000" dirty="0"/>
              <a:t>What is </a:t>
            </a:r>
            <a:r>
              <a:rPr lang="en-US" sz="2000" dirty="0" smtClean="0"/>
              <a:t>Spinal Muscular Atrophy Type 2?</a:t>
            </a:r>
            <a:endParaRPr lang="en-US" sz="2000" dirty="0"/>
          </a:p>
          <a:p>
            <a:r>
              <a:rPr lang="en-US" sz="2000" dirty="0"/>
              <a:t>Spinal muscular atrophy (SMA) is a genetic condition which affects the nerves that control muscle movement – the motor neurons. </a:t>
            </a:r>
          </a:p>
          <a:p>
            <a:r>
              <a:rPr lang="en-US" sz="2000" dirty="0"/>
              <a:t>It is named 'spinal' because most of the motor neurons are located in the spinal cord. 'Muscular' is in the name because it primary affects the muscles which don’t receive signals from the motor neurons. ‘Atrophy’ is the medical term for wasting away or getting smaller, which is what generally happens to muscles when they’re not active.</a:t>
            </a:r>
          </a:p>
          <a:p>
            <a:r>
              <a:rPr lang="en-US" sz="2000" dirty="0" smtClean="0"/>
              <a:t>Weakness </a:t>
            </a:r>
            <a:r>
              <a:rPr lang="en-US" sz="2000" dirty="0"/>
              <a:t>of the spinal muscles results in scoliosis (curvature of the spine) which may require bracing and eventually surgery. Shortening of the muscle (contractures) can restrict movement especially around the hip, knee and ankle joints. Usually the muscles used in chewing and swallowing are not significantly affected early on. The muscles of the chest wall are affected, causing poor breathing function and susceptibility to respiratory infections and complications.</a:t>
            </a:r>
          </a:p>
        </p:txBody>
      </p:sp>
      <p:sp>
        <p:nvSpPr>
          <p:cNvPr id="4" name="Rectangle 5"/>
          <p:cNvSpPr>
            <a:spLocks noGrp="1" noChangeArrowheads="1"/>
          </p:cNvSpPr>
          <p:nvPr>
            <p:ph type="title"/>
          </p:nvPr>
        </p:nvSpPr>
        <p:spPr>
          <a:xfrm>
            <a:off x="228600" y="304800"/>
            <a:ext cx="8305800" cy="990600"/>
          </a:xfrm>
        </p:spPr>
        <p:txBody>
          <a:bodyPr rIns="132080"/>
          <a:lstStyle/>
          <a:p>
            <a:pPr indent="0" eaLnBrk="1" hangingPunct="1"/>
            <a:r>
              <a:rPr lang="en-US" altLang="en-US" dirty="0" smtClean="0">
                <a:cs typeface="Arial" charset="0"/>
                <a:sym typeface="Arial" charset="0"/>
              </a:rPr>
              <a:t>More on Liz’s Specific Disability</a:t>
            </a:r>
            <a:endParaRPr lang="en-US" altLang="en-US" dirty="0" smtClean="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15853367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229600" cy="4953000"/>
          </a:xfrm>
        </p:spPr>
        <p:txBody>
          <a:bodyPr/>
          <a:lstStyle/>
          <a:p>
            <a:r>
              <a:rPr lang="en-US" sz="2800" dirty="0"/>
              <a:t>Muscular </a:t>
            </a:r>
            <a:r>
              <a:rPr lang="en-US" sz="2800" dirty="0" smtClean="0"/>
              <a:t>Dystrophy</a:t>
            </a:r>
          </a:p>
          <a:p>
            <a:r>
              <a:rPr lang="en-US" sz="2800" dirty="0" smtClean="0"/>
              <a:t>Spinal </a:t>
            </a:r>
            <a:r>
              <a:rPr lang="en-US" sz="2800" dirty="0"/>
              <a:t>Muscular Atrophy </a:t>
            </a:r>
            <a:r>
              <a:rPr lang="en-US" sz="2800" dirty="0" smtClean="0"/>
              <a:t>2</a:t>
            </a:r>
          </a:p>
          <a:p>
            <a:pPr lvl="1"/>
            <a:r>
              <a:rPr lang="en-US" dirty="0"/>
              <a:t>D</a:t>
            </a:r>
            <a:r>
              <a:rPr lang="en-US" dirty="0" smtClean="0"/>
              <a:t>iagnosed at 9 </a:t>
            </a:r>
            <a:r>
              <a:rPr lang="en-US" dirty="0"/>
              <a:t>months</a:t>
            </a:r>
          </a:p>
          <a:p>
            <a:pPr lvl="2"/>
            <a:r>
              <a:rPr lang="en-US" sz="2000" dirty="0"/>
              <a:t>Life Expectancy? (Age 2, </a:t>
            </a:r>
            <a:r>
              <a:rPr lang="en-US" sz="2000" dirty="0" smtClean="0"/>
              <a:t>7, </a:t>
            </a:r>
            <a:r>
              <a:rPr lang="en-US" sz="2000" dirty="0"/>
              <a:t>11, </a:t>
            </a:r>
            <a:r>
              <a:rPr lang="en-US" sz="2000" dirty="0" smtClean="0"/>
              <a:t>17) I AM 36!!</a:t>
            </a:r>
            <a:endParaRPr lang="en-US" sz="2000" dirty="0"/>
          </a:p>
          <a:p>
            <a:pPr lvl="2"/>
            <a:r>
              <a:rPr lang="en-US" sz="2000" dirty="0" smtClean="0"/>
              <a:t>Stable vs. Decline </a:t>
            </a:r>
            <a:endParaRPr lang="en-US" sz="2000" dirty="0"/>
          </a:p>
          <a:p>
            <a:pPr lvl="2"/>
            <a:r>
              <a:rPr lang="en-US" sz="2000" dirty="0"/>
              <a:t>Progressive Muscle </a:t>
            </a:r>
            <a:r>
              <a:rPr lang="en-US" sz="2000" dirty="0" smtClean="0"/>
              <a:t>Weakness</a:t>
            </a:r>
          </a:p>
          <a:p>
            <a:pPr lvl="2"/>
            <a:r>
              <a:rPr lang="en-US" sz="2000" dirty="0" smtClean="0"/>
              <a:t>Fatigue</a:t>
            </a:r>
            <a:endParaRPr lang="en-US" sz="2000" dirty="0"/>
          </a:p>
          <a:p>
            <a:pPr lvl="2"/>
            <a:r>
              <a:rPr lang="en-US" sz="2000" dirty="0"/>
              <a:t>Chronic Pain</a:t>
            </a:r>
          </a:p>
          <a:p>
            <a:pPr lvl="2"/>
            <a:r>
              <a:rPr lang="en-US" sz="2000" dirty="0"/>
              <a:t>Variety of assistive technology and durable medical equipment - writing, access, environment</a:t>
            </a:r>
          </a:p>
          <a:p>
            <a:pPr lvl="2"/>
            <a:r>
              <a:rPr lang="en-US" sz="2000" dirty="0" smtClean="0"/>
              <a:t>My </a:t>
            </a:r>
            <a:r>
              <a:rPr lang="en-US" sz="2000" dirty="0"/>
              <a:t>list of AT &amp; DME </a:t>
            </a:r>
            <a:r>
              <a:rPr lang="en-US" sz="2000" dirty="0" smtClean="0"/>
              <a:t>continually grows!</a:t>
            </a:r>
            <a:endParaRPr lang="en-US" sz="2000" dirty="0"/>
          </a:p>
        </p:txBody>
      </p:sp>
      <p:sp>
        <p:nvSpPr>
          <p:cNvPr id="4" name="Rectangle 5"/>
          <p:cNvSpPr>
            <a:spLocks noGrp="1" noChangeArrowheads="1"/>
          </p:cNvSpPr>
          <p:nvPr>
            <p:ph type="title"/>
          </p:nvPr>
        </p:nvSpPr>
        <p:spPr>
          <a:xfrm>
            <a:off x="228600" y="304800"/>
            <a:ext cx="8305800" cy="990600"/>
          </a:xfrm>
        </p:spPr>
        <p:txBody>
          <a:bodyPr rIns="132080"/>
          <a:lstStyle/>
          <a:p>
            <a:pPr indent="0" eaLnBrk="1" hangingPunct="1"/>
            <a:r>
              <a:rPr lang="en-US" altLang="en-US" dirty="0" smtClean="0">
                <a:cs typeface="Arial" charset="0"/>
                <a:sym typeface="Arial" charset="0"/>
              </a:rPr>
              <a:t>Liz’s Specific Disability</a:t>
            </a:r>
            <a:endParaRPr lang="en-US" altLang="en-US" dirty="0" smtClean="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23421834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sz="quarter"/>
          </p:nvPr>
        </p:nvSpPr>
        <p:spPr/>
        <p:txBody>
          <a:bodyPr/>
          <a:lstStyle/>
          <a:p>
            <a:r>
              <a:rPr lang="en-US" b="1" dirty="0" smtClean="0">
                <a:solidFill>
                  <a:schemeClr val="tx2"/>
                </a:solidFill>
              </a:rPr>
              <a:t>Transition Success:</a:t>
            </a:r>
            <a:br>
              <a:rPr lang="en-US" b="1" dirty="0" smtClean="0">
                <a:solidFill>
                  <a:schemeClr val="tx2"/>
                </a:solidFill>
              </a:rPr>
            </a:br>
            <a:r>
              <a:rPr lang="en-US" b="1" dirty="0" smtClean="0">
                <a:solidFill>
                  <a:schemeClr val="tx2"/>
                </a:solidFill>
              </a:rPr>
              <a:t/>
            </a:r>
            <a:br>
              <a:rPr lang="en-US" b="1" dirty="0" smtClean="0">
                <a:solidFill>
                  <a:schemeClr val="tx2"/>
                </a:solidFill>
              </a:rPr>
            </a:br>
            <a:r>
              <a:rPr lang="en-US" b="1" dirty="0" smtClean="0">
                <a:solidFill>
                  <a:schemeClr val="tx2"/>
                </a:solidFill>
              </a:rPr>
              <a:t>Understanding the </a:t>
            </a:r>
            <a:br>
              <a:rPr lang="en-US" b="1" dirty="0" smtClean="0">
                <a:solidFill>
                  <a:schemeClr val="tx2"/>
                </a:solidFill>
              </a:rPr>
            </a:br>
            <a:r>
              <a:rPr lang="en-US" b="1" dirty="0" smtClean="0">
                <a:solidFill>
                  <a:schemeClr val="tx2"/>
                </a:solidFill>
              </a:rPr>
              <a:t>Assistive Technology</a:t>
            </a:r>
            <a:br>
              <a:rPr lang="en-US" b="1" dirty="0" smtClean="0">
                <a:solidFill>
                  <a:schemeClr val="tx2"/>
                </a:solidFill>
              </a:rPr>
            </a:br>
            <a:r>
              <a:rPr lang="en-US" b="1" dirty="0" smtClean="0">
                <a:solidFill>
                  <a:schemeClr val="tx2"/>
                </a:solidFill>
              </a:rPr>
              <a:t>Connection</a:t>
            </a:r>
          </a:p>
        </p:txBody>
      </p:sp>
    </p:spTree>
    <p:extLst>
      <p:ext uri="{BB962C8B-B14F-4D97-AF65-F5344CB8AC3E}">
        <p14:creationId xmlns:p14="http://schemas.microsoft.com/office/powerpoint/2010/main" val="26415449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smtClean="0"/>
              <a:t>Why Assistive Technology?</a:t>
            </a:r>
            <a:endParaRPr lang="en-US" altLang="en-US" dirty="0" smtClean="0"/>
          </a:p>
        </p:txBody>
      </p:sp>
      <p:sp>
        <p:nvSpPr>
          <p:cNvPr id="62467" name="Rectangle 3"/>
          <p:cNvSpPr>
            <a:spLocks noGrp="1" noChangeArrowheads="1"/>
          </p:cNvSpPr>
          <p:nvPr>
            <p:ph type="body" sz="half" idx="1"/>
          </p:nvPr>
        </p:nvSpPr>
        <p:spPr/>
        <p:txBody>
          <a:bodyPr/>
          <a:lstStyle/>
          <a:p>
            <a:r>
              <a:rPr lang="en-US" altLang="en-US" sz="2400" dirty="0" smtClean="0"/>
              <a:t>For a person without a disability, technology makes things easier….</a:t>
            </a:r>
          </a:p>
          <a:p>
            <a:endParaRPr lang="en-US" altLang="en-US" sz="2400" dirty="0" smtClean="0"/>
          </a:p>
          <a:p>
            <a:r>
              <a:rPr lang="en-US" altLang="en-US" sz="2400" dirty="0" smtClean="0"/>
              <a:t>For a person with a disability, technology makes things possible. </a:t>
            </a:r>
          </a:p>
          <a:p>
            <a:endParaRPr lang="en-US" altLang="en-US" sz="2400" dirty="0" smtClean="0"/>
          </a:p>
          <a:p>
            <a:r>
              <a:rPr lang="en-US" altLang="en-US" sz="2400" dirty="0" smtClean="0"/>
              <a:t>TIP: USE AT. I have yet to meet a successful student who doesn’t use Any AT.</a:t>
            </a:r>
          </a:p>
          <a:p>
            <a:endParaRPr lang="en-US" altLang="en-US" sz="2400" dirty="0" smtClean="0"/>
          </a:p>
        </p:txBody>
      </p:sp>
      <p:pic>
        <p:nvPicPr>
          <p:cNvPr id="62468" name="Picture 4" descr="greg sharpe1"/>
          <p:cNvPicPr>
            <a:picLocks noGrp="1" noChangeAspect="1" noChangeArrowheads="1"/>
          </p:cNvPicPr>
          <p:nvPr>
            <p:ph type="body" sz="half" idx="2"/>
          </p:nvPr>
        </p:nvPicPr>
        <p:blipFill>
          <a:blip r:embed="rId3" cstate="email">
            <a:extLst>
              <a:ext uri="{28A0092B-C50C-407E-A947-70E740481C1C}">
                <a14:useLocalDpi xmlns:a14="http://schemas.microsoft.com/office/drawing/2010/main"/>
              </a:ext>
            </a:extLst>
          </a:blip>
          <a:srcRect/>
          <a:stretch>
            <a:fillRect/>
          </a:stretch>
        </p:blipFill>
        <p:spPr>
          <a:xfrm>
            <a:off x="4648200" y="2429478"/>
            <a:ext cx="4038600" cy="2867406"/>
          </a:xfrm>
        </p:spPr>
      </p:pic>
      <p:pic>
        <p:nvPicPr>
          <p:cNvPr id="6" name="Picture 2" descr="Navigating a Path around a Cliff">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48400" y="5853799"/>
            <a:ext cx="1227206" cy="100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08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l"/>
            <a:r>
              <a:rPr lang="en-US" sz="2800" b="1" dirty="0"/>
              <a:t>Join us for Upcoming </a:t>
            </a:r>
            <a:r>
              <a:rPr lang="en-US" sz="2800" b="1" dirty="0" smtClean="0"/>
              <a:t>Events!</a:t>
            </a:r>
            <a:endParaRPr lang="en-US" sz="2800" b="1" dirty="0"/>
          </a:p>
        </p:txBody>
      </p:sp>
      <p:sp>
        <p:nvSpPr>
          <p:cNvPr id="14339" name="Content Placeholder 2"/>
          <p:cNvSpPr>
            <a:spLocks noGrp="1"/>
          </p:cNvSpPr>
          <p:nvPr>
            <p:ph sz="half" idx="2"/>
          </p:nvPr>
        </p:nvSpPr>
        <p:spPr bwMode="auto">
          <a:xfrm>
            <a:off x="457200" y="160020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spcBef>
                <a:spcPts val="0"/>
              </a:spcBef>
              <a:buNone/>
            </a:pPr>
            <a:r>
              <a:rPr lang="en-US" sz="2800" b="1" dirty="0" smtClean="0"/>
              <a:t>IDEAS Conference</a:t>
            </a:r>
          </a:p>
          <a:p>
            <a:pPr marL="0" indent="0">
              <a:spcBef>
                <a:spcPts val="0"/>
              </a:spcBef>
              <a:buNone/>
            </a:pPr>
            <a:r>
              <a:rPr lang="en-US" sz="2800" dirty="0" smtClean="0">
                <a:latin typeface="Calibri" pitchFamily="34" charset="0"/>
              </a:rPr>
              <a:t>June 2-6, 2015</a:t>
            </a:r>
          </a:p>
          <a:p>
            <a:pPr marL="0" indent="0">
              <a:spcBef>
                <a:spcPts val="0"/>
              </a:spcBef>
              <a:buNone/>
            </a:pPr>
            <a:r>
              <a:rPr lang="en-US" sz="2800" dirty="0" smtClean="0">
                <a:latin typeface="Calibri" pitchFamily="34" charset="0"/>
              </a:rPr>
              <a:t>Epworth by the Sea, St. Simon’s Island</a:t>
            </a:r>
          </a:p>
          <a:p>
            <a:pPr marL="0" indent="0">
              <a:spcBef>
                <a:spcPts val="0"/>
              </a:spcBef>
              <a:buNone/>
            </a:pPr>
            <a:endParaRPr lang="en-US" sz="3200" i="1" dirty="0">
              <a:latin typeface="Calibri" pitchFamily="34" charset="0"/>
            </a:endParaRPr>
          </a:p>
          <a:p>
            <a:pPr marL="0" indent="0">
              <a:spcBef>
                <a:spcPts val="0"/>
              </a:spcBef>
              <a:buNone/>
            </a:pPr>
            <a:r>
              <a:rPr lang="en-US" i="1" dirty="0">
                <a:latin typeface="Calibri" pitchFamily="34" charset="0"/>
              </a:rPr>
              <a:t>Visit </a:t>
            </a:r>
            <a:r>
              <a:rPr lang="en-US" i="1" dirty="0">
                <a:latin typeface="Calibri" pitchFamily="34" charset="0"/>
                <a:hlinkClick r:id="rId3"/>
              </a:rPr>
              <a:t>www.gatfl.org</a:t>
            </a:r>
            <a:r>
              <a:rPr lang="en-US" i="1" dirty="0">
                <a:latin typeface="Calibri" pitchFamily="34" charset="0"/>
              </a:rPr>
              <a:t> for the full </a:t>
            </a:r>
            <a:r>
              <a:rPr lang="en-US" i="1" dirty="0" smtClean="0">
                <a:latin typeface="Calibri" pitchFamily="34" charset="0"/>
              </a:rPr>
              <a:t>schedule and to </a:t>
            </a:r>
            <a:r>
              <a:rPr lang="en-US" i="1" dirty="0">
                <a:latin typeface="Calibri" pitchFamily="34" charset="0"/>
              </a:rPr>
              <a:t>s</a:t>
            </a:r>
            <a:r>
              <a:rPr lang="en-US" i="1" dirty="0" smtClean="0">
                <a:latin typeface="Calibri" pitchFamily="34" charset="0"/>
              </a:rPr>
              <a:t>ign </a:t>
            </a:r>
            <a:r>
              <a:rPr lang="en-US" i="1" dirty="0">
                <a:latin typeface="Calibri" pitchFamily="34" charset="0"/>
              </a:rPr>
              <a:t>up on the TFL mailing list to receive our email </a:t>
            </a:r>
            <a:r>
              <a:rPr lang="en-US" i="1" dirty="0" smtClean="0">
                <a:latin typeface="Calibri" pitchFamily="34" charset="0"/>
              </a:rPr>
              <a:t>announcements.</a:t>
            </a:r>
            <a:endParaRPr lang="en-US" i="1" dirty="0">
              <a:latin typeface="Calibri"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36" y="5525784"/>
            <a:ext cx="1239905" cy="1278121"/>
          </a:xfrm>
          <a:prstGeom prst="rect">
            <a:avLst/>
          </a:prstGeom>
          <a:ln w="28575">
            <a:solidFill>
              <a:schemeClr val="bg1"/>
            </a:solidFill>
          </a:ln>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4800" y="5658658"/>
            <a:ext cx="2286000" cy="1012371"/>
          </a:xfrm>
          <a:prstGeom prst="rect">
            <a:avLst/>
          </a:prstGeom>
        </p:spPr>
      </p:pic>
    </p:spTree>
    <p:extLst>
      <p:ext uri="{BB962C8B-B14F-4D97-AF65-F5344CB8AC3E}">
        <p14:creationId xmlns:p14="http://schemas.microsoft.com/office/powerpoint/2010/main" val="486467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2438400" y="1965223"/>
            <a:ext cx="6553199"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000" dirty="0">
                <a:latin typeface="+mj-lt"/>
              </a:rPr>
              <a:t>"Research indicates that many of the emotional or social difficulties gifted students experience disappear when their educational climates are adapted to their level and pace of learning." </a:t>
            </a:r>
          </a:p>
          <a:p>
            <a:endParaRPr lang="en-US" altLang="en-US" dirty="0">
              <a:latin typeface="+mj-lt"/>
            </a:endParaRPr>
          </a:p>
          <a:p>
            <a:r>
              <a:rPr lang="en-US" altLang="en-US" sz="2000" b="1" dirty="0">
                <a:latin typeface="+mj-lt"/>
              </a:rPr>
              <a:t>TIP: Differentiation in education can also include how a student shows that they have mastery of a concept. This could be through a research paper, role play, podcast, diagram, poster, etc. </a:t>
            </a:r>
          </a:p>
          <a:p>
            <a:endParaRPr lang="en-US" altLang="en-US" sz="2000" b="1" dirty="0">
              <a:latin typeface="+mj-lt"/>
            </a:endParaRPr>
          </a:p>
          <a:p>
            <a:r>
              <a:rPr lang="en-US" altLang="en-US" sz="2000" b="1" dirty="0">
                <a:latin typeface="+mj-lt"/>
              </a:rPr>
              <a:t>TIP: The key to differentiation is finding how your students learn and displays their learning that meets their specific needs.</a:t>
            </a:r>
          </a:p>
        </p:txBody>
      </p:sp>
      <p:sp>
        <p:nvSpPr>
          <p:cNvPr id="66563" name="Rectangle 3"/>
          <p:cNvSpPr>
            <a:spLocks noChangeArrowheads="1"/>
          </p:cNvSpPr>
          <p:nvPr/>
        </p:nvSpPr>
        <p:spPr bwMode="auto">
          <a:xfrm>
            <a:off x="7656513" y="6289675"/>
            <a:ext cx="1185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dirty="0"/>
              <a:t>Wikipedia</a:t>
            </a:r>
          </a:p>
        </p:txBody>
      </p:sp>
      <p:sp>
        <p:nvSpPr>
          <p:cNvPr id="66564" name="Title 1"/>
          <p:cNvSpPr>
            <a:spLocks noGrp="1"/>
          </p:cNvSpPr>
          <p:nvPr>
            <p:ph type="title"/>
          </p:nvPr>
        </p:nvSpPr>
        <p:spPr>
          <a:xfrm>
            <a:off x="457200" y="381000"/>
            <a:ext cx="8229600" cy="914400"/>
          </a:xfrm>
        </p:spPr>
        <p:txBody>
          <a:bodyPr/>
          <a:lstStyle/>
          <a:p>
            <a:r>
              <a:rPr lang="en-US" sz="3200" dirty="0" smtClean="0">
                <a:solidFill>
                  <a:schemeClr val="bg1"/>
                </a:solidFill>
              </a:rPr>
              <a:t>Universal Design for Learning &amp; </a:t>
            </a:r>
            <a:r>
              <a:rPr lang="en-US" altLang="en-US" sz="3200" dirty="0" smtClean="0">
                <a:solidFill>
                  <a:schemeClr val="bg1"/>
                </a:solidFill>
              </a:rPr>
              <a:t>Differentiation</a:t>
            </a:r>
          </a:p>
        </p:txBody>
      </p:sp>
      <p:pic>
        <p:nvPicPr>
          <p:cNvPr id="6" name="Picture 4" descr="Navigating a foot bridge across a Ga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3472747"/>
            <a:ext cx="1755613" cy="1251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8785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ltLang="en-US" dirty="0" smtClean="0"/>
              <a:t>Consider this  </a:t>
            </a:r>
          </a:p>
        </p:txBody>
      </p:sp>
      <p:sp>
        <p:nvSpPr>
          <p:cNvPr id="58371" name="Rectangle 3"/>
          <p:cNvSpPr>
            <a:spLocks noGrp="1" noChangeArrowheads="1"/>
          </p:cNvSpPr>
          <p:nvPr>
            <p:ph type="body" idx="1"/>
          </p:nvPr>
        </p:nvSpPr>
        <p:spPr/>
        <p:txBody>
          <a:bodyPr/>
          <a:lstStyle/>
          <a:p>
            <a:r>
              <a:rPr lang="en-US" dirty="0" smtClean="0"/>
              <a:t>Our Success relies on </a:t>
            </a:r>
          </a:p>
          <a:p>
            <a:pPr lvl="1"/>
            <a:r>
              <a:rPr lang="en-US" dirty="0" smtClean="0"/>
              <a:t>Failing</a:t>
            </a:r>
          </a:p>
          <a:p>
            <a:pPr lvl="1"/>
            <a:r>
              <a:rPr lang="en-US" dirty="0" smtClean="0"/>
              <a:t>Dignity of Failure</a:t>
            </a:r>
          </a:p>
          <a:p>
            <a:pPr lvl="2"/>
            <a:r>
              <a:rPr lang="en-US" dirty="0" smtClean="0"/>
              <a:t>I learned More from My “Failures” sometimes than my “successes”</a:t>
            </a:r>
          </a:p>
          <a:p>
            <a:pPr lvl="2"/>
            <a:r>
              <a:rPr lang="en-US" dirty="0" smtClean="0"/>
              <a:t>Give yourself room to fail – and Grow from the experience</a:t>
            </a:r>
          </a:p>
          <a:p>
            <a:pPr lvl="2"/>
            <a:r>
              <a:rPr lang="en-US" dirty="0" smtClean="0"/>
              <a:t>Learn to Laugh - a lot!</a:t>
            </a:r>
          </a:p>
          <a:p>
            <a:pPr lvl="2"/>
            <a:r>
              <a:rPr lang="en-US" dirty="0" smtClean="0"/>
              <a:t>Be Optimistic</a:t>
            </a:r>
          </a:p>
          <a:p>
            <a:pPr lvl="2"/>
            <a:r>
              <a:rPr lang="en-US" dirty="0" smtClean="0"/>
              <a:t>Evaluate &amp; Evolve!</a:t>
            </a:r>
          </a:p>
        </p:txBody>
      </p:sp>
      <p:pic>
        <p:nvPicPr>
          <p:cNvPr id="6" name="Picture 4" descr="Navigating a foot bridge across a Ga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1537601"/>
            <a:ext cx="1942933" cy="138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6075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1" y="228600"/>
            <a:ext cx="8305799" cy="914400"/>
          </a:xfrm>
        </p:spPr>
        <p:txBody>
          <a:bodyPr/>
          <a:lstStyle/>
          <a:p>
            <a:r>
              <a:rPr lang="en-US" dirty="0" smtClean="0">
                <a:solidFill>
                  <a:schemeClr val="bg1"/>
                </a:solidFill>
              </a:rPr>
              <a:t>Moving from Information to Action</a:t>
            </a:r>
            <a:endParaRPr lang="en-US" dirty="0">
              <a:solidFill>
                <a:schemeClr val="bg1"/>
              </a:solidFill>
            </a:endParaRPr>
          </a:p>
        </p:txBody>
      </p:sp>
      <p:sp>
        <p:nvSpPr>
          <p:cNvPr id="16387" name="Rectangle 3"/>
          <p:cNvSpPr>
            <a:spLocks noGrp="1" noChangeArrowheads="1"/>
          </p:cNvSpPr>
          <p:nvPr>
            <p:ph type="body" sz="half" idx="1"/>
          </p:nvPr>
        </p:nvSpPr>
        <p:spPr>
          <a:xfrm>
            <a:off x="228600" y="1676400"/>
            <a:ext cx="6248400" cy="4114800"/>
          </a:xfrm>
        </p:spPr>
        <p:txBody>
          <a:bodyPr/>
          <a:lstStyle/>
          <a:p>
            <a:pPr marL="0" indent="0">
              <a:buNone/>
            </a:pPr>
            <a:endParaRPr lang="en-US" sz="2400" dirty="0" smtClean="0"/>
          </a:p>
          <a:p>
            <a:pPr marL="0" indent="0">
              <a:buNone/>
            </a:pPr>
            <a:r>
              <a:rPr lang="en-US" sz="2400" dirty="0" smtClean="0"/>
              <a:t>Educational Psychological Evaluations </a:t>
            </a:r>
          </a:p>
          <a:p>
            <a:pPr>
              <a:buFont typeface="Wingdings" panose="05000000000000000000" pitchFamily="2" charset="2"/>
              <a:buChar char="ü"/>
            </a:pPr>
            <a:r>
              <a:rPr lang="en-US" sz="2400" dirty="0" smtClean="0"/>
              <a:t>One to one assessment </a:t>
            </a:r>
          </a:p>
          <a:p>
            <a:pPr>
              <a:buFont typeface="Wingdings" panose="05000000000000000000" pitchFamily="2" charset="2"/>
              <a:buChar char="ü"/>
            </a:pPr>
            <a:r>
              <a:rPr lang="en-US" sz="2400" dirty="0" smtClean="0"/>
              <a:t>Comprehensive battery of tests </a:t>
            </a:r>
          </a:p>
          <a:p>
            <a:pPr>
              <a:buFont typeface="Wingdings" panose="05000000000000000000" pitchFamily="2" charset="2"/>
              <a:buChar char="ü"/>
            </a:pPr>
            <a:r>
              <a:rPr lang="en-US" sz="2400" dirty="0" smtClean="0"/>
              <a:t>Detailed report with recommendations for support in work and/or learning </a:t>
            </a:r>
          </a:p>
          <a:p>
            <a:pPr marL="0" indent="0">
              <a:buNone/>
            </a:pPr>
            <a:endParaRPr lang="en-US" sz="2400" dirty="0" smtClean="0"/>
          </a:p>
          <a:p>
            <a:pPr marL="0" indent="0">
              <a:buNone/>
            </a:pPr>
            <a:r>
              <a:rPr lang="en-US" sz="2400" dirty="0" smtClean="0"/>
              <a:t>What did You learn in your Evaluation?</a:t>
            </a:r>
          </a:p>
          <a:p>
            <a:pPr marL="0" indent="0">
              <a:buNone/>
            </a:pPr>
            <a:r>
              <a:rPr lang="en-US" sz="2400" dirty="0" smtClean="0"/>
              <a:t>Moving from Information to Action</a:t>
            </a:r>
          </a:p>
          <a:p>
            <a:pPr marL="457200" lvl="1" indent="0">
              <a:buNone/>
            </a:pPr>
            <a:r>
              <a:rPr lang="en-US" sz="2000" dirty="0" smtClean="0"/>
              <a:t>Using your Evaluation results as an Action Plan for AT</a:t>
            </a:r>
          </a:p>
          <a:p>
            <a:pPr marL="457200" lvl="1" indent="0">
              <a:buNone/>
            </a:pPr>
            <a:endParaRPr lang="en-US" altLang="en-US" sz="2000" dirty="0" smtClean="0"/>
          </a:p>
        </p:txBody>
      </p:sp>
      <p:pic>
        <p:nvPicPr>
          <p:cNvPr id="4" name="Picture 2" descr="Navigating a Path around a Cliff">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0400" y="3048000"/>
            <a:ext cx="1785938" cy="146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30772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smtClean="0"/>
              <a:t>The “FAST” Track</a:t>
            </a:r>
            <a:endParaRPr lang="en-US" altLang="en-US" dirty="0" smtClean="0"/>
          </a:p>
        </p:txBody>
      </p:sp>
      <p:sp>
        <p:nvSpPr>
          <p:cNvPr id="64515" name="Rectangle 3"/>
          <p:cNvSpPr>
            <a:spLocks noGrp="1" noChangeArrowheads="1"/>
          </p:cNvSpPr>
          <p:nvPr>
            <p:ph type="body" idx="1"/>
          </p:nvPr>
        </p:nvSpPr>
        <p:spPr>
          <a:xfrm>
            <a:off x="1371600" y="1981200"/>
            <a:ext cx="4114800" cy="3581400"/>
          </a:xfrm>
        </p:spPr>
        <p:txBody>
          <a:bodyPr/>
          <a:lstStyle/>
          <a:p>
            <a:pPr>
              <a:buFont typeface="Wingdings" panose="05000000000000000000" pitchFamily="2" charset="2"/>
              <a:buChar char="ü"/>
            </a:pPr>
            <a:r>
              <a:rPr lang="en-US" altLang="en-US" sz="4400" dirty="0" smtClean="0"/>
              <a:t>Frustration</a:t>
            </a:r>
          </a:p>
          <a:p>
            <a:pPr>
              <a:buFont typeface="Wingdings" panose="05000000000000000000" pitchFamily="2" charset="2"/>
              <a:buChar char="ü"/>
            </a:pPr>
            <a:r>
              <a:rPr lang="en-US" altLang="en-US" sz="4400" dirty="0" smtClean="0"/>
              <a:t>Anxiety</a:t>
            </a:r>
          </a:p>
          <a:p>
            <a:pPr>
              <a:buFont typeface="Wingdings" panose="05000000000000000000" pitchFamily="2" charset="2"/>
              <a:buChar char="ü"/>
            </a:pPr>
            <a:r>
              <a:rPr lang="en-US" altLang="en-US" sz="4400" dirty="0" smtClean="0"/>
              <a:t>Stress</a:t>
            </a:r>
          </a:p>
          <a:p>
            <a:pPr>
              <a:buFont typeface="Wingdings" panose="05000000000000000000" pitchFamily="2" charset="2"/>
              <a:buChar char="ü"/>
            </a:pPr>
            <a:r>
              <a:rPr lang="en-US" altLang="en-US" sz="4400" dirty="0" smtClean="0"/>
              <a:t>Tension</a:t>
            </a:r>
          </a:p>
        </p:txBody>
      </p:sp>
      <p:pic>
        <p:nvPicPr>
          <p:cNvPr id="4" name="Picture 2" descr="Navigating a Path around a Cliff">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29516" y="2895600"/>
            <a:ext cx="2362200" cy="1932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25151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mtClean="0"/>
              <a:t>Enhancing All of Life’s Functions</a:t>
            </a:r>
            <a:endParaRPr lang="en-US" altLang="en-US" dirty="0"/>
          </a:p>
        </p:txBody>
      </p:sp>
      <p:sp>
        <p:nvSpPr>
          <p:cNvPr id="80899" name="Rectangle 3"/>
          <p:cNvSpPr>
            <a:spLocks noGrp="1" noChangeArrowheads="1"/>
          </p:cNvSpPr>
          <p:nvPr>
            <p:ph type="body" idx="1"/>
          </p:nvPr>
        </p:nvSpPr>
        <p:spPr>
          <a:xfrm>
            <a:off x="457200" y="1600200"/>
            <a:ext cx="3581400" cy="4525963"/>
          </a:xfrm>
        </p:spPr>
        <p:txBody>
          <a:bodyPr/>
          <a:lstStyle/>
          <a:p>
            <a:pPr marL="0" indent="0">
              <a:buNone/>
            </a:pPr>
            <a:r>
              <a:rPr lang="en-US" altLang="en-US" sz="2800" dirty="0" smtClean="0"/>
              <a:t>Considering AT:</a:t>
            </a:r>
          </a:p>
          <a:p>
            <a:r>
              <a:rPr lang="en-US" altLang="en-US" sz="2800" dirty="0" smtClean="0"/>
              <a:t>Identify Environments</a:t>
            </a:r>
          </a:p>
          <a:p>
            <a:r>
              <a:rPr lang="en-US" altLang="en-US" sz="2800" dirty="0" smtClean="0"/>
              <a:t>Determine the Functional Areas</a:t>
            </a:r>
          </a:p>
          <a:p>
            <a:r>
              <a:rPr lang="en-US" altLang="en-US" sz="2800" dirty="0" smtClean="0"/>
              <a:t>Select AT</a:t>
            </a:r>
          </a:p>
          <a:p>
            <a:endParaRPr lang="en-US" altLang="en-US" sz="2800" dirty="0" smtClean="0"/>
          </a:p>
          <a:p>
            <a:pPr marL="0" indent="0">
              <a:buNone/>
            </a:pPr>
            <a:r>
              <a:rPr lang="en-US" altLang="en-US" sz="2000" b="1" dirty="0" smtClean="0"/>
              <a:t>Dr. Cheryl </a:t>
            </a:r>
            <a:r>
              <a:rPr lang="en-US" altLang="en-US" sz="2000" b="1" dirty="0" err="1" smtClean="0"/>
              <a:t>Wissick</a:t>
            </a:r>
            <a:r>
              <a:rPr lang="en-US" altLang="en-US" sz="2000" b="1" dirty="0" smtClean="0"/>
              <a:t> and </a:t>
            </a:r>
          </a:p>
          <a:p>
            <a:pPr marL="0" indent="0">
              <a:buNone/>
            </a:pPr>
            <a:r>
              <a:rPr lang="en-US" altLang="en-US" sz="2000" b="1" dirty="0" smtClean="0"/>
              <a:t>Dr. Elizabeth Bagley </a:t>
            </a:r>
          </a:p>
          <a:p>
            <a:endParaRPr lang="en-US" altLang="en-US" sz="2800" dirty="0"/>
          </a:p>
        </p:txBody>
      </p:sp>
      <p:pic>
        <p:nvPicPr>
          <p:cNvPr id="80901" name="Picture 5" descr="functionalmode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43399" y="1752600"/>
            <a:ext cx="4731901"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6476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Finder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2514600"/>
            <a:ext cx="4567163" cy="3048000"/>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idx="4294967295"/>
          </p:nvPr>
        </p:nvSpPr>
        <p:spPr>
          <a:xfrm>
            <a:off x="5105400" y="3505200"/>
            <a:ext cx="3740150" cy="1676400"/>
          </a:xfrm>
          <a:prstGeom prst="rect">
            <a:avLst/>
          </a:prstGeom>
        </p:spPr>
        <p:txBody>
          <a:bodyPr/>
          <a:lstStyle/>
          <a:p>
            <a:pPr rtl="0" eaLnBrk="1" latinLnBrk="0" hangingPunct="1"/>
            <a:r>
              <a:rPr lang="en-US" sz="2800" b="1" kern="1200" dirty="0" smtClean="0">
                <a:solidFill>
                  <a:schemeClr val="tx2"/>
                </a:solidFill>
                <a:effectLst/>
                <a:cs typeface="Arial"/>
              </a:rPr>
              <a:t>Smooth Transitions: Making Informed Decisions</a:t>
            </a:r>
            <a:endParaRPr lang="en-US" sz="2800" b="1" dirty="0" smtClean="0">
              <a:solidFill>
                <a:schemeClr val="tx2"/>
              </a:solidFill>
              <a:effectLst/>
            </a:endParaRPr>
          </a:p>
        </p:txBody>
      </p:sp>
    </p:spTree>
    <p:extLst>
      <p:ext uri="{BB962C8B-B14F-4D97-AF65-F5344CB8AC3E}">
        <p14:creationId xmlns:p14="http://schemas.microsoft.com/office/powerpoint/2010/main" val="41871310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Ergonomics</a:t>
            </a:r>
            <a:endParaRPr lang="en-US" dirty="0"/>
          </a:p>
        </p:txBody>
      </p:sp>
      <p:sp>
        <p:nvSpPr>
          <p:cNvPr id="3" name="Content Placeholder 2"/>
          <p:cNvSpPr>
            <a:spLocks noGrp="1"/>
          </p:cNvSpPr>
          <p:nvPr>
            <p:ph idx="1"/>
          </p:nvPr>
        </p:nvSpPr>
        <p:spPr/>
        <p:txBody>
          <a:bodyPr/>
          <a:lstStyle/>
          <a:p>
            <a:r>
              <a:rPr lang="en-US" dirty="0" smtClean="0"/>
              <a:t>Inhibits blood flow</a:t>
            </a:r>
          </a:p>
          <a:p>
            <a:r>
              <a:rPr lang="en-US" dirty="0" smtClean="0"/>
              <a:t>Creates muscle shortening </a:t>
            </a:r>
          </a:p>
          <a:p>
            <a:r>
              <a:rPr lang="en-US" dirty="0" smtClean="0"/>
              <a:t>Stresses back muscles and compresses spine</a:t>
            </a:r>
          </a:p>
          <a:p>
            <a:r>
              <a:rPr lang="en-US" dirty="0" smtClean="0"/>
              <a:t>Can inhibit learning</a:t>
            </a:r>
          </a:p>
          <a:p>
            <a:r>
              <a:rPr lang="en-US" dirty="0" smtClean="0"/>
              <a:t>Compresses diaphragm</a:t>
            </a:r>
          </a:p>
          <a:p>
            <a:pPr lvl="1"/>
            <a:r>
              <a:rPr lang="en-US" dirty="0" smtClean="0"/>
              <a:t>Affects breathing</a:t>
            </a:r>
          </a:p>
          <a:p>
            <a:pPr lvl="1"/>
            <a:r>
              <a:rPr lang="en-US" dirty="0" smtClean="0"/>
              <a:t>Voice quality</a:t>
            </a:r>
          </a:p>
          <a:p>
            <a:pPr lvl="1"/>
            <a:endParaRPr lang="en-US" dirty="0" smtClean="0"/>
          </a:p>
          <a:p>
            <a:pPr lvl="1"/>
            <a:endParaRPr lang="en-US" dirty="0" smtClean="0"/>
          </a:p>
          <a:p>
            <a:pPr lvl="1"/>
            <a:endParaRPr lang="en-US" dirty="0" smtClean="0"/>
          </a:p>
          <a:p>
            <a:pPr lvl="1"/>
            <a:endParaRPr lang="en-US" dirty="0"/>
          </a:p>
        </p:txBody>
      </p:sp>
      <p:pic>
        <p:nvPicPr>
          <p:cNvPr id="6" name="Picture 5" descr="Prevent Slouching with Ergonomic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63666" y="3657600"/>
            <a:ext cx="2222429" cy="2594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3534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Learning Ally</a:t>
            </a:r>
            <a:endParaRPr lang="en-US" dirty="0" smtClean="0"/>
          </a:p>
        </p:txBody>
      </p:sp>
      <p:sp>
        <p:nvSpPr>
          <p:cNvPr id="81922" name="Content Placeholder 2"/>
          <p:cNvSpPr>
            <a:spLocks noGrp="1"/>
          </p:cNvSpPr>
          <p:nvPr>
            <p:ph sz="half" idx="1"/>
          </p:nvPr>
        </p:nvSpPr>
        <p:spPr>
          <a:xfrm>
            <a:off x="381000" y="1907458"/>
            <a:ext cx="4038600" cy="3505200"/>
          </a:xfrm>
        </p:spPr>
        <p:txBody>
          <a:bodyPr/>
          <a:lstStyle/>
          <a:p>
            <a:r>
              <a:rPr lang="en-US" dirty="0" smtClean="0"/>
              <a:t>Learning Ally</a:t>
            </a:r>
          </a:p>
          <a:p>
            <a:pPr lvl="1"/>
            <a:r>
              <a:rPr lang="en-US" dirty="0" smtClean="0">
                <a:hlinkClick r:id="rId3"/>
              </a:rPr>
              <a:t>DAISY</a:t>
            </a:r>
            <a:endParaRPr lang="en-US" dirty="0" smtClean="0"/>
          </a:p>
          <a:p>
            <a:pPr lvl="1"/>
            <a:r>
              <a:rPr lang="en-US" dirty="0" smtClean="0"/>
              <a:t>Membership required</a:t>
            </a:r>
          </a:p>
          <a:p>
            <a:pPr lvl="1"/>
            <a:r>
              <a:rPr lang="en-US" dirty="0" smtClean="0"/>
              <a:t>over 75,000 audiobooks, audio textbooks, and other recorded books </a:t>
            </a:r>
          </a:p>
          <a:p>
            <a:pPr lvl="1"/>
            <a:r>
              <a:rPr lang="en-US" dirty="0" smtClean="0"/>
              <a:t>Free Trial</a:t>
            </a:r>
          </a:p>
          <a:p>
            <a:pPr lvl="1"/>
            <a:endParaRPr lang="en-US" dirty="0" smtClean="0"/>
          </a:p>
          <a:p>
            <a:endParaRPr lang="en-US" dirty="0"/>
          </a:p>
        </p:txBody>
      </p:sp>
      <p:pic>
        <p:nvPicPr>
          <p:cNvPr id="51206" name="Picture 3" descr="Learning Ally logo">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89770" y="381000"/>
            <a:ext cx="619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Screen shot Learning Ally"/>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48200" y="1870587"/>
            <a:ext cx="3283140" cy="429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26091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Bookshare</a:t>
            </a:r>
            <a:endParaRPr lang="en-US" dirty="0"/>
          </a:p>
        </p:txBody>
      </p:sp>
      <p:sp>
        <p:nvSpPr>
          <p:cNvPr id="3" name="Content Placeholder 2"/>
          <p:cNvSpPr>
            <a:spLocks noGrp="1"/>
          </p:cNvSpPr>
          <p:nvPr>
            <p:ph idx="1"/>
          </p:nvPr>
        </p:nvSpPr>
        <p:spPr/>
        <p:txBody>
          <a:bodyPr/>
          <a:lstStyle/>
          <a:p>
            <a:r>
              <a:rPr lang="en-US" smtClean="0"/>
              <a:t>Online Accessible Library</a:t>
            </a:r>
          </a:p>
          <a:p>
            <a:r>
              <a:rPr lang="en-US" smtClean="0"/>
              <a:t>Free membership to qualified students and schools</a:t>
            </a:r>
          </a:p>
          <a:p>
            <a:pPr lvl="1"/>
            <a:r>
              <a:rPr lang="en-US" smtClean="0"/>
              <a:t>Textbooks if school is member</a:t>
            </a:r>
          </a:p>
          <a:p>
            <a:r>
              <a:rPr lang="en-US" smtClean="0"/>
              <a:t>208,769 titles</a:t>
            </a:r>
          </a:p>
          <a:p>
            <a:r>
              <a:rPr lang="en-US" smtClean="0"/>
              <a:t>Serves individuals with:	</a:t>
            </a:r>
          </a:p>
          <a:p>
            <a:pPr lvl="1"/>
            <a:r>
              <a:rPr lang="en-US" smtClean="0"/>
              <a:t>Vision disabilities</a:t>
            </a:r>
          </a:p>
          <a:p>
            <a:pPr lvl="1"/>
            <a:r>
              <a:rPr lang="en-US" smtClean="0"/>
              <a:t>Physical disabilities</a:t>
            </a:r>
          </a:p>
          <a:p>
            <a:pPr lvl="1"/>
            <a:r>
              <a:rPr lang="en-US" smtClean="0"/>
              <a:t>Learning disabilities</a:t>
            </a:r>
          </a:p>
          <a:p>
            <a:pPr lvl="1"/>
            <a:endParaRPr lang="en-US" smtClean="0"/>
          </a:p>
          <a:p>
            <a:endParaRPr lang="en-US" smtClean="0"/>
          </a:p>
          <a:p>
            <a:endParaRPr lang="en-US" dirty="0"/>
          </a:p>
        </p:txBody>
      </p:sp>
      <p:pic>
        <p:nvPicPr>
          <p:cNvPr id="7170" name="Picture 2" descr="Bookshare log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10200" y="3962400"/>
            <a:ext cx="287655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1903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Audible.com</a:t>
            </a:r>
            <a:endParaRPr lang="en-US" dirty="0"/>
          </a:p>
        </p:txBody>
      </p:sp>
      <p:sp>
        <p:nvSpPr>
          <p:cNvPr id="3" name="Content Placeholder 2"/>
          <p:cNvSpPr>
            <a:spLocks noGrp="1"/>
          </p:cNvSpPr>
          <p:nvPr>
            <p:ph idx="1"/>
          </p:nvPr>
        </p:nvSpPr>
        <p:spPr/>
        <p:txBody>
          <a:bodyPr/>
          <a:lstStyle/>
          <a:p>
            <a:r>
              <a:rPr lang="en-US" dirty="0" smtClean="0"/>
              <a:t>Digital audiobooks</a:t>
            </a:r>
          </a:p>
          <a:p>
            <a:r>
              <a:rPr lang="en-US" dirty="0" smtClean="0"/>
              <a:t>Read by Hollywood stars, authors, and professional narrators</a:t>
            </a:r>
          </a:p>
          <a:p>
            <a:r>
              <a:rPr lang="en-US" dirty="0" smtClean="0"/>
              <a:t>Listen anywhere</a:t>
            </a:r>
          </a:p>
          <a:p>
            <a:r>
              <a:rPr lang="en-US" dirty="0" smtClean="0"/>
              <a:t>Over 150,000 titles</a:t>
            </a:r>
          </a:p>
          <a:p>
            <a:r>
              <a:rPr lang="en-US" dirty="0" smtClean="0"/>
              <a:t>Membership</a:t>
            </a:r>
          </a:p>
          <a:p>
            <a:pPr lvl="1"/>
            <a:r>
              <a:rPr lang="en-US" dirty="0" smtClean="0"/>
              <a:t>$14.95/ month for one book</a:t>
            </a:r>
            <a:endParaRPr lang="en-US" dirty="0"/>
          </a:p>
        </p:txBody>
      </p:sp>
      <p:pic>
        <p:nvPicPr>
          <p:cNvPr id="10242" name="Picture 2" descr="Audible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0" y="304800"/>
            <a:ext cx="6953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0291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319" y="3581404"/>
            <a:ext cx="2515255" cy="830997"/>
          </a:xfrm>
          <a:prstGeom prst="rect">
            <a:avLst/>
          </a:prstGeom>
          <a:noFill/>
        </p:spPr>
        <p:txBody>
          <a:bodyPr wrap="square" rtlCol="0">
            <a:spAutoFit/>
          </a:bodyPr>
          <a:lstStyle/>
          <a:p>
            <a:pPr algn="ctr" defTabSz="457200" fontAlgn="base">
              <a:lnSpc>
                <a:spcPct val="150000"/>
              </a:lnSpc>
              <a:spcBef>
                <a:spcPct val="0"/>
              </a:spcBef>
              <a:spcAft>
                <a:spcPct val="0"/>
              </a:spcAft>
            </a:pPr>
            <a:r>
              <a:rPr lang="en-US" sz="1600" b="1" dirty="0">
                <a:solidFill>
                  <a:srgbClr val="4F81BD">
                    <a:lumMod val="75000"/>
                  </a:srgbClr>
                </a:solidFill>
                <a:ea typeface="MS PGothic" pitchFamily="34" charset="-128"/>
                <a:cs typeface="Arial" pitchFamily="34" charset="0"/>
              </a:rPr>
              <a:t>Webinar Updates &amp; Schedule</a:t>
            </a:r>
          </a:p>
        </p:txBody>
      </p:sp>
      <p:cxnSp>
        <p:nvCxnSpPr>
          <p:cNvPr id="3" name="Straight Connector 2"/>
          <p:cNvCxnSpPr/>
          <p:nvPr/>
        </p:nvCxnSpPr>
        <p:spPr>
          <a:xfrm>
            <a:off x="5029319" y="3579812"/>
            <a:ext cx="2515255" cy="1588"/>
          </a:xfrm>
          <a:prstGeom prst="line">
            <a:avLst/>
          </a:prstGeom>
          <a:ln>
            <a:solidFill>
              <a:srgbClr val="E79023"/>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5029319" y="5180012"/>
            <a:ext cx="2515255" cy="1588"/>
          </a:xfrm>
          <a:prstGeom prst="line">
            <a:avLst/>
          </a:prstGeom>
          <a:ln>
            <a:solidFill>
              <a:srgbClr val="E79023"/>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029319" y="4572002"/>
            <a:ext cx="2515255" cy="369332"/>
          </a:xfrm>
          <a:prstGeom prst="rect">
            <a:avLst/>
          </a:prstGeom>
          <a:noFill/>
        </p:spPr>
        <p:txBody>
          <a:bodyPr wrap="square" rtlCol="0">
            <a:spAutoFit/>
          </a:bodyPr>
          <a:lstStyle/>
          <a:p>
            <a:pPr algn="ctr" defTabSz="457200" fontAlgn="base">
              <a:spcBef>
                <a:spcPct val="0"/>
              </a:spcBef>
              <a:spcAft>
                <a:spcPct val="0"/>
              </a:spcAft>
            </a:pPr>
            <a:r>
              <a:rPr lang="en-US" b="1" dirty="0">
                <a:solidFill>
                  <a:prstClr val="black"/>
                </a:solidFill>
                <a:latin typeface="Calibri" pitchFamily="34" charset="0"/>
                <a:ea typeface="MS PGothic" pitchFamily="34" charset="-128"/>
              </a:rPr>
              <a:t>Liz </a:t>
            </a:r>
            <a:r>
              <a:rPr lang="en-US" b="1" dirty="0" err="1">
                <a:solidFill>
                  <a:prstClr val="black"/>
                </a:solidFill>
                <a:latin typeface="Calibri" pitchFamily="34" charset="0"/>
                <a:ea typeface="MS PGothic" pitchFamily="34" charset="-128"/>
              </a:rPr>
              <a:t>Persaud</a:t>
            </a:r>
            <a:endParaRPr lang="en-US" b="1" dirty="0">
              <a:solidFill>
                <a:prstClr val="black"/>
              </a:solidFill>
              <a:latin typeface="Calibri" pitchFamily="34" charset="0"/>
              <a:ea typeface="MS PGothic" pitchFamily="34" charset="-128"/>
            </a:endParaRPr>
          </a:p>
        </p:txBody>
      </p:sp>
      <p:pic>
        <p:nvPicPr>
          <p:cNvPr id="8" name="Picture 7" descr="TFL homepage screenshot http://www.gatfl.gatech.edu/"/>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28908"/>
            <a:ext cx="9144000" cy="6200184"/>
          </a:xfrm>
          <a:prstGeom prst="rect">
            <a:avLst/>
          </a:prstGeom>
        </p:spPr>
      </p:pic>
      <p:sp>
        <p:nvSpPr>
          <p:cNvPr id="6" name="Title 5"/>
          <p:cNvSpPr>
            <a:spLocks noGrp="1"/>
          </p:cNvSpPr>
          <p:nvPr>
            <p:ph type="title"/>
          </p:nvPr>
        </p:nvSpPr>
        <p:spPr/>
        <p:txBody>
          <a:bodyPr/>
          <a:lstStyle/>
          <a:p>
            <a:endParaRPr lang="en-US"/>
          </a:p>
        </p:txBody>
      </p:sp>
      <p:sp>
        <p:nvSpPr>
          <p:cNvPr id="7" name="Text Placeholder 6"/>
          <p:cNvSpPr>
            <a:spLocks noGrp="1"/>
          </p:cNvSpPr>
          <p:nvPr>
            <p:ph type="body" idx="1"/>
          </p:nvPr>
        </p:nvSpPr>
        <p:spPr/>
        <p:txBody>
          <a:bodyPr/>
          <a:lstStyle/>
          <a:p>
            <a:endParaRPr lang="en-US"/>
          </a:p>
        </p:txBody>
      </p:sp>
      <p:sp>
        <p:nvSpPr>
          <p:cNvPr id="9" name="Content Placeholder 8"/>
          <p:cNvSpPr>
            <a:spLocks noGrp="1"/>
          </p:cNvSpPr>
          <p:nvPr>
            <p:ph sz="half" idx="2"/>
          </p:nvPr>
        </p:nvSpPr>
        <p:spPr/>
        <p:txBody>
          <a:bodyPr/>
          <a:lstStyle/>
          <a:p>
            <a:endParaRPr lang="en-US"/>
          </a:p>
        </p:txBody>
      </p:sp>
      <p:sp>
        <p:nvSpPr>
          <p:cNvPr id="10" name="Text Placeholder 9"/>
          <p:cNvSpPr>
            <a:spLocks noGrp="1"/>
          </p:cNvSpPr>
          <p:nvPr>
            <p:ph type="body" sz="quarter" idx="3"/>
          </p:nvPr>
        </p:nvSpPr>
        <p:spPr/>
        <p:txBody>
          <a:bodyPr/>
          <a:lstStyle/>
          <a:p>
            <a:endParaRPr lang="en-US"/>
          </a:p>
        </p:txBody>
      </p:sp>
      <p:sp>
        <p:nvSpPr>
          <p:cNvPr id="11" name="Content Placeholder 10"/>
          <p:cNvSpPr>
            <a:spLocks noGrp="1"/>
          </p:cNvSpPr>
          <p:nvPr>
            <p:ph sz="quarter" idx="4"/>
          </p:nvPr>
        </p:nvSpPr>
        <p:spPr/>
        <p:txBody>
          <a:bodyPr/>
          <a:lstStyle/>
          <a:p>
            <a:endParaRPr lang="en-US"/>
          </a:p>
        </p:txBody>
      </p:sp>
    </p:spTree>
    <p:extLst>
      <p:ext uri="{BB962C8B-B14F-4D97-AF65-F5344CB8AC3E}">
        <p14:creationId xmlns:p14="http://schemas.microsoft.com/office/powerpoint/2010/main" val="12183456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ClaroSpeak US</a:t>
            </a:r>
            <a:endParaRPr lang="en-US" dirty="0" smtClean="0"/>
          </a:p>
        </p:txBody>
      </p:sp>
      <p:pic>
        <p:nvPicPr>
          <p:cNvPr id="50181" name="Picture 3" descr="claro app"/>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900112" y="1600994"/>
            <a:ext cx="3152775" cy="4524375"/>
          </a:xfrm>
        </p:spPr>
      </p:pic>
      <p:sp>
        <p:nvSpPr>
          <p:cNvPr id="50179" name="Content Placeholder 4"/>
          <p:cNvSpPr>
            <a:spLocks noGrp="1"/>
          </p:cNvSpPr>
          <p:nvPr>
            <p:ph sz="half" idx="2"/>
          </p:nvPr>
        </p:nvSpPr>
        <p:spPr/>
        <p:txBody>
          <a:bodyPr/>
          <a:lstStyle/>
          <a:p>
            <a:r>
              <a:rPr lang="en-US" sz="2400" dirty="0" smtClean="0"/>
              <a:t>Text-to-Speech</a:t>
            </a:r>
          </a:p>
          <a:p>
            <a:pPr lvl="1"/>
            <a:r>
              <a:rPr lang="en-US" sz="2000" dirty="0" smtClean="0"/>
              <a:t>import documents and PDFs into </a:t>
            </a:r>
            <a:r>
              <a:rPr lang="en-US" sz="2000" dirty="0" err="1" smtClean="0"/>
              <a:t>ClaroSpeak</a:t>
            </a:r>
            <a:r>
              <a:rPr lang="en-US" sz="2000" dirty="0" smtClean="0"/>
              <a:t> from apps such as Mail, or import PDF, Word, Pages and other files directly from Dropbox using </a:t>
            </a:r>
          </a:p>
          <a:p>
            <a:r>
              <a:rPr lang="en-US" sz="2400" dirty="0" smtClean="0"/>
              <a:t>Change font and color</a:t>
            </a:r>
          </a:p>
          <a:p>
            <a:r>
              <a:rPr lang="en-US" sz="2400" dirty="0" smtClean="0"/>
              <a:t>Save text as an audio file</a:t>
            </a:r>
          </a:p>
          <a:p>
            <a:r>
              <a:rPr lang="en-US" sz="2400" dirty="0" smtClean="0"/>
              <a:t>Visual Tracking</a:t>
            </a:r>
          </a:p>
          <a:p>
            <a:r>
              <a:rPr lang="en-US" sz="2400" dirty="0" smtClean="0"/>
              <a:t>Send Text</a:t>
            </a:r>
          </a:p>
          <a:p>
            <a:endParaRPr lang="en-US" sz="2400" dirty="0" smtClean="0"/>
          </a:p>
          <a:p>
            <a:endParaRPr lang="en-US" sz="2400" dirty="0" smtClean="0"/>
          </a:p>
        </p:txBody>
      </p:sp>
      <p:pic>
        <p:nvPicPr>
          <p:cNvPr id="50180" name="Picture 2" descr="ClaroSpeak app"/>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43675" y="381000"/>
            <a:ext cx="619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81331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ClaroRead</a:t>
            </a:r>
            <a:endParaRPr lang="en-US" dirty="0"/>
          </a:p>
        </p:txBody>
      </p:sp>
      <p:sp>
        <p:nvSpPr>
          <p:cNvPr id="3" name="Content Placeholder 2"/>
          <p:cNvSpPr>
            <a:spLocks noGrp="1"/>
          </p:cNvSpPr>
          <p:nvPr>
            <p:ph sz="half" idx="1"/>
          </p:nvPr>
        </p:nvSpPr>
        <p:spPr/>
        <p:txBody>
          <a:bodyPr/>
          <a:lstStyle/>
          <a:p>
            <a:r>
              <a:rPr lang="en-US" dirty="0" smtClean="0"/>
              <a:t>Reads text as it highlights</a:t>
            </a:r>
          </a:p>
          <a:p>
            <a:r>
              <a:rPr lang="en-US" dirty="0" smtClean="0"/>
              <a:t>Moveable tool bar</a:t>
            </a:r>
          </a:p>
          <a:p>
            <a:r>
              <a:rPr lang="en-US" dirty="0" smtClean="0"/>
              <a:t>Can read doc, PDFs, internet, and more</a:t>
            </a:r>
          </a:p>
          <a:p>
            <a:r>
              <a:rPr lang="en-US" dirty="0" smtClean="0"/>
              <a:t>6.2 version </a:t>
            </a:r>
          </a:p>
          <a:p>
            <a:pPr lvl="1"/>
            <a:r>
              <a:rPr lang="en-US" dirty="0" smtClean="0"/>
              <a:t>In Europe</a:t>
            </a:r>
          </a:p>
          <a:p>
            <a:pPr lvl="1"/>
            <a:r>
              <a:rPr lang="en-US" dirty="0"/>
              <a:t>S</a:t>
            </a:r>
            <a:r>
              <a:rPr lang="en-US" dirty="0" smtClean="0"/>
              <a:t>ave directly to iTunes</a:t>
            </a:r>
          </a:p>
          <a:p>
            <a:pPr lvl="1"/>
            <a:r>
              <a:rPr lang="en-US" dirty="0" smtClean="0"/>
              <a:t>Create a video</a:t>
            </a:r>
            <a:endParaRPr lang="en-US" dirty="0"/>
          </a:p>
        </p:txBody>
      </p:sp>
      <p:sp>
        <p:nvSpPr>
          <p:cNvPr id="4" name="Content Placeholder 3"/>
          <p:cNvSpPr>
            <a:spLocks noGrp="1"/>
          </p:cNvSpPr>
          <p:nvPr>
            <p:ph sz="half" idx="2"/>
          </p:nvPr>
        </p:nvSpPr>
        <p:spPr/>
        <p:txBody>
          <a:bodyPr/>
          <a:lstStyle/>
          <a:p>
            <a:r>
              <a:rPr lang="en-US" dirty="0" smtClean="0"/>
              <a:t>Change highlight colors</a:t>
            </a:r>
          </a:p>
          <a:p>
            <a:r>
              <a:rPr lang="en-US" dirty="0" smtClean="0"/>
              <a:t>www.claroread.com</a:t>
            </a:r>
            <a:endParaRPr lang="en-US" dirty="0"/>
          </a:p>
        </p:txBody>
      </p:sp>
      <p:pic>
        <p:nvPicPr>
          <p:cNvPr id="6146" name="Picture 2" descr="ClaroRead log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14862" y="3200400"/>
            <a:ext cx="41910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descr="ClaroRea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16116" y="4267200"/>
            <a:ext cx="3952875"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2495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TextHelp</a:t>
            </a:r>
            <a:endParaRPr lang="en-US" dirty="0"/>
          </a:p>
        </p:txBody>
      </p:sp>
      <p:sp>
        <p:nvSpPr>
          <p:cNvPr id="3" name="Content Placeholder 2"/>
          <p:cNvSpPr>
            <a:spLocks noGrp="1"/>
          </p:cNvSpPr>
          <p:nvPr>
            <p:ph sz="half" idx="1"/>
          </p:nvPr>
        </p:nvSpPr>
        <p:spPr/>
        <p:txBody>
          <a:bodyPr/>
          <a:lstStyle/>
          <a:p>
            <a:r>
              <a:rPr lang="en-US" smtClean="0"/>
              <a:t>Text-to- Speech software</a:t>
            </a:r>
          </a:p>
          <a:p>
            <a:r>
              <a:rPr lang="en-US" smtClean="0"/>
              <a:t>Helps improves reading skills</a:t>
            </a:r>
          </a:p>
          <a:p>
            <a:r>
              <a:rPr lang="en-US" smtClean="0"/>
              <a:t>Built in text and picture dictionaries</a:t>
            </a:r>
          </a:p>
          <a:p>
            <a:r>
              <a:rPr lang="en-US" smtClean="0"/>
              <a:t>Study skills highlighter</a:t>
            </a:r>
          </a:p>
          <a:p>
            <a:endParaRPr lang="en-US" dirty="0" smtClean="0"/>
          </a:p>
        </p:txBody>
      </p:sp>
      <p:sp>
        <p:nvSpPr>
          <p:cNvPr id="4" name="Content Placeholder 3"/>
          <p:cNvSpPr>
            <a:spLocks noGrp="1"/>
          </p:cNvSpPr>
          <p:nvPr>
            <p:ph sz="half" idx="2"/>
          </p:nvPr>
        </p:nvSpPr>
        <p:spPr/>
        <p:txBody>
          <a:bodyPr/>
          <a:lstStyle/>
          <a:p>
            <a:r>
              <a:rPr lang="en-US" dirty="0" smtClean="0"/>
              <a:t>Google Chrome version</a:t>
            </a:r>
          </a:p>
          <a:p>
            <a:r>
              <a:rPr lang="en-US" dirty="0" smtClean="0"/>
              <a:t>www.texthelp.com</a:t>
            </a:r>
            <a:endParaRPr lang="en-US" dirty="0"/>
          </a:p>
        </p:txBody>
      </p:sp>
      <p:pic>
        <p:nvPicPr>
          <p:cNvPr id="4098" name="Picture 2" descr="TextHel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91200" y="3124200"/>
            <a:ext cx="157162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40571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Live Scribe Pen</a:t>
            </a:r>
            <a:endParaRPr lang="en-US" dirty="0"/>
          </a:p>
        </p:txBody>
      </p:sp>
      <p:sp>
        <p:nvSpPr>
          <p:cNvPr id="3" name="Content Placeholder 2"/>
          <p:cNvSpPr>
            <a:spLocks noGrp="1"/>
          </p:cNvSpPr>
          <p:nvPr>
            <p:ph idx="1"/>
          </p:nvPr>
        </p:nvSpPr>
        <p:spPr/>
        <p:txBody>
          <a:bodyPr/>
          <a:lstStyle/>
          <a:p>
            <a:r>
              <a:rPr lang="en-US" sz="2800" dirty="0" smtClean="0"/>
              <a:t>Records what it hears and what you write</a:t>
            </a:r>
          </a:p>
          <a:p>
            <a:r>
              <a:rPr lang="en-US" sz="2800" dirty="0" smtClean="0"/>
              <a:t>Uses specific paper for playback</a:t>
            </a:r>
          </a:p>
          <a:p>
            <a:r>
              <a:rPr lang="en-US" sz="2800" dirty="0" smtClean="0"/>
              <a:t>Connects to computer by USB for saving</a:t>
            </a:r>
          </a:p>
          <a:p>
            <a:r>
              <a:rPr lang="en-US" sz="2800" dirty="0" smtClean="0"/>
              <a:t>Tap on note and playback from there</a:t>
            </a:r>
          </a:p>
          <a:p>
            <a:r>
              <a:rPr lang="en-US" sz="2800" dirty="0" smtClean="0"/>
              <a:t>Jump forward and back in notes</a:t>
            </a:r>
          </a:p>
          <a:p>
            <a:r>
              <a:rPr lang="en-US" sz="2800" dirty="0" smtClean="0"/>
              <a:t>Dictionary</a:t>
            </a:r>
          </a:p>
          <a:p>
            <a:r>
              <a:rPr lang="en-US" sz="2800" dirty="0" smtClean="0"/>
              <a:t>Translation Apps</a:t>
            </a:r>
          </a:p>
          <a:p>
            <a:r>
              <a:rPr lang="en-US" sz="2800" dirty="0" smtClean="0"/>
              <a:t>Purchase Apps online</a:t>
            </a:r>
          </a:p>
          <a:p>
            <a:r>
              <a:rPr lang="en-US" sz="2800" dirty="0" smtClean="0">
                <a:hlinkClick r:id="rId2"/>
              </a:rPr>
              <a:t>Demo</a:t>
            </a:r>
            <a:endParaRPr lang="en-US" sz="2800" dirty="0" smtClean="0"/>
          </a:p>
          <a:p>
            <a:endParaRPr lang="en-US" sz="2800" dirty="0" smtClean="0"/>
          </a:p>
          <a:p>
            <a:endParaRPr lang="en-US" sz="2800" dirty="0" smtClean="0"/>
          </a:p>
          <a:p>
            <a:endParaRPr lang="en-US" sz="2800" dirty="0" smtClean="0"/>
          </a:p>
          <a:p>
            <a:endParaRPr lang="en-US" sz="2800" dirty="0"/>
          </a:p>
        </p:txBody>
      </p:sp>
      <p:pic>
        <p:nvPicPr>
          <p:cNvPr id="4098" name="Picture 2" descr="LiveScrib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05600" y="3276600"/>
            <a:ext cx="221932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1887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smtClean="0">
                <a:solidFill>
                  <a:schemeClr val="bg1"/>
                </a:solidFill>
              </a:rPr>
              <a:t>Speech Recognition Software</a:t>
            </a:r>
          </a:p>
        </p:txBody>
      </p:sp>
      <p:pic>
        <p:nvPicPr>
          <p:cNvPr id="149508" name="Content Placeholder 5" descr="Dragon-NaturallySpeaking-&#10;"/>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1047750" y="2434431"/>
            <a:ext cx="2857500" cy="2857500"/>
          </a:xfrm>
        </p:spPr>
      </p:pic>
      <p:sp>
        <p:nvSpPr>
          <p:cNvPr id="149507" name="Rectangle 3"/>
          <p:cNvSpPr>
            <a:spLocks noGrp="1" noChangeArrowheads="1"/>
          </p:cNvSpPr>
          <p:nvPr>
            <p:ph sz="half" idx="2"/>
          </p:nvPr>
        </p:nvSpPr>
        <p:spPr>
          <a:prstGeom prst="rect">
            <a:avLst/>
          </a:prstGeom>
        </p:spPr>
        <p:txBody>
          <a:bodyPr/>
          <a:lstStyle/>
          <a:p>
            <a:r>
              <a:rPr lang="en-US" sz="2800" dirty="0" smtClean="0"/>
              <a:t>Turn spoken words into text</a:t>
            </a:r>
          </a:p>
          <a:p>
            <a:endParaRPr lang="en-US" sz="2800" dirty="0" smtClean="0"/>
          </a:p>
          <a:p>
            <a:r>
              <a:rPr lang="en-US" sz="2800" dirty="0" smtClean="0"/>
              <a:t>Connect with the timing of your thoughts</a:t>
            </a:r>
          </a:p>
          <a:p>
            <a:endParaRPr lang="en-US" sz="2800" dirty="0" smtClean="0"/>
          </a:p>
          <a:p>
            <a:r>
              <a:rPr lang="en-US" sz="2800" dirty="0" smtClean="0"/>
              <a:t>Dictation speed 70 to 100 words per minute</a:t>
            </a:r>
          </a:p>
        </p:txBody>
      </p:sp>
    </p:spTree>
    <p:extLst>
      <p:ext uri="{BB962C8B-B14F-4D97-AF65-F5344CB8AC3E}">
        <p14:creationId xmlns:p14="http://schemas.microsoft.com/office/powerpoint/2010/main" val="2687152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Ginger</a:t>
            </a:r>
            <a:endParaRPr lang="en-US" dirty="0"/>
          </a:p>
        </p:txBody>
      </p:sp>
      <p:sp>
        <p:nvSpPr>
          <p:cNvPr id="3" name="Content Placeholder 2"/>
          <p:cNvSpPr>
            <a:spLocks noGrp="1"/>
          </p:cNvSpPr>
          <p:nvPr>
            <p:ph sz="half" idx="1"/>
          </p:nvPr>
        </p:nvSpPr>
        <p:spPr/>
        <p:txBody>
          <a:bodyPr/>
          <a:lstStyle/>
          <a:p>
            <a:r>
              <a:rPr lang="en-US" smtClean="0"/>
              <a:t>Online grammar and spell checker</a:t>
            </a:r>
          </a:p>
          <a:p>
            <a:r>
              <a:rPr lang="en-US" smtClean="0"/>
              <a:t>Can see corrections as you type or use Ginger Proofreader to scan the entire document for mistakes</a:t>
            </a:r>
          </a:p>
          <a:p>
            <a:r>
              <a:rPr lang="en-US" smtClean="0"/>
              <a:t>Will read corrections out loud</a:t>
            </a:r>
            <a:endParaRPr lang="en-US" dirty="0"/>
          </a:p>
        </p:txBody>
      </p:sp>
      <p:sp>
        <p:nvSpPr>
          <p:cNvPr id="4" name="Content Placeholder 3"/>
          <p:cNvSpPr>
            <a:spLocks noGrp="1"/>
          </p:cNvSpPr>
          <p:nvPr>
            <p:ph sz="half" idx="2"/>
          </p:nvPr>
        </p:nvSpPr>
        <p:spPr/>
        <p:txBody>
          <a:bodyPr/>
          <a:lstStyle/>
          <a:p>
            <a:r>
              <a:rPr lang="en-US" smtClean="0"/>
              <a:t>Has an mobile Android app</a:t>
            </a:r>
          </a:p>
          <a:p>
            <a:r>
              <a:rPr lang="en-US" smtClean="0"/>
              <a:t>Works inside Word and emails</a:t>
            </a:r>
          </a:p>
          <a:p>
            <a:r>
              <a:rPr lang="en-US" smtClean="0"/>
              <a:t>Text to Speech</a:t>
            </a:r>
          </a:p>
          <a:p>
            <a:pPr lvl="1"/>
            <a:r>
              <a:rPr lang="en-US" smtClean="0"/>
              <a:t>Read emails and docs</a:t>
            </a:r>
          </a:p>
          <a:p>
            <a:pPr lvl="1"/>
            <a:r>
              <a:rPr lang="en-US" smtClean="0"/>
              <a:t>Can choose voice and accent</a:t>
            </a:r>
          </a:p>
          <a:p>
            <a:r>
              <a:rPr lang="en-US" smtClean="0">
                <a:hlinkClick r:id="rId2"/>
              </a:rPr>
              <a:t>Ginger Demo</a:t>
            </a:r>
            <a:endParaRPr lang="en-US" smtClean="0"/>
          </a:p>
          <a:p>
            <a:endParaRPr lang="en-US" dirty="0"/>
          </a:p>
        </p:txBody>
      </p:sp>
      <p:pic>
        <p:nvPicPr>
          <p:cNvPr id="2050" name="Picture 2" descr="ging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304800"/>
            <a:ext cx="766354"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47600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Inspiration</a:t>
            </a:r>
            <a:endParaRPr lang="en-US" dirty="0"/>
          </a:p>
        </p:txBody>
      </p:sp>
      <p:sp>
        <p:nvSpPr>
          <p:cNvPr id="3" name="Content Placeholder 2"/>
          <p:cNvSpPr>
            <a:spLocks noGrp="1"/>
          </p:cNvSpPr>
          <p:nvPr>
            <p:ph sz="half" idx="1"/>
          </p:nvPr>
        </p:nvSpPr>
        <p:spPr/>
        <p:txBody>
          <a:bodyPr/>
          <a:lstStyle/>
          <a:p>
            <a:r>
              <a:rPr lang="en-US" smtClean="0"/>
              <a:t>Mind Mapping software</a:t>
            </a:r>
          </a:p>
          <a:p>
            <a:r>
              <a:rPr lang="en-US" smtClean="0"/>
              <a:t>Allows User to “connect” ideas together</a:t>
            </a:r>
          </a:p>
          <a:p>
            <a:r>
              <a:rPr lang="en-US" smtClean="0"/>
              <a:t>Add in pictures and hyperlinks</a:t>
            </a:r>
          </a:p>
          <a:p>
            <a:r>
              <a:rPr lang="en-US" smtClean="0"/>
              <a:t>Can produce an outline form</a:t>
            </a:r>
            <a:endParaRPr lang="en-US" dirty="0"/>
          </a:p>
        </p:txBody>
      </p:sp>
      <p:sp>
        <p:nvSpPr>
          <p:cNvPr id="4" name="Content Placeholder 3"/>
          <p:cNvSpPr>
            <a:spLocks noGrp="1"/>
          </p:cNvSpPr>
          <p:nvPr>
            <p:ph sz="half" idx="2"/>
          </p:nvPr>
        </p:nvSpPr>
        <p:spPr/>
        <p:txBody>
          <a:bodyPr/>
          <a:lstStyle/>
          <a:p>
            <a:r>
              <a:rPr lang="en-US" smtClean="0"/>
              <a:t>Better organization of essays </a:t>
            </a:r>
          </a:p>
          <a:p>
            <a:r>
              <a:rPr lang="en-US" smtClean="0"/>
              <a:t>$39.95</a:t>
            </a:r>
          </a:p>
          <a:p>
            <a:r>
              <a:rPr lang="en-US" smtClean="0"/>
              <a:t>App $9.99</a:t>
            </a:r>
          </a:p>
          <a:p>
            <a:endParaRPr lang="en-US" smtClean="0"/>
          </a:p>
          <a:p>
            <a:endParaRPr lang="en-US" dirty="0"/>
          </a:p>
        </p:txBody>
      </p:sp>
      <p:pic>
        <p:nvPicPr>
          <p:cNvPr id="5122" name="Picture 2" descr="inspirati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00600" y="3948543"/>
            <a:ext cx="2888735" cy="216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46715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Tracking Trends</a:t>
            </a:r>
            <a:endParaRPr lang="en-US" dirty="0"/>
          </a:p>
        </p:txBody>
      </p:sp>
      <p:sp>
        <p:nvSpPr>
          <p:cNvPr id="5" name="Content Placeholder 4"/>
          <p:cNvSpPr>
            <a:spLocks noGrp="1"/>
          </p:cNvSpPr>
          <p:nvPr>
            <p:ph idx="1"/>
          </p:nvPr>
        </p:nvSpPr>
        <p:spPr/>
        <p:txBody>
          <a:bodyPr/>
          <a:lstStyle/>
          <a:p>
            <a:r>
              <a:rPr lang="en-US" smtClean="0"/>
              <a:t>Increase in Universal Design in Mainstream </a:t>
            </a:r>
          </a:p>
          <a:p>
            <a:r>
              <a:rPr lang="en-US" smtClean="0"/>
              <a:t>Schools incorporate “Bring Your Own Technology”</a:t>
            </a:r>
          </a:p>
          <a:p>
            <a:r>
              <a:rPr lang="en-US" smtClean="0"/>
              <a:t>Customized reading levels</a:t>
            </a:r>
          </a:p>
          <a:p>
            <a:r>
              <a:rPr lang="en-US" smtClean="0"/>
              <a:t>Convergence</a:t>
            </a:r>
          </a:p>
          <a:p>
            <a:r>
              <a:rPr lang="en-US" smtClean="0"/>
              <a:t>The Future is Contextual</a:t>
            </a:r>
          </a:p>
          <a:p>
            <a:pPr lvl="1"/>
            <a:r>
              <a:rPr lang="en-US" smtClean="0"/>
              <a:t>GPS in technology</a:t>
            </a:r>
          </a:p>
          <a:p>
            <a:pPr lvl="1"/>
            <a:r>
              <a:rPr lang="en-US" smtClean="0"/>
              <a:t>Ads on Internet</a:t>
            </a:r>
          </a:p>
          <a:p>
            <a:pPr lvl="1"/>
            <a:r>
              <a:rPr lang="en-US" smtClean="0"/>
              <a:t>Social Media</a:t>
            </a:r>
            <a:endParaRPr lang="en-US" dirty="0" smtClean="0"/>
          </a:p>
        </p:txBody>
      </p:sp>
      <p:pic>
        <p:nvPicPr>
          <p:cNvPr id="1026" name="Picture 2" descr="Smart watch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24526" y="3343474"/>
            <a:ext cx="2962275" cy="1907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8277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Google Now</a:t>
            </a:r>
            <a:endParaRPr lang="en-US" dirty="0"/>
          </a:p>
        </p:txBody>
      </p:sp>
      <p:pic>
        <p:nvPicPr>
          <p:cNvPr id="4" name="Content Placeholder 3" descr="Screenshot of Google Now website http://www.google.com/landing/now/#whatisit"/>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299791" y="1600200"/>
            <a:ext cx="6544418" cy="4525963"/>
          </a:xfrm>
        </p:spPr>
      </p:pic>
      <p:pic>
        <p:nvPicPr>
          <p:cNvPr id="5" name="Picture 3" descr="android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304800"/>
            <a:ext cx="63341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43267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Locabulary</a:t>
            </a:r>
            <a:endParaRPr lang="en-US" dirty="0"/>
          </a:p>
        </p:txBody>
      </p:sp>
      <p:sp>
        <p:nvSpPr>
          <p:cNvPr id="3" name="Content Placeholder 2"/>
          <p:cNvSpPr>
            <a:spLocks noGrp="1"/>
          </p:cNvSpPr>
          <p:nvPr>
            <p:ph sz="half" idx="1"/>
          </p:nvPr>
        </p:nvSpPr>
        <p:spPr>
          <a:xfrm>
            <a:off x="304800" y="1600200"/>
            <a:ext cx="4038600" cy="4525963"/>
          </a:xfrm>
        </p:spPr>
        <p:txBody>
          <a:bodyPr/>
          <a:lstStyle/>
          <a:p>
            <a:r>
              <a:rPr lang="en-US" sz="2400" dirty="0" smtClean="0"/>
              <a:t>Uses GPS to track user location and suggests appropriate vocabulary based on location </a:t>
            </a:r>
          </a:p>
          <a:p>
            <a:pPr lvl="1"/>
            <a:r>
              <a:rPr lang="en-US" sz="2000" dirty="0" err="1" smtClean="0"/>
              <a:t>ie</a:t>
            </a:r>
            <a:r>
              <a:rPr lang="en-US" sz="2000" dirty="0" smtClean="0"/>
              <a:t>: Starbucks</a:t>
            </a:r>
          </a:p>
          <a:p>
            <a:r>
              <a:rPr lang="en-US" sz="2400" dirty="0" smtClean="0"/>
              <a:t>A keyboard to type for text-to-speech</a:t>
            </a:r>
          </a:p>
          <a:p>
            <a:r>
              <a:rPr lang="en-US" sz="2400" dirty="0" smtClean="0"/>
              <a:t>User can tag their own locations and create vocabulary for each location</a:t>
            </a:r>
          </a:p>
          <a:p>
            <a:r>
              <a:rPr lang="en-US" sz="2400" dirty="0" smtClean="0"/>
              <a:t>Lite version Free; Pro version $130</a:t>
            </a:r>
          </a:p>
        </p:txBody>
      </p:sp>
      <p:pic>
        <p:nvPicPr>
          <p:cNvPr id="3078" name="Picture 6" descr="iPhone Locabulary Screensho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2275378"/>
            <a:ext cx="2038119" cy="305717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Phone Locabulary Screensho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2260634"/>
            <a:ext cx="2130267" cy="306146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ocabulary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0810" y="381000"/>
            <a:ext cx="586217" cy="586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656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 name="Rectangle 13"/>
          <p:cNvSpPr>
            <a:spLocks noChangeArrowheads="1"/>
          </p:cNvSpPr>
          <p:nvPr/>
        </p:nvSpPr>
        <p:spPr bwMode="auto">
          <a:xfrm>
            <a:off x="90267" y="440788"/>
            <a:ext cx="8991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defTabSz="457200" fontAlgn="base">
              <a:spcBef>
                <a:spcPct val="0"/>
              </a:spcBef>
              <a:spcAft>
                <a:spcPct val="0"/>
              </a:spcAft>
            </a:pPr>
            <a:r>
              <a:rPr lang="en-US" sz="3200" b="1" dirty="0">
                <a:solidFill>
                  <a:schemeClr val="bg1"/>
                </a:solidFill>
                <a:latin typeface="Arial Black"/>
                <a:ea typeface="MS PGothic" pitchFamily="34" charset="-128"/>
              </a:rPr>
              <a:t>Tools for Life Network</a:t>
            </a:r>
          </a:p>
        </p:txBody>
      </p:sp>
      <p:sp>
        <p:nvSpPr>
          <p:cNvPr id="34832" name="Rectangle 19"/>
          <p:cNvSpPr>
            <a:spLocks noGrp="1" noChangeArrowheads="1"/>
          </p:cNvSpPr>
          <p:nvPr>
            <p:ph type="body" idx="1"/>
          </p:nvPr>
        </p:nvSpPr>
        <p:spPr>
          <a:xfrm>
            <a:off x="304800" y="4800600"/>
            <a:ext cx="2514600" cy="914400"/>
          </a:xfrm>
          <a:noFill/>
        </p:spPr>
        <p:txBody>
          <a:bodyPr/>
          <a:lstStyle/>
          <a:p>
            <a:pPr lvl="2" eaLnBrk="1" hangingPunct="1"/>
            <a:endParaRPr lang="en-US" b="1" dirty="0" smtClean="0"/>
          </a:p>
          <a:p>
            <a:pPr eaLnBrk="1" hangingPunct="1"/>
            <a:r>
              <a:rPr lang="en-US" sz="2400" dirty="0" smtClean="0"/>
              <a:t>AT Lending Library</a:t>
            </a:r>
          </a:p>
          <a:p>
            <a:pPr eaLnBrk="1" hangingPunct="1"/>
            <a:r>
              <a:rPr lang="en-US" sz="2400" dirty="0" smtClean="0"/>
              <a:t>AT Evaluations &amp; Training</a:t>
            </a:r>
          </a:p>
          <a:p>
            <a:pPr eaLnBrk="1" hangingPunct="1"/>
            <a:r>
              <a:rPr lang="en-US" sz="2400" dirty="0" smtClean="0"/>
              <a:t>AT Demos</a:t>
            </a:r>
          </a:p>
          <a:p>
            <a:pPr eaLnBrk="1" hangingPunct="1"/>
            <a:r>
              <a:rPr lang="en-US" sz="2400" dirty="0" smtClean="0"/>
              <a:t>Resource and Assistance</a:t>
            </a:r>
          </a:p>
          <a:p>
            <a:pPr eaLnBrk="1" hangingPunct="1"/>
            <a:r>
              <a:rPr lang="en-US" sz="2400" dirty="0" smtClean="0"/>
              <a:t>AT Funding Assistance  </a:t>
            </a:r>
          </a:p>
          <a:p>
            <a:pPr eaLnBrk="1" hangingPunct="1"/>
            <a:r>
              <a:rPr lang="en-US" sz="2400" dirty="0" smtClean="0"/>
              <a:t>DME Reuse </a:t>
            </a:r>
          </a:p>
        </p:txBody>
      </p:sp>
      <p:sp>
        <p:nvSpPr>
          <p:cNvPr id="4" name="Text Placeholder 3"/>
          <p:cNvSpPr>
            <a:spLocks noGrp="1"/>
          </p:cNvSpPr>
          <p:nvPr>
            <p:ph type="body" sz="quarter" idx="3"/>
          </p:nvPr>
        </p:nvSpPr>
        <p:spPr/>
        <p:txBody>
          <a:bodyPr/>
          <a:lstStyle/>
          <a:p>
            <a:endParaRPr lang="en-US"/>
          </a:p>
        </p:txBody>
      </p:sp>
      <p:sp>
        <p:nvSpPr>
          <p:cNvPr id="5" name="Content Placeholder 4"/>
          <p:cNvSpPr>
            <a:spLocks noGrp="1"/>
          </p:cNvSpPr>
          <p:nvPr>
            <p:ph sz="quarter" idx="4"/>
          </p:nvPr>
        </p:nvSpPr>
        <p:spPr/>
        <p:txBody>
          <a:bodyPr/>
          <a:lstStyle/>
          <a:p>
            <a:endParaRPr lang="en-US"/>
          </a:p>
        </p:txBody>
      </p:sp>
      <p:pic>
        <p:nvPicPr>
          <p:cNvPr id="19" name="Picture 18" descr="Map of TFL Networ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34018" y="1523999"/>
            <a:ext cx="6417860" cy="5334001"/>
          </a:xfrm>
          <a:prstGeom prst="rect">
            <a:avLst/>
          </a:prstGeom>
        </p:spPr>
      </p:pic>
    </p:spTree>
    <p:extLst>
      <p:ext uri="{BB962C8B-B14F-4D97-AF65-F5344CB8AC3E}">
        <p14:creationId xmlns:p14="http://schemas.microsoft.com/office/powerpoint/2010/main" val="2614929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LEAP Computer Input</a:t>
            </a:r>
            <a:endParaRPr lang="en-US" dirty="0"/>
          </a:p>
        </p:txBody>
      </p:sp>
      <p:pic>
        <p:nvPicPr>
          <p:cNvPr id="6" name="Picture 5" descr="The LEAP Motion interfac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 y="1524000"/>
            <a:ext cx="6781799" cy="4957729"/>
          </a:xfrm>
          <a:prstGeom prst="rect">
            <a:avLst/>
          </a:prstGeom>
        </p:spPr>
      </p:pic>
    </p:spTree>
    <p:extLst>
      <p:ext uri="{BB962C8B-B14F-4D97-AF65-F5344CB8AC3E}">
        <p14:creationId xmlns:p14="http://schemas.microsoft.com/office/powerpoint/2010/main" val="40119560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Google Glass</a:t>
            </a:r>
            <a:endParaRPr lang="en-US" dirty="0"/>
          </a:p>
        </p:txBody>
      </p:sp>
      <p:pic>
        <p:nvPicPr>
          <p:cNvPr id="6" name="Picture 5" descr="Photos of Will and Carolyn wearing the Google Glass device."/>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72497" y="1524000"/>
            <a:ext cx="6218119" cy="5125107"/>
          </a:xfrm>
          <a:prstGeom prst="rect">
            <a:avLst/>
          </a:prstGeom>
        </p:spPr>
      </p:pic>
    </p:spTree>
    <p:extLst>
      <p:ext uri="{BB962C8B-B14F-4D97-AF65-F5344CB8AC3E}">
        <p14:creationId xmlns:p14="http://schemas.microsoft.com/office/powerpoint/2010/main" val="15148490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Mindrdr for Google Glass</a:t>
            </a:r>
            <a:endParaRPr lang="en-US" dirty="0"/>
          </a:p>
        </p:txBody>
      </p:sp>
      <p:pic>
        <p:nvPicPr>
          <p:cNvPr id="6" name="Picture 5" descr="A person wearing the Mindrdr device for Google Glass, which lets you take and share pictures just by think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05000" y="1488117"/>
            <a:ext cx="5083791" cy="4906679"/>
          </a:xfrm>
          <a:prstGeom prst="rect">
            <a:avLst/>
          </a:prstGeom>
        </p:spPr>
      </p:pic>
    </p:spTree>
    <p:extLst>
      <p:ext uri="{BB962C8B-B14F-4D97-AF65-F5344CB8AC3E}">
        <p14:creationId xmlns:p14="http://schemas.microsoft.com/office/powerpoint/2010/main" val="32362931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Reading Finger Device</a:t>
            </a:r>
            <a:endParaRPr lang="en-US" dirty="0"/>
          </a:p>
        </p:txBody>
      </p:sp>
      <p:pic>
        <p:nvPicPr>
          <p:cNvPr id="6" name="Picture 5" descr="A ring device that reads text aloud."/>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0" y="1761562"/>
            <a:ext cx="7577708" cy="4563038"/>
          </a:xfrm>
          <a:prstGeom prst="rect">
            <a:avLst/>
          </a:prstGeom>
        </p:spPr>
      </p:pic>
    </p:spTree>
    <p:extLst>
      <p:ext uri="{BB962C8B-B14F-4D97-AF65-F5344CB8AC3E}">
        <p14:creationId xmlns:p14="http://schemas.microsoft.com/office/powerpoint/2010/main" val="22361520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2"/>
          <p:cNvSpPr>
            <a:spLocks noGrp="1"/>
          </p:cNvSpPr>
          <p:nvPr>
            <p:ph type="title"/>
          </p:nvPr>
        </p:nvSpPr>
        <p:spPr/>
        <p:txBody>
          <a:bodyPr/>
          <a:lstStyle/>
          <a:p>
            <a:r>
              <a:rPr lang="en-US" altLang="en-US" smtClean="0"/>
              <a:t>Nod</a:t>
            </a:r>
            <a:endParaRPr lang="en-US" altLang="en-US" dirty="0" smtClean="0"/>
          </a:p>
        </p:txBody>
      </p:sp>
      <p:sp>
        <p:nvSpPr>
          <p:cNvPr id="13" name="Content Placeholder 12"/>
          <p:cNvSpPr>
            <a:spLocks noGrp="1"/>
          </p:cNvSpPr>
          <p:nvPr>
            <p:ph sz="quarter" idx="4"/>
          </p:nvPr>
        </p:nvSpPr>
        <p:spPr>
          <a:xfrm>
            <a:off x="4648200" y="2235200"/>
            <a:ext cx="4041775" cy="3006725"/>
          </a:xfrm>
        </p:spPr>
        <p:txBody>
          <a:bodyPr/>
          <a:lstStyle/>
          <a:p>
            <a:r>
              <a:rPr lang="en-US" dirty="0" smtClean="0"/>
              <a:t>Controls devices remotely</a:t>
            </a:r>
          </a:p>
          <a:p>
            <a:r>
              <a:rPr lang="en-US" dirty="0" smtClean="0"/>
              <a:t>Change presentation slides</a:t>
            </a:r>
          </a:p>
          <a:p>
            <a:r>
              <a:rPr lang="en-US" dirty="0" smtClean="0"/>
              <a:t>Type notes</a:t>
            </a:r>
          </a:p>
          <a:p>
            <a:r>
              <a:rPr lang="en-US" dirty="0" smtClean="0"/>
              <a:t>Environmental Control Units</a:t>
            </a:r>
          </a:p>
          <a:p>
            <a:r>
              <a:rPr lang="en-US" dirty="0" smtClean="0"/>
              <a:t>$149, Early 2015 </a:t>
            </a:r>
          </a:p>
          <a:p>
            <a:r>
              <a:rPr lang="en-US" altLang="en-US" dirty="0">
                <a:cs typeface="Arial" panose="020B0604020202020204" pitchFamily="34" charset="0"/>
                <a:hlinkClick r:id="rId2"/>
              </a:rPr>
              <a:t>https://</a:t>
            </a:r>
            <a:r>
              <a:rPr lang="en-US" altLang="en-US" dirty="0" smtClean="0">
                <a:cs typeface="Arial" panose="020B0604020202020204" pitchFamily="34" charset="0"/>
                <a:hlinkClick r:id="rId2"/>
              </a:rPr>
              <a:t>hellonod.com</a:t>
            </a:r>
            <a:r>
              <a:rPr lang="en-US" altLang="en-US" dirty="0" smtClean="0">
                <a:cs typeface="Arial" panose="020B0604020202020204" pitchFamily="34" charset="0"/>
              </a:rPr>
              <a:t> </a:t>
            </a:r>
            <a:endParaRPr lang="en-US" dirty="0" smtClean="0"/>
          </a:p>
        </p:txBody>
      </p:sp>
      <p:pic>
        <p:nvPicPr>
          <p:cNvPr id="82949" name="Picture 6" descr="Nod imag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39738" y="1890713"/>
            <a:ext cx="397192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269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VGo Telepresence Robot</a:t>
            </a:r>
            <a:endParaRPr lang="en-US" dirty="0"/>
          </a:p>
        </p:txBody>
      </p:sp>
      <p:pic>
        <p:nvPicPr>
          <p:cNvPr id="6" name="Content Placeholder 5" descr="Liz and Doug having a meeting via VGo."/>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953000" y="1752600"/>
            <a:ext cx="2876550" cy="2162175"/>
          </a:xfrm>
        </p:spPr>
      </p:pic>
      <p:pic>
        <p:nvPicPr>
          <p:cNvPr id="5" name="Content Placeholder 4" descr="Liz on the VGo."/>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876800" y="4267200"/>
            <a:ext cx="2895600" cy="2171700"/>
          </a:xfrm>
        </p:spPr>
      </p:pic>
      <p:sp>
        <p:nvSpPr>
          <p:cNvPr id="8" name="TextBox 7"/>
          <p:cNvSpPr txBox="1"/>
          <p:nvPr/>
        </p:nvSpPr>
        <p:spPr>
          <a:xfrm>
            <a:off x="344129" y="2057400"/>
            <a:ext cx="4267200" cy="3416320"/>
          </a:xfrm>
          <a:prstGeom prst="rect">
            <a:avLst/>
          </a:prstGeom>
          <a:noFill/>
        </p:spPr>
        <p:txBody>
          <a:bodyPr wrap="square" rtlCol="0">
            <a:spAutoFit/>
          </a:bodyPr>
          <a:lstStyle/>
          <a:p>
            <a:pPr marL="285750" indent="-285750">
              <a:buSzPct val="120000"/>
              <a:buFont typeface="Arial" panose="020B0604020202020204" pitchFamily="34" charset="0"/>
              <a:buChar char="•"/>
            </a:pPr>
            <a:r>
              <a:rPr lang="en-US" sz="2400" dirty="0"/>
              <a:t>Enables </a:t>
            </a:r>
            <a:r>
              <a:rPr lang="en-US" sz="2400" dirty="0" smtClean="0"/>
              <a:t>individuals </a:t>
            </a:r>
            <a:r>
              <a:rPr lang="en-US" sz="2400" dirty="0"/>
              <a:t>to replicate </a:t>
            </a:r>
            <a:r>
              <a:rPr lang="en-US" sz="2400" dirty="0" smtClean="0"/>
              <a:t>themselves </a:t>
            </a:r>
            <a:r>
              <a:rPr lang="en-US" sz="2400" dirty="0"/>
              <a:t>in a distant location and have the freedom to move around as if they were physically there</a:t>
            </a:r>
          </a:p>
          <a:p>
            <a:pPr marL="285750" indent="-285750">
              <a:buSzPct val="120000"/>
              <a:buFont typeface="Arial" panose="020B0604020202020204" pitchFamily="34" charset="0"/>
              <a:buChar char="•"/>
            </a:pPr>
            <a:r>
              <a:rPr lang="en-US" sz="2400" dirty="0"/>
              <a:t>Reduces travel </a:t>
            </a:r>
            <a:r>
              <a:rPr lang="en-US" sz="2400" dirty="0" smtClean="0"/>
              <a:t>costs</a:t>
            </a:r>
          </a:p>
          <a:p>
            <a:pPr marL="285750" indent="-285750">
              <a:buSzPct val="120000"/>
              <a:buFont typeface="Arial" panose="020B0604020202020204" pitchFamily="34" charset="0"/>
              <a:buChar char="•"/>
            </a:pPr>
            <a:r>
              <a:rPr lang="en-US" sz="2400" dirty="0" smtClean="0"/>
              <a:t>School </a:t>
            </a:r>
          </a:p>
          <a:p>
            <a:pPr marL="285750" indent="-285750">
              <a:buSzPct val="120000"/>
              <a:buFont typeface="Arial" panose="020B0604020202020204" pitchFamily="34" charset="0"/>
              <a:buChar char="•"/>
            </a:pPr>
            <a:r>
              <a:rPr lang="en-US" sz="2400" dirty="0" smtClean="0"/>
              <a:t>Hospital </a:t>
            </a:r>
          </a:p>
          <a:p>
            <a:pPr marL="285750" indent="-285750">
              <a:buSzPct val="120000"/>
              <a:buFont typeface="Arial" panose="020B0604020202020204" pitchFamily="34" charset="0"/>
              <a:buChar char="•"/>
            </a:pPr>
            <a:r>
              <a:rPr lang="en-US" sz="2400" dirty="0" smtClean="0"/>
              <a:t>Work from home</a:t>
            </a:r>
            <a:endParaRPr lang="en-US" sz="2400" dirty="0"/>
          </a:p>
        </p:txBody>
      </p:sp>
    </p:spTree>
    <p:extLst>
      <p:ext uri="{BB962C8B-B14F-4D97-AF65-F5344CB8AC3E}">
        <p14:creationId xmlns:p14="http://schemas.microsoft.com/office/powerpoint/2010/main" val="35365186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title"/>
          </p:nvPr>
        </p:nvSpPr>
        <p:spPr>
          <a:xfrm>
            <a:off x="457200" y="152400"/>
            <a:ext cx="8229600" cy="1219200"/>
          </a:xfrm>
        </p:spPr>
        <p:txBody>
          <a:bodyPr/>
          <a:lstStyle/>
          <a:p>
            <a:r>
              <a:rPr lang="en-US" sz="3600" dirty="0" smtClean="0"/>
              <a:t>Successful Transitions</a:t>
            </a:r>
            <a:r>
              <a:rPr lang="en-US" altLang="en-US" sz="3600" dirty="0" smtClean="0"/>
              <a:t> Help Create a Successful Life Journey</a:t>
            </a:r>
          </a:p>
        </p:txBody>
      </p:sp>
      <p:sp>
        <p:nvSpPr>
          <p:cNvPr id="83970" name="Rectangle 2"/>
          <p:cNvSpPr>
            <a:spLocks noGrp="1" noChangeArrowheads="1"/>
          </p:cNvSpPr>
          <p:nvPr>
            <p:ph type="body" idx="1"/>
          </p:nvPr>
        </p:nvSpPr>
        <p:spPr>
          <a:xfrm>
            <a:off x="457200" y="1524000"/>
            <a:ext cx="8229600" cy="5029200"/>
          </a:xfrm>
        </p:spPr>
        <p:txBody>
          <a:bodyPr/>
          <a:lstStyle/>
          <a:p>
            <a:pPr marL="0" indent="0">
              <a:buNone/>
            </a:pPr>
            <a:r>
              <a:rPr lang="en-US" sz="2400" dirty="0" smtClean="0"/>
              <a:t>Teach Students to:</a:t>
            </a:r>
          </a:p>
          <a:p>
            <a:r>
              <a:rPr lang="en-US" sz="2400" dirty="0" smtClean="0"/>
              <a:t>Get to Know Yourself</a:t>
            </a:r>
          </a:p>
          <a:p>
            <a:r>
              <a:rPr lang="en-US" sz="2400" dirty="0" smtClean="0"/>
              <a:t>Plan for Your Success – in school, work, Life!</a:t>
            </a:r>
          </a:p>
          <a:p>
            <a:r>
              <a:rPr lang="en-US" sz="2400" dirty="0" smtClean="0"/>
              <a:t>Begin with the End in Mind</a:t>
            </a:r>
          </a:p>
          <a:p>
            <a:r>
              <a:rPr lang="en-US" sz="2400" dirty="0" smtClean="0"/>
              <a:t>Be able to tell Your Story</a:t>
            </a:r>
          </a:p>
          <a:p>
            <a:r>
              <a:rPr lang="en-US" sz="2400" dirty="0" smtClean="0"/>
              <a:t>Listen &amp; Learn </a:t>
            </a:r>
          </a:p>
          <a:p>
            <a:r>
              <a:rPr lang="en-US" sz="2400" dirty="0" smtClean="0"/>
              <a:t>Try – Fail &amp; Try again…</a:t>
            </a:r>
          </a:p>
          <a:p>
            <a:r>
              <a:rPr lang="en-US" sz="2400" dirty="0" smtClean="0"/>
              <a:t>When things get off track - Evaluate and Evolve</a:t>
            </a:r>
          </a:p>
          <a:p>
            <a:r>
              <a:rPr lang="en-US" sz="2400" dirty="0" smtClean="0"/>
              <a:t>Explore &amp; USE Assistive Technology</a:t>
            </a:r>
          </a:p>
          <a:p>
            <a:r>
              <a:rPr lang="en-US" sz="2400" dirty="0" smtClean="0"/>
              <a:t>Laugh Much!</a:t>
            </a:r>
          </a:p>
          <a:p>
            <a:r>
              <a:rPr lang="en-US" sz="2400" dirty="0" smtClean="0"/>
              <a:t>Celebrate your Successes!!</a:t>
            </a:r>
          </a:p>
          <a:p>
            <a:endParaRPr lang="en-US" sz="2400" dirty="0" smtClean="0"/>
          </a:p>
          <a:p>
            <a:endParaRPr lang="en-US" sz="2400" dirty="0" smtClean="0"/>
          </a:p>
          <a:p>
            <a:endParaRPr lang="en-US" sz="2400" dirty="0" smtClean="0"/>
          </a:p>
        </p:txBody>
      </p:sp>
      <p:pic>
        <p:nvPicPr>
          <p:cNvPr id="7" name="Picture 4" descr="Navigating a foot bridge across a Ga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3124200"/>
            <a:ext cx="1942933" cy="138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3544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dirty="0" smtClean="0"/>
              <a:t>Transition Success </a:t>
            </a:r>
            <a:endParaRPr lang="en-US" altLang="en-US" dirty="0"/>
          </a:p>
        </p:txBody>
      </p:sp>
      <p:sp>
        <p:nvSpPr>
          <p:cNvPr id="119811" name="Rectangle 3"/>
          <p:cNvSpPr>
            <a:spLocks noGrp="1" noChangeArrowheads="1"/>
          </p:cNvSpPr>
          <p:nvPr>
            <p:ph type="body" idx="1"/>
          </p:nvPr>
        </p:nvSpPr>
        <p:spPr>
          <a:xfrm>
            <a:off x="381000" y="1752600"/>
            <a:ext cx="8229600" cy="4525963"/>
          </a:xfrm>
        </p:spPr>
        <p:txBody>
          <a:bodyPr/>
          <a:lstStyle/>
          <a:p>
            <a:r>
              <a:rPr lang="en-US" altLang="en-US" dirty="0" smtClean="0"/>
              <a:t>Our Success relies on </a:t>
            </a:r>
          </a:p>
          <a:p>
            <a:pPr lvl="1"/>
            <a:r>
              <a:rPr lang="en-US" altLang="en-US" dirty="0" smtClean="0"/>
              <a:t>Building win-win-WIN relationships</a:t>
            </a:r>
          </a:p>
          <a:p>
            <a:pPr lvl="2"/>
            <a:r>
              <a:rPr lang="en-US" altLang="en-US" dirty="0" smtClean="0"/>
              <a:t>Establishing a solid circle of support </a:t>
            </a:r>
          </a:p>
          <a:p>
            <a:pPr lvl="3"/>
            <a:r>
              <a:rPr lang="en-US" altLang="en-US" dirty="0" smtClean="0"/>
              <a:t>Receiving and providing support</a:t>
            </a:r>
          </a:p>
          <a:p>
            <a:pPr lvl="2"/>
            <a:r>
              <a:rPr lang="en-US" altLang="en-US" dirty="0" smtClean="0"/>
              <a:t>Diversify your Circle of Friends and Acquaintances</a:t>
            </a:r>
          </a:p>
          <a:p>
            <a:pPr lvl="2"/>
            <a:r>
              <a:rPr lang="en-US" altLang="en-US" dirty="0" smtClean="0"/>
              <a:t>It sometimes is “Who you know”</a:t>
            </a:r>
          </a:p>
          <a:p>
            <a:pPr lvl="2"/>
            <a:r>
              <a:rPr lang="en-US" altLang="en-US" dirty="0" smtClean="0"/>
              <a:t>BALANCE - Social Life and Studies</a:t>
            </a:r>
          </a:p>
        </p:txBody>
      </p:sp>
      <p:pic>
        <p:nvPicPr>
          <p:cNvPr id="6" name="Picture 4" descr="Navigating a foot bridge across a Ga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1905000"/>
            <a:ext cx="1942933" cy="138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6247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a:t>
            </a:r>
            <a:endParaRPr lang="en-US" dirty="0"/>
          </a:p>
        </p:txBody>
      </p:sp>
      <p:pic>
        <p:nvPicPr>
          <p:cNvPr id="7" name="Picture 2" descr="question mark"/>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a:xfrm>
            <a:off x="2514600" y="1828799"/>
            <a:ext cx="4141609" cy="4141609"/>
          </a:xfrm>
          <a:prstGeom prst="rect">
            <a:avLst/>
          </a:prstGeom>
        </p:spPr>
      </p:pic>
    </p:spTree>
    <p:extLst>
      <p:ext uri="{BB962C8B-B14F-4D97-AF65-F5344CB8AC3E}">
        <p14:creationId xmlns:p14="http://schemas.microsoft.com/office/powerpoint/2010/main" val="25638864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Arial" pitchFamily="34" charset="0"/>
                <a:cs typeface="Arial" pitchFamily="34" charset="0"/>
              </a:rPr>
              <a:t>Webinar Evaluation</a:t>
            </a:r>
            <a:endParaRPr lang="en-US" sz="3600" b="1" dirty="0">
              <a:latin typeface="Arial" pitchFamily="34" charset="0"/>
              <a:cs typeface="Arial" pitchFamily="34" charset="0"/>
            </a:endParaRPr>
          </a:p>
        </p:txBody>
      </p:sp>
      <p:sp>
        <p:nvSpPr>
          <p:cNvPr id="3" name="Content Placeholder 2"/>
          <p:cNvSpPr>
            <a:spLocks noGrp="1"/>
          </p:cNvSpPr>
          <p:nvPr>
            <p:ph sz="half" idx="2"/>
          </p:nvPr>
        </p:nvSpPr>
        <p:spPr>
          <a:xfrm>
            <a:off x="457200" y="2174875"/>
            <a:ext cx="7935188" cy="3951288"/>
          </a:xfrm>
        </p:spPr>
        <p:txBody>
          <a:bodyPr/>
          <a:lstStyle/>
          <a:p>
            <a:pPr marL="0" indent="0" algn="ctr">
              <a:buNone/>
            </a:pPr>
            <a:r>
              <a:rPr lang="en-US" dirty="0" smtClean="0">
                <a:latin typeface="Arial" pitchFamily="34" charset="0"/>
                <a:cs typeface="Arial" pitchFamily="34" charset="0"/>
              </a:rPr>
              <a:t>At the end of today’s webinar, we ask that you please </a:t>
            </a:r>
            <a:r>
              <a:rPr lang="en-US" dirty="0">
                <a:latin typeface="Arial" pitchFamily="34" charset="0"/>
                <a:cs typeface="Arial" pitchFamily="34" charset="0"/>
              </a:rPr>
              <a:t>take a moment to complete our </a:t>
            </a:r>
            <a:r>
              <a:rPr lang="en-US" dirty="0" smtClean="0">
                <a:latin typeface="Arial" pitchFamily="34" charset="0"/>
                <a:cs typeface="Arial" pitchFamily="34" charset="0"/>
              </a:rPr>
              <a:t>survey:</a:t>
            </a:r>
            <a:endParaRPr lang="en-US" dirty="0">
              <a:latin typeface="Arial" pitchFamily="34" charset="0"/>
              <a:cs typeface="Arial" pitchFamily="34" charset="0"/>
            </a:endParaRPr>
          </a:p>
          <a:p>
            <a:pPr marL="0" indent="0" algn="ctr">
              <a:buNone/>
            </a:pPr>
            <a:endParaRPr lang="en-US" sz="3600" dirty="0">
              <a:latin typeface="Arial" pitchFamily="34" charset="0"/>
              <a:cs typeface="Arial" pitchFamily="34" charset="0"/>
            </a:endParaRPr>
          </a:p>
          <a:p>
            <a:pPr marL="0" indent="0" algn="ctr">
              <a:buNone/>
            </a:pPr>
            <a:r>
              <a:rPr lang="en-US" b="1" dirty="0" smtClean="0">
                <a:latin typeface="Arial" pitchFamily="34" charset="0"/>
                <a:cs typeface="Arial" pitchFamily="34" charset="0"/>
                <a:hlinkClick r:id="rId2"/>
              </a:rPr>
              <a:t>https://www.research.net/s/TFLwebinar</a:t>
            </a:r>
            <a:r>
              <a:rPr lang="en-US" b="1" dirty="0" smtClean="0">
                <a:latin typeface="Arial" pitchFamily="34" charset="0"/>
                <a:cs typeface="Arial" pitchFamily="34" charset="0"/>
              </a:rPr>
              <a:t> </a:t>
            </a:r>
            <a:endParaRPr lang="en-US" sz="3600" dirty="0">
              <a:latin typeface="Arial" pitchFamily="34" charset="0"/>
              <a:cs typeface="Arial"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36" y="5525784"/>
            <a:ext cx="1239905" cy="1278121"/>
          </a:xfrm>
          <a:prstGeom prst="rect">
            <a:avLst/>
          </a:prstGeom>
          <a:ln w="28575">
            <a:solidFill>
              <a:schemeClr val="bg1"/>
            </a:solidFill>
          </a:ln>
        </p:spPr>
      </p:pic>
    </p:spTree>
    <p:extLst>
      <p:ext uri="{BB962C8B-B14F-4D97-AF65-F5344CB8AC3E}">
        <p14:creationId xmlns:p14="http://schemas.microsoft.com/office/powerpoint/2010/main" val="2228680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792162"/>
          </a:xfrm>
        </p:spPr>
        <p:txBody>
          <a:bodyPr/>
          <a:lstStyle/>
          <a:p>
            <a:r>
              <a:rPr lang="en-US" dirty="0" smtClean="0">
                <a:solidFill>
                  <a:schemeClr val="tx1"/>
                </a:solidFill>
              </a:rPr>
              <a:t>Exploring College and Career Readiness through Assistive Technology…</a:t>
            </a:r>
          </a:p>
          <a:p>
            <a:endParaRPr lang="en-US" dirty="0">
              <a:solidFill>
                <a:schemeClr val="tx1"/>
              </a:solidFill>
            </a:endParaRPr>
          </a:p>
        </p:txBody>
      </p:sp>
    </p:spTree>
    <p:extLst>
      <p:ext uri="{BB962C8B-B14F-4D97-AF65-F5344CB8AC3E}">
        <p14:creationId xmlns:p14="http://schemas.microsoft.com/office/powerpoint/2010/main" val="1471698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p:cNvSpPr>
            <a:spLocks noGrp="1"/>
          </p:cNvSpPr>
          <p:nvPr>
            <p:ph type="title"/>
          </p:nvPr>
        </p:nvSpPr>
        <p:spPr/>
        <p:txBody>
          <a:bodyPr/>
          <a:lstStyle/>
          <a:p>
            <a:r>
              <a:rPr lang="en-US" smtClean="0"/>
              <a:t>The TFL Team</a:t>
            </a:r>
            <a:endParaRPr lang="en-US" dirty="0" smtClean="0"/>
          </a:p>
        </p:txBody>
      </p:sp>
      <p:sp>
        <p:nvSpPr>
          <p:cNvPr id="60419" name="Content Placeholder 2"/>
          <p:cNvSpPr>
            <a:spLocks noGrp="1"/>
          </p:cNvSpPr>
          <p:nvPr>
            <p:ph idx="1"/>
          </p:nvPr>
        </p:nvSpPr>
        <p:spPr>
          <a:xfrm>
            <a:off x="1447800" y="1999472"/>
            <a:ext cx="3048000" cy="3580042"/>
          </a:xfrm>
        </p:spPr>
        <p:txBody>
          <a:bodyPr/>
          <a:lstStyle/>
          <a:p>
            <a:pPr marL="0" indent="0">
              <a:buNone/>
            </a:pPr>
            <a:r>
              <a:rPr lang="en-US" sz="1400" b="1" dirty="0" smtClean="0">
                <a:solidFill>
                  <a:srgbClr val="0070C0"/>
                </a:solidFill>
              </a:rPr>
              <a:t>Carolyn Phillips</a:t>
            </a:r>
          </a:p>
          <a:p>
            <a:pPr marL="0" indent="0">
              <a:buNone/>
            </a:pPr>
            <a:r>
              <a:rPr lang="en-US" sz="1400" dirty="0" smtClean="0"/>
              <a:t>Director, Tools for Life</a:t>
            </a:r>
          </a:p>
          <a:p>
            <a:pPr marL="0" indent="0">
              <a:buNone/>
            </a:pPr>
            <a:r>
              <a:rPr lang="en-US" sz="1400" dirty="0" smtClean="0">
                <a:hlinkClick r:id="rId2"/>
              </a:rPr>
              <a:t>Carolyn.Phillips@gatfl.gatech.edu</a:t>
            </a:r>
            <a:r>
              <a:rPr lang="en-US" sz="1400" dirty="0" smtClean="0"/>
              <a:t> </a:t>
            </a:r>
          </a:p>
          <a:p>
            <a:pPr marL="0" indent="0">
              <a:buNone/>
            </a:pPr>
            <a:endParaRPr lang="en-US" sz="1400" dirty="0" smtClean="0"/>
          </a:p>
          <a:p>
            <a:pPr marL="0" indent="0">
              <a:buNone/>
            </a:pPr>
            <a:endParaRPr lang="en-US" sz="1400" dirty="0" smtClean="0"/>
          </a:p>
          <a:p>
            <a:pPr marL="0" indent="0">
              <a:buNone/>
            </a:pPr>
            <a:r>
              <a:rPr lang="en-US" sz="1400" b="1" dirty="0">
                <a:solidFill>
                  <a:srgbClr val="0070C0"/>
                </a:solidFill>
              </a:rPr>
              <a:t>Daphne </a:t>
            </a:r>
            <a:r>
              <a:rPr lang="en-US" sz="1400" b="1" dirty="0" err="1">
                <a:solidFill>
                  <a:srgbClr val="0070C0"/>
                </a:solidFill>
              </a:rPr>
              <a:t>Brookins</a:t>
            </a:r>
            <a:endParaRPr lang="en-US" sz="1400" b="1" dirty="0">
              <a:solidFill>
                <a:srgbClr val="0070C0"/>
              </a:solidFill>
            </a:endParaRPr>
          </a:p>
          <a:p>
            <a:pPr marL="0" indent="0">
              <a:buNone/>
            </a:pPr>
            <a:r>
              <a:rPr lang="en-US" sz="1400" dirty="0" smtClean="0"/>
              <a:t>AT Funding &amp; Resource Specialist </a:t>
            </a:r>
          </a:p>
          <a:p>
            <a:pPr marL="0" indent="0">
              <a:buNone/>
            </a:pPr>
            <a:r>
              <a:rPr lang="en-US" sz="1400" dirty="0" smtClean="0">
                <a:hlinkClick r:id="rId3"/>
              </a:rPr>
              <a:t>Daphne.Brookins@gatfl.gatech.edu</a:t>
            </a:r>
            <a:endParaRPr lang="en-US" sz="1400" dirty="0" smtClean="0"/>
          </a:p>
          <a:p>
            <a:pPr marL="0" indent="0">
              <a:buNone/>
            </a:pPr>
            <a:endParaRPr lang="en-US" sz="1400" dirty="0" smtClean="0"/>
          </a:p>
          <a:p>
            <a:pPr marL="0" indent="0">
              <a:buNone/>
            </a:pPr>
            <a:endParaRPr lang="en-US" sz="1400" dirty="0" smtClean="0"/>
          </a:p>
          <a:p>
            <a:pPr marL="0" indent="0">
              <a:buNone/>
            </a:pPr>
            <a:r>
              <a:rPr lang="en-US" sz="1400" b="1" dirty="0">
                <a:solidFill>
                  <a:srgbClr val="0070C0"/>
                </a:solidFill>
              </a:rPr>
              <a:t>Ben Jacobs </a:t>
            </a:r>
          </a:p>
          <a:p>
            <a:pPr marL="0" indent="0">
              <a:buNone/>
            </a:pPr>
            <a:r>
              <a:rPr lang="en-US" sz="1400" dirty="0" smtClean="0"/>
              <a:t>Accommodations Specialist </a:t>
            </a:r>
          </a:p>
          <a:p>
            <a:pPr marL="0" indent="0">
              <a:buNone/>
            </a:pPr>
            <a:r>
              <a:rPr lang="en-US" sz="1400" dirty="0" smtClean="0">
                <a:hlinkClick r:id="rId4"/>
              </a:rPr>
              <a:t>Ben.Jacobs@gatfl.gatech.edu</a:t>
            </a:r>
            <a:r>
              <a:rPr lang="en-US" sz="1400" dirty="0" smtClean="0"/>
              <a:t> </a:t>
            </a:r>
          </a:p>
          <a:p>
            <a:pPr marL="0" indent="0">
              <a:buNone/>
            </a:pPr>
            <a:endParaRPr lang="en-US" sz="1400" dirty="0" smtClean="0"/>
          </a:p>
          <a:p>
            <a:pPr marL="0" indent="0">
              <a:buNone/>
            </a:pPr>
            <a:endParaRPr lang="en-US" sz="1400" dirty="0" smtClean="0"/>
          </a:p>
        </p:txBody>
      </p:sp>
      <p:sp>
        <p:nvSpPr>
          <p:cNvPr id="7" name="Rectangle 5"/>
          <p:cNvSpPr>
            <a:spLocks noChangeArrowheads="1"/>
          </p:cNvSpPr>
          <p:nvPr/>
        </p:nvSpPr>
        <p:spPr bwMode="auto">
          <a:xfrm>
            <a:off x="130277" y="6019800"/>
            <a:ext cx="769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r>
              <a:rPr lang="en-US" sz="800" i="1" dirty="0">
                <a:latin typeface="Arial" pitchFamily="34" charset="0"/>
              </a:rPr>
              <a:t>Disclaimer</a:t>
            </a:r>
          </a:p>
          <a:p>
            <a:pPr eaLnBrk="0" hangingPunct="0"/>
            <a:r>
              <a:rPr lang="en-US" sz="800" i="1" dirty="0">
                <a:latin typeface="Arial" pitchFamily="34" charset="0"/>
              </a:rPr>
              <a:t>This presentation is produced by Tools for Life which is a result of the Assistive Technology Act of 1998, as amended in 2004. It is a program of the Georgia Institute of Technology, College of Architecture [COA], AMAC and is funded by grant #H224C030009 of the Rehabilitation Services Administration (RSA), Department of Education. The contents of this presentation were developed under a grant from the Department of Education. However, those contents do not necessarily represent the policy of the Department of Education, Georgia Tech, COA or AMAC and you should not assume endorsement by the Federal government.</a:t>
            </a:r>
          </a:p>
        </p:txBody>
      </p:sp>
      <p:sp>
        <p:nvSpPr>
          <p:cNvPr id="2" name="TextBox 1"/>
          <p:cNvSpPr txBox="1"/>
          <p:nvPr/>
        </p:nvSpPr>
        <p:spPr>
          <a:xfrm>
            <a:off x="5824870" y="1999472"/>
            <a:ext cx="3124200" cy="3485570"/>
          </a:xfrm>
          <a:prstGeom prst="rect">
            <a:avLst/>
          </a:prstGeom>
          <a:noFill/>
        </p:spPr>
        <p:txBody>
          <a:bodyPr wrap="square" rtlCol="0">
            <a:spAutoFit/>
          </a:bodyPr>
          <a:lstStyle/>
          <a:p>
            <a:pPr eaLnBrk="1" fontAlgn="auto" hangingPunct="1">
              <a:spcAft>
                <a:spcPts val="0"/>
              </a:spcAft>
              <a:buFont typeface="Arial" charset="0"/>
              <a:buNone/>
              <a:defRPr/>
            </a:pPr>
            <a:r>
              <a:rPr lang="en-US" sz="1400" b="1" dirty="0">
                <a:solidFill>
                  <a:srgbClr val="0070C0"/>
                </a:solidFill>
                <a:latin typeface="+mn-lt"/>
              </a:rPr>
              <a:t>Liz Persaud</a:t>
            </a:r>
          </a:p>
          <a:p>
            <a:pPr eaLnBrk="1" fontAlgn="auto" hangingPunct="1">
              <a:spcAft>
                <a:spcPts val="0"/>
              </a:spcAft>
              <a:buFont typeface="Arial" charset="0"/>
              <a:buNone/>
              <a:defRPr/>
            </a:pPr>
            <a:r>
              <a:rPr lang="en-US" sz="1400" dirty="0" smtClean="0">
                <a:latin typeface="+mn-lt"/>
              </a:rPr>
              <a:t>Training and Outreach Coordinator</a:t>
            </a:r>
            <a:endParaRPr lang="en-US" sz="1400" dirty="0">
              <a:latin typeface="+mn-lt"/>
            </a:endParaRPr>
          </a:p>
          <a:p>
            <a:pPr eaLnBrk="1" fontAlgn="auto" hangingPunct="1">
              <a:spcAft>
                <a:spcPts val="0"/>
              </a:spcAft>
              <a:buFont typeface="Arial" charset="0"/>
              <a:buNone/>
              <a:defRPr/>
            </a:pPr>
            <a:r>
              <a:rPr lang="en-US" sz="1400" u="sng" dirty="0">
                <a:latin typeface="+mn-lt"/>
                <a:hlinkClick r:id="rId5"/>
              </a:rPr>
              <a:t>Liz.Persaud@gatfl.gatech.edu</a:t>
            </a:r>
            <a:r>
              <a:rPr lang="en-US" sz="1400" u="sng" dirty="0">
                <a:latin typeface="+mn-lt"/>
              </a:rPr>
              <a:t> </a:t>
            </a:r>
            <a:endParaRPr lang="en-US" sz="1400" u="sng" dirty="0" smtClean="0">
              <a:latin typeface="+mn-lt"/>
            </a:endParaRPr>
          </a:p>
          <a:p>
            <a:pPr eaLnBrk="1" fontAlgn="auto" hangingPunct="1">
              <a:spcAft>
                <a:spcPts val="0"/>
              </a:spcAft>
              <a:buFont typeface="Arial" charset="0"/>
              <a:buNone/>
              <a:defRPr/>
            </a:pPr>
            <a:endParaRPr lang="en-US" sz="1400" u="sng" dirty="0">
              <a:latin typeface="+mn-lt"/>
            </a:endParaRPr>
          </a:p>
          <a:p>
            <a:pPr marL="347472" indent="-347472" eaLnBrk="1" fontAlgn="auto" hangingPunct="1">
              <a:spcBef>
                <a:spcPts val="336"/>
              </a:spcBef>
              <a:spcAft>
                <a:spcPts val="0"/>
              </a:spcAft>
              <a:buNone/>
              <a:defRPr/>
            </a:pPr>
            <a:endParaRPr lang="en-US" sz="1400" b="1" dirty="0" smtClean="0">
              <a:solidFill>
                <a:srgbClr val="0070C0"/>
              </a:solidFill>
              <a:latin typeface="+mn-lt"/>
            </a:endParaRPr>
          </a:p>
          <a:p>
            <a:pPr marL="347472" indent="-347472" eaLnBrk="1" fontAlgn="auto" hangingPunct="1">
              <a:spcBef>
                <a:spcPts val="336"/>
              </a:spcBef>
              <a:spcAft>
                <a:spcPts val="0"/>
              </a:spcAft>
              <a:buNone/>
              <a:defRPr/>
            </a:pPr>
            <a:r>
              <a:rPr lang="en-US" sz="1400" b="1" dirty="0" smtClean="0">
                <a:solidFill>
                  <a:srgbClr val="0070C0"/>
                </a:solidFill>
                <a:latin typeface="+mn-lt"/>
              </a:rPr>
              <a:t>Martha </a:t>
            </a:r>
            <a:r>
              <a:rPr lang="en-US" sz="1400" b="1" dirty="0">
                <a:solidFill>
                  <a:srgbClr val="0070C0"/>
                </a:solidFill>
                <a:latin typeface="+mn-lt"/>
              </a:rPr>
              <a:t>Rust</a:t>
            </a:r>
          </a:p>
          <a:p>
            <a:pPr marL="347472" indent="-347472" eaLnBrk="1" fontAlgn="auto" hangingPunct="1">
              <a:spcBef>
                <a:spcPts val="336"/>
              </a:spcBef>
              <a:spcAft>
                <a:spcPts val="0"/>
              </a:spcAft>
              <a:buFont typeface="Arial" charset="0"/>
              <a:buNone/>
              <a:defRPr/>
            </a:pPr>
            <a:r>
              <a:rPr lang="en-US" sz="1400" dirty="0">
                <a:latin typeface="+mn-lt"/>
              </a:rPr>
              <a:t>AT Specialist </a:t>
            </a:r>
          </a:p>
          <a:p>
            <a:pPr marL="347472" indent="-347472" eaLnBrk="1" fontAlgn="auto" hangingPunct="1">
              <a:spcBef>
                <a:spcPts val="336"/>
              </a:spcBef>
              <a:spcAft>
                <a:spcPts val="0"/>
              </a:spcAft>
              <a:buNone/>
              <a:defRPr/>
            </a:pPr>
            <a:r>
              <a:rPr lang="en-US" sz="1400" u="sng" dirty="0">
                <a:latin typeface="+mn-lt"/>
                <a:hlinkClick r:id="rId5"/>
              </a:rPr>
              <a:t>Martha.Rust@gatfl.gatech.edu</a:t>
            </a:r>
            <a:r>
              <a:rPr lang="en-US" sz="1400" u="sng" dirty="0">
                <a:latin typeface="+mn-lt"/>
              </a:rPr>
              <a:t> </a:t>
            </a:r>
          </a:p>
          <a:p>
            <a:pPr marL="347472" indent="-347472" eaLnBrk="1" fontAlgn="auto" hangingPunct="1">
              <a:spcBef>
                <a:spcPts val="336"/>
              </a:spcBef>
              <a:spcAft>
                <a:spcPts val="0"/>
              </a:spcAft>
              <a:buNone/>
              <a:defRPr/>
            </a:pPr>
            <a:endParaRPr lang="en-US" sz="1400" dirty="0" smtClean="0">
              <a:latin typeface="+mn-lt"/>
            </a:endParaRPr>
          </a:p>
          <a:p>
            <a:pPr marL="347472" indent="-347472" eaLnBrk="1" fontAlgn="auto" hangingPunct="1">
              <a:spcBef>
                <a:spcPts val="336"/>
              </a:spcBef>
              <a:spcAft>
                <a:spcPts val="0"/>
              </a:spcAft>
              <a:buNone/>
              <a:defRPr/>
            </a:pPr>
            <a:endParaRPr lang="en-US" sz="1400" dirty="0">
              <a:latin typeface="+mn-lt"/>
            </a:endParaRPr>
          </a:p>
          <a:p>
            <a:pPr marL="347472" indent="-347472" eaLnBrk="1" fontAlgn="auto" hangingPunct="1">
              <a:spcBef>
                <a:spcPts val="336"/>
              </a:spcBef>
              <a:spcAft>
                <a:spcPts val="0"/>
              </a:spcAft>
              <a:buNone/>
              <a:defRPr/>
            </a:pPr>
            <a:r>
              <a:rPr lang="en-US" sz="1400" b="1" dirty="0">
                <a:solidFill>
                  <a:srgbClr val="0070C0"/>
                </a:solidFill>
                <a:latin typeface="+mn-lt"/>
              </a:rPr>
              <a:t>Rachel Wilson </a:t>
            </a:r>
          </a:p>
          <a:p>
            <a:pPr marL="347472" indent="-347472" eaLnBrk="1" fontAlgn="auto" hangingPunct="1">
              <a:spcBef>
                <a:spcPts val="336"/>
              </a:spcBef>
              <a:spcAft>
                <a:spcPts val="0"/>
              </a:spcAft>
              <a:buNone/>
              <a:defRPr/>
            </a:pPr>
            <a:r>
              <a:rPr lang="en-US" sz="1400" dirty="0">
                <a:latin typeface="+mn-lt"/>
              </a:rPr>
              <a:t>Tech Match Specialist </a:t>
            </a:r>
          </a:p>
          <a:p>
            <a:pPr marL="347472" indent="-347472" eaLnBrk="1" fontAlgn="auto" hangingPunct="1">
              <a:spcBef>
                <a:spcPts val="336"/>
              </a:spcBef>
              <a:spcAft>
                <a:spcPts val="0"/>
              </a:spcAft>
              <a:buNone/>
              <a:defRPr/>
            </a:pPr>
            <a:r>
              <a:rPr lang="en-US" sz="1400" u="sng" dirty="0">
                <a:latin typeface="+mn-lt"/>
                <a:hlinkClick r:id="rId5"/>
              </a:rPr>
              <a:t>Rachel.Wilson@gatfl.gatech.edu</a:t>
            </a:r>
            <a:r>
              <a:rPr lang="en-US" sz="1400" u="sng" dirty="0">
                <a:latin typeface="+mn-lt"/>
              </a:rPr>
              <a:t> </a:t>
            </a:r>
          </a:p>
          <a:p>
            <a:endParaRPr lang="en-US" sz="1600" dirty="0"/>
          </a:p>
        </p:txBody>
      </p:sp>
      <p:pic>
        <p:nvPicPr>
          <p:cNvPr id="3" name="Picture 2" descr="Liz Persaud"/>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48200" y="1894850"/>
            <a:ext cx="990600" cy="990600"/>
          </a:xfrm>
          <a:prstGeom prst="rect">
            <a:avLst/>
          </a:prstGeom>
        </p:spPr>
      </p:pic>
      <p:pic>
        <p:nvPicPr>
          <p:cNvPr id="4" name="Picture 3" descr="Ben Jacobs"/>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4237" y="4417726"/>
            <a:ext cx="939911" cy="939911"/>
          </a:xfrm>
          <a:prstGeom prst="rect">
            <a:avLst/>
          </a:prstGeom>
        </p:spPr>
      </p:pic>
      <p:pic>
        <p:nvPicPr>
          <p:cNvPr id="5" name="Picture 4" descr="Martha Rust"/>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53099" y="3200400"/>
            <a:ext cx="990600" cy="990600"/>
          </a:xfrm>
          <a:prstGeom prst="rect">
            <a:avLst/>
          </a:prstGeom>
        </p:spPr>
      </p:pic>
      <p:pic>
        <p:nvPicPr>
          <p:cNvPr id="6" name="Picture 5" descr="Daphne Brookins"/>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03570" y="3200400"/>
            <a:ext cx="929438" cy="929438"/>
          </a:xfrm>
          <a:prstGeom prst="rect">
            <a:avLst/>
          </a:prstGeom>
        </p:spPr>
      </p:pic>
      <p:pic>
        <p:nvPicPr>
          <p:cNvPr id="8" name="Picture 7" descr="Rachel Wilson"/>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672671" y="4419601"/>
            <a:ext cx="941658" cy="938036"/>
          </a:xfrm>
          <a:prstGeom prst="rect">
            <a:avLst/>
          </a:prstGeom>
        </p:spPr>
      </p:pic>
      <p:pic>
        <p:nvPicPr>
          <p:cNvPr id="9" name="Picture 8" descr="Carolyn Phillips"/>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44604" y="1868888"/>
            <a:ext cx="1019175" cy="1016562"/>
          </a:xfrm>
          <a:prstGeom prst="rect">
            <a:avLst/>
          </a:prstGeom>
        </p:spPr>
      </p:pic>
    </p:spTree>
    <p:extLst>
      <p:ext uri="{BB962C8B-B14F-4D97-AF65-F5344CB8AC3E}">
        <p14:creationId xmlns:p14="http://schemas.microsoft.com/office/powerpoint/2010/main" val="3878001963"/>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689" y="1143000"/>
            <a:ext cx="8229600" cy="1905000"/>
          </a:xfrm>
        </p:spPr>
        <p:txBody>
          <a:bodyPr/>
          <a:lstStyle/>
          <a:p>
            <a:r>
              <a:rPr lang="en-US" sz="4000" dirty="0" smtClean="0">
                <a:solidFill>
                  <a:schemeClr val="tx1"/>
                </a:solidFill>
              </a:rPr>
              <a:t>AKA:</a:t>
            </a:r>
          </a:p>
          <a:p>
            <a:r>
              <a:rPr lang="en-US" sz="4000" dirty="0" smtClean="0">
                <a:solidFill>
                  <a:schemeClr val="tx1"/>
                </a:solidFill>
              </a:rPr>
              <a:t>Welcome to Creative Trail </a:t>
            </a:r>
          </a:p>
          <a:p>
            <a:r>
              <a:rPr lang="en-US" sz="4000" dirty="0" smtClean="0">
                <a:solidFill>
                  <a:schemeClr val="tx1"/>
                </a:solidFill>
              </a:rPr>
              <a:t>&amp; Bridge Building 101!</a:t>
            </a:r>
          </a:p>
          <a:p>
            <a:endParaRPr lang="en-US" sz="4000" dirty="0">
              <a:solidFill>
                <a:schemeClr val="tx1"/>
              </a:solidFill>
            </a:endParaRPr>
          </a:p>
        </p:txBody>
      </p:sp>
      <p:pic>
        <p:nvPicPr>
          <p:cNvPr id="8" name="Picture 2" descr="Navigating a Path around a Cliff">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5062" y="3048000"/>
            <a:ext cx="3571875" cy="29228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Navigating a foot bridge across a Gap."/>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33423" y="3048000"/>
            <a:ext cx="3885866" cy="2770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287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AMAC powerpoint  template</Template>
  <TotalTime>1951</TotalTime>
  <Words>2974</Words>
  <Application>Microsoft Office PowerPoint</Application>
  <PresentationFormat>On-screen Show (4:3)</PresentationFormat>
  <Paragraphs>438</Paragraphs>
  <Slides>80</Slides>
  <Notes>28</Notes>
  <HiddenSlides>0</HiddenSlides>
  <MMClips>0</MMClips>
  <ScaleCrop>false</ScaleCrop>
  <HeadingPairs>
    <vt:vector size="4" baseType="variant">
      <vt:variant>
        <vt:lpstr>Theme</vt:lpstr>
      </vt:variant>
      <vt:variant>
        <vt:i4>6</vt:i4>
      </vt:variant>
      <vt:variant>
        <vt:lpstr>Slide Titles</vt:lpstr>
      </vt:variant>
      <vt:variant>
        <vt:i4>80</vt:i4>
      </vt:variant>
    </vt:vector>
  </HeadingPairs>
  <TitlesOfParts>
    <vt:vector size="86" baseType="lpstr">
      <vt:lpstr>1_Office Theme</vt:lpstr>
      <vt:lpstr>Office Theme</vt:lpstr>
      <vt:lpstr>2_Office Theme</vt:lpstr>
      <vt:lpstr>Custom Design</vt:lpstr>
      <vt:lpstr>3_Office Theme</vt:lpstr>
      <vt:lpstr>4_Office Theme</vt:lpstr>
      <vt:lpstr>Exploring College and Career Readiness through Assistive Technology            Thursday, May 7, 2015 3:00 PM EST  Carolyn Phillips and Liz Persaud, Tools for Life www.gatfl.gatech.edu For Handouts: http://www.gatfl.gatech.edu/tflwiki</vt:lpstr>
      <vt:lpstr>This Session is being Recorded</vt:lpstr>
      <vt:lpstr>Credits</vt:lpstr>
      <vt:lpstr>Webinar Evaluation</vt:lpstr>
      <vt:lpstr>Join us for Upcoming Events!</vt:lpstr>
      <vt:lpstr>PowerPoint Presentation</vt:lpstr>
      <vt:lpstr>PowerPoint Presentation</vt:lpstr>
      <vt:lpstr>Exploring College and Career Readiness through Assistive Technology… </vt:lpstr>
      <vt:lpstr>AKA: Welcome to Creative Trail  &amp; Bridge Building 101! </vt:lpstr>
      <vt:lpstr>Guiding Principles</vt:lpstr>
      <vt:lpstr>Session Description</vt:lpstr>
      <vt:lpstr>Session Presenters</vt:lpstr>
      <vt:lpstr>AMAC - Introduction</vt:lpstr>
      <vt:lpstr>Accessibility Made Smart</vt:lpstr>
      <vt:lpstr>AMAC Services</vt:lpstr>
      <vt:lpstr>Tools for Life Mission</vt:lpstr>
      <vt:lpstr>The TFL Network</vt:lpstr>
      <vt:lpstr>Visit us online!</vt:lpstr>
      <vt:lpstr>What is Assistive Technology?</vt:lpstr>
      <vt:lpstr>Defining Universal Design</vt:lpstr>
      <vt:lpstr>In the Shadows - Mainstream </vt:lpstr>
      <vt:lpstr>Mainstream Example: Mobile/Smart Phones </vt:lpstr>
      <vt:lpstr>iOS 8 – released in 2014</vt:lpstr>
      <vt:lpstr>AMAC History  </vt:lpstr>
      <vt:lpstr>Products and Services</vt:lpstr>
      <vt:lpstr>What is Audio Description?</vt:lpstr>
      <vt:lpstr>What is Closed Captioning?</vt:lpstr>
      <vt:lpstr>What is Open Captioning?</vt:lpstr>
      <vt:lpstr>Closed Captioning: Quality Matters</vt:lpstr>
      <vt:lpstr>Carolyn - Why Am I Here Today?</vt:lpstr>
      <vt:lpstr>Liz - Why Am I Here Today?</vt:lpstr>
      <vt:lpstr>Begin  with the  End in Mind!</vt:lpstr>
      <vt:lpstr>Think College Opportunities</vt:lpstr>
      <vt:lpstr>Finding Inclusive College Opportunities</vt:lpstr>
      <vt:lpstr>Inclusive College Opportunities in GA</vt:lpstr>
      <vt:lpstr>Inclusive College Opportunities in SC</vt:lpstr>
      <vt:lpstr>A look at 2 Inclusive Colleges in SC</vt:lpstr>
      <vt:lpstr>Comparing Colleges</vt:lpstr>
      <vt:lpstr>CarolinaLIFE</vt:lpstr>
      <vt:lpstr>Transition Success:   Understanding the  Self‐Advocacy &amp; AT Connection</vt:lpstr>
      <vt:lpstr>Transition Success: Consider this</vt:lpstr>
      <vt:lpstr>Poem</vt:lpstr>
      <vt:lpstr>The Neurology of My Brain </vt:lpstr>
      <vt:lpstr>Carolyn’s Specific Learning Disabilities</vt:lpstr>
      <vt:lpstr>More on Carolyn’s Specific   Learning Disabilities</vt:lpstr>
      <vt:lpstr>More on Liz’s Specific Disability</vt:lpstr>
      <vt:lpstr>Liz’s Specific Disability</vt:lpstr>
      <vt:lpstr>Transition Success:  Understanding the  Assistive Technology Connection</vt:lpstr>
      <vt:lpstr>Why Assistive Technology?</vt:lpstr>
      <vt:lpstr>Universal Design for Learning &amp; Differentiation</vt:lpstr>
      <vt:lpstr>Consider this  </vt:lpstr>
      <vt:lpstr>Moving from Information to Action</vt:lpstr>
      <vt:lpstr>The “FAST” Track</vt:lpstr>
      <vt:lpstr>Enhancing All of Life’s Functions</vt:lpstr>
      <vt:lpstr>Smooth Transitions: Making Informed Decisions</vt:lpstr>
      <vt:lpstr>Ergonomics</vt:lpstr>
      <vt:lpstr>Learning Ally</vt:lpstr>
      <vt:lpstr>Bookshare</vt:lpstr>
      <vt:lpstr>Audible.com</vt:lpstr>
      <vt:lpstr>ClaroSpeak US</vt:lpstr>
      <vt:lpstr>ClaroRead</vt:lpstr>
      <vt:lpstr>TextHelp</vt:lpstr>
      <vt:lpstr>Live Scribe Pen</vt:lpstr>
      <vt:lpstr>Speech Recognition Software</vt:lpstr>
      <vt:lpstr>Ginger</vt:lpstr>
      <vt:lpstr>Inspiration</vt:lpstr>
      <vt:lpstr>Tracking Trends</vt:lpstr>
      <vt:lpstr>Google Now</vt:lpstr>
      <vt:lpstr>Locabulary</vt:lpstr>
      <vt:lpstr>LEAP Computer Input</vt:lpstr>
      <vt:lpstr>Google Glass</vt:lpstr>
      <vt:lpstr>Mindrdr for Google Glass</vt:lpstr>
      <vt:lpstr>Reading Finger Device</vt:lpstr>
      <vt:lpstr>Nod</vt:lpstr>
      <vt:lpstr>VGo Telepresence Robot</vt:lpstr>
      <vt:lpstr>Successful Transitions Help Create a Successful Life Journey</vt:lpstr>
      <vt:lpstr>Transition Success </vt:lpstr>
      <vt:lpstr>Questions?</vt:lpstr>
      <vt:lpstr>Webinar Evaluation</vt:lpstr>
      <vt:lpstr>The TFL Team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AMAC Accessible PowerPoint Template</dc:title>
  <dc:creator>Sinclair, Norah Madden</dc:creator>
  <cp:lastModifiedBy>Liz Persaud</cp:lastModifiedBy>
  <cp:revision>117</cp:revision>
  <dcterms:created xsi:type="dcterms:W3CDTF">2013-09-19T15:16:58Z</dcterms:created>
  <dcterms:modified xsi:type="dcterms:W3CDTF">2015-05-07T20:06:01Z</dcterms:modified>
</cp:coreProperties>
</file>