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 id="2147483670" r:id="rId7"/>
  </p:sldMasterIdLst>
  <p:notesMasterIdLst>
    <p:notesMasterId r:id="rId51"/>
  </p:notesMasterIdLst>
  <p:sldIdLst>
    <p:sldId id="301" r:id="rId8"/>
    <p:sldId id="302" r:id="rId9"/>
    <p:sldId id="303" r:id="rId10"/>
    <p:sldId id="304" r:id="rId11"/>
    <p:sldId id="305" r:id="rId12"/>
    <p:sldId id="256" r:id="rId13"/>
    <p:sldId id="269" r:id="rId14"/>
    <p:sldId id="270" r:id="rId15"/>
    <p:sldId id="263" r:id="rId16"/>
    <p:sldId id="264" r:id="rId17"/>
    <p:sldId id="271" r:id="rId18"/>
    <p:sldId id="272" r:id="rId19"/>
    <p:sldId id="273" r:id="rId20"/>
    <p:sldId id="257" r:id="rId21"/>
    <p:sldId id="258" r:id="rId22"/>
    <p:sldId id="265" r:id="rId23"/>
    <p:sldId id="268" r:id="rId24"/>
    <p:sldId id="274" r:id="rId25"/>
    <p:sldId id="275" r:id="rId26"/>
    <p:sldId id="276" r:id="rId27"/>
    <p:sldId id="277"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6" r:id="rId5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32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8" Type="http://schemas.openxmlformats.org/officeDocument/2006/relationships/slide" Target="slides/slide1.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0EBFB96-3943-4CE6-91FA-B495C36D5A93}" type="datetimeFigureOut">
              <a:rPr lang="en-US" smtClean="0"/>
              <a:pPr/>
              <a:t>9/9/2013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1660B37-A27E-4740-BF70-7E404FA4D8C5}" type="slidenum">
              <a:rPr lang="en-US" smtClean="0"/>
              <a:pPr/>
              <a:t>‹#›</a:t>
            </a:fld>
            <a:endParaRPr lang="en-US"/>
          </a:p>
        </p:txBody>
      </p:sp>
    </p:spTree>
    <p:extLst>
      <p:ext uri="{BB962C8B-B14F-4D97-AF65-F5344CB8AC3E}">
        <p14:creationId xmlns:p14="http://schemas.microsoft.com/office/powerpoint/2010/main" val="152221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2080" y="1162050"/>
            <a:ext cx="4206240" cy="3137535"/>
          </a:xfrm>
        </p:spPr>
      </p:sp>
      <p:sp>
        <p:nvSpPr>
          <p:cNvPr id="3" name="Notes Placeholder 2"/>
          <p:cNvSpPr>
            <a:spLocks noGrp="1"/>
          </p:cNvSpPr>
          <p:nvPr>
            <p:ph type="body" idx="1"/>
          </p:nvPr>
        </p:nvSpPr>
        <p:spPr/>
        <p:txBody>
          <a:bodyPr/>
          <a:lstStyle/>
          <a:p>
            <a:r>
              <a:rPr lang="en-US" dirty="0" smtClean="0"/>
              <a:t>Liz</a:t>
            </a:r>
            <a:endParaRPr lang="en-US" dirty="0"/>
          </a:p>
        </p:txBody>
      </p:sp>
      <p:sp>
        <p:nvSpPr>
          <p:cNvPr id="4" name="Slide Number Placeholder 3"/>
          <p:cNvSpPr>
            <a:spLocks noGrp="1"/>
          </p:cNvSpPr>
          <p:nvPr>
            <p:ph type="sldNum" sz="quarter" idx="10"/>
          </p:nvPr>
        </p:nvSpPr>
        <p:spPr/>
        <p:txBody>
          <a:bodyPr/>
          <a:lstStyle/>
          <a:p>
            <a:fld id="{C5FDC7CD-B8D0-49E8-A55E-96CB803D5F6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24666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2080" y="1162050"/>
            <a:ext cx="4206240" cy="3137535"/>
          </a:xfrm>
        </p:spPr>
      </p:sp>
      <p:sp>
        <p:nvSpPr>
          <p:cNvPr id="3" name="Notes Placeholder 2"/>
          <p:cNvSpPr>
            <a:spLocks noGrp="1"/>
          </p:cNvSpPr>
          <p:nvPr>
            <p:ph type="body" idx="1"/>
          </p:nvPr>
        </p:nvSpPr>
        <p:spPr/>
        <p:txBody>
          <a:bodyPr/>
          <a:lstStyle/>
          <a:p>
            <a:r>
              <a:rPr lang="en-US" dirty="0" smtClean="0"/>
              <a:t>Liz</a:t>
            </a:r>
            <a:endParaRPr lang="en-US" dirty="0"/>
          </a:p>
        </p:txBody>
      </p:sp>
      <p:sp>
        <p:nvSpPr>
          <p:cNvPr id="4" name="Slide Number Placeholder 3"/>
          <p:cNvSpPr>
            <a:spLocks noGrp="1"/>
          </p:cNvSpPr>
          <p:nvPr>
            <p:ph type="sldNum" sz="quarter" idx="10"/>
          </p:nvPr>
        </p:nvSpPr>
        <p:spPr/>
        <p:txBody>
          <a:bodyPr/>
          <a:lstStyle/>
          <a:p>
            <a:fld id="{C5FDC7CD-B8D0-49E8-A55E-96CB803D5F6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604716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2080" y="1162050"/>
            <a:ext cx="4206240" cy="3137535"/>
          </a:xfrm>
        </p:spPr>
      </p:sp>
      <p:sp>
        <p:nvSpPr>
          <p:cNvPr id="3" name="Notes Placeholder 2"/>
          <p:cNvSpPr>
            <a:spLocks noGrp="1"/>
          </p:cNvSpPr>
          <p:nvPr>
            <p:ph type="body" idx="1"/>
          </p:nvPr>
        </p:nvSpPr>
        <p:spPr/>
        <p:txBody>
          <a:bodyPr/>
          <a:lstStyle/>
          <a:p>
            <a:r>
              <a:rPr lang="en-US" dirty="0" smtClean="0"/>
              <a:t>Liz</a:t>
            </a:r>
            <a:endParaRPr lang="en-US" dirty="0"/>
          </a:p>
        </p:txBody>
      </p:sp>
      <p:sp>
        <p:nvSpPr>
          <p:cNvPr id="4" name="Slide Number Placeholder 3"/>
          <p:cNvSpPr>
            <a:spLocks noGrp="1"/>
          </p:cNvSpPr>
          <p:nvPr>
            <p:ph type="sldNum" sz="quarter" idx="10"/>
          </p:nvPr>
        </p:nvSpPr>
        <p:spPr/>
        <p:txBody>
          <a:bodyPr/>
          <a:lstStyle/>
          <a:p>
            <a:fld id="{C5FDC7CD-B8D0-49E8-A55E-96CB803D5F6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89020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2080" y="1162050"/>
            <a:ext cx="4206240" cy="3137535"/>
          </a:xfrm>
        </p:spPr>
      </p:sp>
      <p:sp>
        <p:nvSpPr>
          <p:cNvPr id="3" name="Notes Placeholder 2"/>
          <p:cNvSpPr>
            <a:spLocks noGrp="1"/>
          </p:cNvSpPr>
          <p:nvPr>
            <p:ph type="body" idx="1"/>
          </p:nvPr>
        </p:nvSpPr>
        <p:spPr/>
        <p:txBody>
          <a:bodyPr/>
          <a:lstStyle/>
          <a:p>
            <a:r>
              <a:rPr lang="en-US" dirty="0" smtClean="0"/>
              <a:t>Liz</a:t>
            </a:r>
            <a:endParaRPr lang="en-US" dirty="0"/>
          </a:p>
        </p:txBody>
      </p:sp>
      <p:sp>
        <p:nvSpPr>
          <p:cNvPr id="4" name="Slide Number Placeholder 3"/>
          <p:cNvSpPr>
            <a:spLocks noGrp="1"/>
          </p:cNvSpPr>
          <p:nvPr>
            <p:ph type="sldNum" sz="quarter" idx="10"/>
          </p:nvPr>
        </p:nvSpPr>
        <p:spPr/>
        <p:txBody>
          <a:bodyPr/>
          <a:lstStyle/>
          <a:p>
            <a:fld id="{C5FDC7CD-B8D0-49E8-A55E-96CB803D5F6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3349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2080" y="1162050"/>
            <a:ext cx="4206240" cy="3137535"/>
          </a:xfrm>
        </p:spPr>
      </p:sp>
      <p:sp>
        <p:nvSpPr>
          <p:cNvPr id="3" name="Notes Placeholder 2"/>
          <p:cNvSpPr>
            <a:spLocks noGrp="1"/>
          </p:cNvSpPr>
          <p:nvPr>
            <p:ph type="body" idx="1"/>
          </p:nvPr>
        </p:nvSpPr>
        <p:spPr/>
        <p:txBody>
          <a:bodyPr/>
          <a:lstStyle/>
          <a:p>
            <a:r>
              <a:rPr lang="en-US" dirty="0" smtClean="0"/>
              <a:t>Liz</a:t>
            </a:r>
            <a:endParaRPr lang="en-US" dirty="0"/>
          </a:p>
        </p:txBody>
      </p:sp>
      <p:sp>
        <p:nvSpPr>
          <p:cNvPr id="4" name="Slide Number Placeholder 3"/>
          <p:cNvSpPr>
            <a:spLocks noGrp="1"/>
          </p:cNvSpPr>
          <p:nvPr>
            <p:ph type="sldNum" sz="quarter" idx="10"/>
          </p:nvPr>
        </p:nvSpPr>
        <p:spPr/>
        <p:txBody>
          <a:bodyPr/>
          <a:lstStyle/>
          <a:p>
            <a:fld id="{C5FDC7CD-B8D0-49E8-A55E-96CB803D5F6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2064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660B37-A27E-4740-BF70-7E404FA4D8C5}" type="slidenum">
              <a:rPr lang="en-US" smtClean="0"/>
              <a:pPr/>
              <a:t>16</a:t>
            </a:fld>
            <a:endParaRPr lang="en-US"/>
          </a:p>
        </p:txBody>
      </p:sp>
    </p:spTree>
    <p:extLst>
      <p:ext uri="{BB962C8B-B14F-4D97-AF65-F5344CB8AC3E}">
        <p14:creationId xmlns:p14="http://schemas.microsoft.com/office/powerpoint/2010/main" val="3086437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68A754-BFE3-461C-A8FE-22D6D10290D4}" type="slidenum">
              <a:rPr lang="en-US" smtClean="0"/>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660B37-A27E-4740-BF70-7E404FA4D8C5}" type="slidenum">
              <a:rPr lang="en-US" smtClean="0"/>
              <a:pPr/>
              <a:t>28</a:t>
            </a:fld>
            <a:endParaRPr lang="en-US"/>
          </a:p>
        </p:txBody>
      </p:sp>
    </p:spTree>
    <p:extLst>
      <p:ext uri="{BB962C8B-B14F-4D97-AF65-F5344CB8AC3E}">
        <p14:creationId xmlns:p14="http://schemas.microsoft.com/office/powerpoint/2010/main" val="2846741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2080" y="1162050"/>
            <a:ext cx="4206240" cy="3137535"/>
          </a:xfrm>
        </p:spPr>
      </p:sp>
      <p:sp>
        <p:nvSpPr>
          <p:cNvPr id="3" name="Notes Placeholder 2"/>
          <p:cNvSpPr>
            <a:spLocks noGrp="1"/>
          </p:cNvSpPr>
          <p:nvPr>
            <p:ph type="body" idx="1"/>
          </p:nvPr>
        </p:nvSpPr>
        <p:spPr/>
        <p:txBody>
          <a:bodyPr/>
          <a:lstStyle/>
          <a:p>
            <a:r>
              <a:rPr lang="en-US" dirty="0" smtClean="0"/>
              <a:t>Liz</a:t>
            </a:r>
            <a:endParaRPr lang="en-US" dirty="0"/>
          </a:p>
        </p:txBody>
      </p:sp>
      <p:sp>
        <p:nvSpPr>
          <p:cNvPr id="4" name="Slide Number Placeholder 3"/>
          <p:cNvSpPr>
            <a:spLocks noGrp="1"/>
          </p:cNvSpPr>
          <p:nvPr>
            <p:ph type="sldNum" sz="quarter" idx="10"/>
          </p:nvPr>
        </p:nvSpPr>
        <p:spPr/>
        <p:txBody>
          <a:bodyPr/>
          <a:lstStyle/>
          <a:p>
            <a:fld id="{C5FDC7CD-B8D0-49E8-A55E-96CB803D5F63}"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1334902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fld id="{F945E145-8BFC-471E-B9D9-A427B784819F}" type="datetime1">
              <a:rPr lang="en-US" smtClean="0"/>
              <a:pPr/>
              <a:t>9/9/2013</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0475B-33CD-4DED-AB6C-B5D0C9D12F43}" type="datetime1">
              <a:rPr lang="en-US" smtClean="0"/>
              <a:pPr/>
              <a:t>9/9/2013</a:t>
            </a:fld>
            <a:endParaRPr lang="en-US"/>
          </a:p>
        </p:txBody>
      </p:sp>
      <p:sp>
        <p:nvSpPr>
          <p:cNvPr id="6" name="Slide Number Placeholder 5"/>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FE115-84AD-4685-8163-8E6B375A8FE0}" type="datetime1">
              <a:rPr lang="en-US" smtClean="0"/>
              <a:pPr/>
              <a:t>9/9/2013</a:t>
            </a:fld>
            <a:endParaRPr lang="en-US"/>
          </a:p>
        </p:txBody>
      </p:sp>
      <p:sp>
        <p:nvSpPr>
          <p:cNvPr id="6" name="Slide Number Placeholder 5"/>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2" y="1380070"/>
            <a:ext cx="6430966"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386534" y="3996268"/>
            <a:ext cx="5240733"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solidFill>
              </a:rPr>
              <a:pPr/>
              <a:t>9/9/2013</a:t>
            </a:fld>
            <a:endParaRPr lang="en-US" dirty="0">
              <a:solidFill>
                <a:prstClr val="black"/>
              </a:solidFill>
            </a:endParaRPr>
          </a:p>
        </p:txBody>
      </p:sp>
      <p:sp>
        <p:nvSpPr>
          <p:cNvPr id="5" name="Footer Placeholder 4"/>
          <p:cNvSpPr>
            <a:spLocks noGrp="1"/>
          </p:cNvSpPr>
          <p:nvPr>
            <p:ph type="ftr" sz="quarter" idx="11"/>
          </p:nvPr>
        </p:nvSpPr>
        <p:spPr>
          <a:xfrm>
            <a:off x="3999311" y="5883278"/>
            <a:ext cx="3243033" cy="365125"/>
          </a:xfr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prstClr val="black"/>
                </a:solidFill>
              </a:rPr>
              <a:pPr/>
              <a:t>‹#›</a:t>
            </a:fld>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68098" y="307849"/>
            <a:ext cx="7514035" cy="1008888"/>
          </a:xfrm>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1177242" y="1633729"/>
            <a:ext cx="7514035" cy="4133088"/>
          </a:xfrm>
        </p:spPr>
        <p:txBody>
          <a:bodyPr anchor="ctr">
            <a:normAutofit/>
          </a:bodyPr>
          <a:lstStyle>
            <a:lvl1pPr>
              <a:defRPr sz="32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solidFill>
              </a:rPr>
              <a:pPr/>
              <a:t>9/9/2013</a:t>
            </a:fld>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213894" y="5867134"/>
            <a:ext cx="413374" cy="365125"/>
          </a:xfrm>
        </p:spPr>
        <p:txBody>
          <a:bodyPr/>
          <a:lstStyle/>
          <a:p>
            <a:fld id="{D57F1E4F-1CFF-5643-939E-217C01CDF565}" type="slidenum">
              <a:rPr lang="en-US" dirty="0">
                <a:solidFill>
                  <a:prstClr val="black"/>
                </a:solidFill>
              </a:rPr>
              <a:pPr/>
              <a:t>‹#›</a:t>
            </a:fld>
            <a:endParaRPr lang="en-US" dirty="0">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1906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1906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1906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71906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6" name="Slide Number Placeholder 5"/>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DB5E4-18DB-4D36-A057-F79E45B04158}" type="datetime1">
              <a:rPr lang="en-US" smtClean="0"/>
              <a:pPr/>
              <a:t>9/9/2013</a:t>
            </a:fld>
            <a:endParaRPr lang="en-US"/>
          </a:p>
        </p:txBody>
      </p:sp>
      <p:sp>
        <p:nvSpPr>
          <p:cNvPr id="6" name="Slide Number Placeholder 5"/>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CD5CFA-01C5-44C0-9FC7-4ABAC81EFE52}" type="datetime1">
              <a:rPr lang="en-US" smtClean="0"/>
              <a:pPr/>
              <a:t>9/9/2013</a:t>
            </a:fld>
            <a:endParaRPr lang="en-US"/>
          </a:p>
        </p:txBody>
      </p:sp>
      <p:sp>
        <p:nvSpPr>
          <p:cNvPr id="7" name="Slide Number Placeholder 6"/>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FC283-7050-48FA-9418-C6ABCA6C9545}" type="datetime1">
              <a:rPr lang="en-US" smtClean="0"/>
              <a:pPr/>
              <a:t>9/9/2013</a:t>
            </a:fld>
            <a:endParaRPr lang="en-US"/>
          </a:p>
        </p:txBody>
      </p:sp>
      <p:sp>
        <p:nvSpPr>
          <p:cNvPr id="9" name="Slide Number Placeholder 8"/>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569B4A-1EA5-4A4B-A30B-C2FAA2826049}"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028BC-32A3-4CD2-B6BE-68402DEC7AC2}" type="datetime1">
              <a:rPr lang="en-US" smtClean="0"/>
              <a:pPr/>
              <a:t>9/9/2013</a:t>
            </a:fld>
            <a:endParaRPr lang="en-US"/>
          </a:p>
        </p:txBody>
      </p:sp>
      <p:sp>
        <p:nvSpPr>
          <p:cNvPr id="4" name="Slide Number Placeholder 3"/>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CC454-F7F9-45BB-80AE-D8AFEBAC7EC6}" type="datetime1">
              <a:rPr lang="en-US" smtClean="0"/>
              <a:pPr/>
              <a:t>9/9/2013</a:t>
            </a:fld>
            <a:endParaRPr lang="en-US"/>
          </a:p>
        </p:txBody>
      </p:sp>
      <p:sp>
        <p:nvSpPr>
          <p:cNvPr id="7" name="Slide Number Placeholder 6"/>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92EC20-C85D-4A17-8668-8A35165EC527}" type="datetime1">
              <a:rPr lang="en-US" smtClean="0"/>
              <a:pPr/>
              <a:t>9/9/2013</a:t>
            </a:fld>
            <a:endParaRPr lang="en-US"/>
          </a:p>
        </p:txBody>
      </p:sp>
      <p:sp>
        <p:nvSpPr>
          <p:cNvPr id="7" name="Slide Number Placeholder 6"/>
          <p:cNvSpPr>
            <a:spLocks noGrp="1"/>
          </p:cNvSpPr>
          <p:nvPr>
            <p:ph type="sldNum" sz="quarter" idx="12"/>
          </p:nvPr>
        </p:nvSpPr>
        <p:spPr/>
        <p:txBody>
          <a:bodyPr/>
          <a:lstStyle/>
          <a:p>
            <a:fld id="{59C6159F-9ED2-4208-A5E0-6C3C1962C26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aDOE_PPT_bg_charcoal.jp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934200" y="6356350"/>
            <a:ext cx="1066800" cy="365125"/>
          </a:xfrm>
          <a:prstGeom prst="rect">
            <a:avLst/>
          </a:prstGeom>
        </p:spPr>
        <p:txBody>
          <a:bodyPr vert="horz" lIns="91440" tIns="45720" rIns="91440" bIns="45720" rtlCol="0" anchor="ctr"/>
          <a:lstStyle>
            <a:lvl1pPr algn="r">
              <a:defRPr sz="1200">
                <a:solidFill>
                  <a:schemeClr val="tx1"/>
                </a:solidFill>
              </a:defRPr>
            </a:lvl1pPr>
          </a:lstStyle>
          <a:p>
            <a:fld id="{3D6FB43B-B6A8-4427-B8AC-F0A77D66EBFC}" type="datetime1">
              <a:rPr lang="en-US" smtClean="0"/>
              <a:pPr/>
              <a:t>9/9/2013</a:t>
            </a:fld>
            <a:endParaRPr lang="en-US" dirty="0"/>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r">
              <a:defRPr sz="1200">
                <a:solidFill>
                  <a:schemeClr val="tx1"/>
                </a:solidFill>
              </a:defRPr>
            </a:lvl1pPr>
          </a:lstStyle>
          <a:p>
            <a:fld id="{59C6159F-9ED2-4208-A5E0-6C3C1962C2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11" y="3"/>
            <a:ext cx="1827609"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4"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black"/>
                </a:solidFill>
              </a:rPr>
              <a:pPr defTabSz="457200"/>
              <a:t>9/9/2013</a:t>
            </a:fld>
            <a:endParaRPr lang="en-US" dirty="0">
              <a:solidFill>
                <a:prstClr val="black"/>
              </a:solidFill>
            </a:endParaRPr>
          </a:p>
        </p:txBody>
      </p:sp>
      <p:sp>
        <p:nvSpPr>
          <p:cNvPr id="5" name="Footer Placeholder 4"/>
          <p:cNvSpPr>
            <a:spLocks noGrp="1"/>
          </p:cNvSpPr>
          <p:nvPr>
            <p:ph type="ftr" sz="quarter" idx="3"/>
          </p:nvPr>
        </p:nvSpPr>
        <p:spPr>
          <a:xfrm>
            <a:off x="1929210"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8213894" y="5883278"/>
            <a:ext cx="413374"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11" y="3"/>
            <a:ext cx="1827609"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4"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black"/>
                </a:solidFill>
              </a:rPr>
              <a:pPr defTabSz="457200"/>
              <a:t>9/9/2013</a:t>
            </a:fld>
            <a:endParaRPr lang="en-US" dirty="0">
              <a:solidFill>
                <a:prstClr val="black"/>
              </a:solidFill>
            </a:endParaRPr>
          </a:p>
        </p:txBody>
      </p:sp>
      <p:sp>
        <p:nvSpPr>
          <p:cNvPr id="5" name="Footer Placeholder 4"/>
          <p:cNvSpPr>
            <a:spLocks noGrp="1"/>
          </p:cNvSpPr>
          <p:nvPr>
            <p:ph type="ftr" sz="quarter" idx="3"/>
          </p:nvPr>
        </p:nvSpPr>
        <p:spPr>
          <a:xfrm>
            <a:off x="1929210"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8213894" y="5883278"/>
            <a:ext cx="413374"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3"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11" y="3"/>
            <a:ext cx="1827609"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4"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black"/>
                </a:solidFill>
              </a:rPr>
              <a:pPr defTabSz="457200"/>
              <a:t>9/9/2013</a:t>
            </a:fld>
            <a:endParaRPr lang="en-US" dirty="0">
              <a:solidFill>
                <a:prstClr val="black"/>
              </a:solidFill>
            </a:endParaRPr>
          </a:p>
        </p:txBody>
      </p:sp>
      <p:sp>
        <p:nvSpPr>
          <p:cNvPr id="5" name="Footer Placeholder 4"/>
          <p:cNvSpPr>
            <a:spLocks noGrp="1"/>
          </p:cNvSpPr>
          <p:nvPr>
            <p:ph type="ftr" sz="quarter" idx="3"/>
          </p:nvPr>
        </p:nvSpPr>
        <p:spPr>
          <a:xfrm>
            <a:off x="1929210"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8213894" y="5883278"/>
            <a:ext cx="413374"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11" y="3"/>
            <a:ext cx="1827609"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4"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black"/>
                </a:solidFill>
              </a:rPr>
              <a:pPr defTabSz="457200"/>
              <a:t>9/9/2013</a:t>
            </a:fld>
            <a:endParaRPr lang="en-US" dirty="0">
              <a:solidFill>
                <a:prstClr val="black"/>
              </a:solidFill>
            </a:endParaRPr>
          </a:p>
        </p:txBody>
      </p:sp>
      <p:sp>
        <p:nvSpPr>
          <p:cNvPr id="5" name="Footer Placeholder 4"/>
          <p:cNvSpPr>
            <a:spLocks noGrp="1"/>
          </p:cNvSpPr>
          <p:nvPr>
            <p:ph type="ftr" sz="quarter" idx="3"/>
          </p:nvPr>
        </p:nvSpPr>
        <p:spPr>
          <a:xfrm>
            <a:off x="1929210"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8213894" y="5883278"/>
            <a:ext cx="413374"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7"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11" y="3"/>
            <a:ext cx="1827609"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4"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black"/>
                </a:solidFill>
              </a:rPr>
              <a:pPr defTabSz="457200"/>
              <a:t>9/9/2013</a:t>
            </a:fld>
            <a:endParaRPr lang="en-US" dirty="0">
              <a:solidFill>
                <a:prstClr val="black"/>
              </a:solidFill>
            </a:endParaRPr>
          </a:p>
        </p:txBody>
      </p:sp>
      <p:sp>
        <p:nvSpPr>
          <p:cNvPr id="5" name="Footer Placeholder 4"/>
          <p:cNvSpPr>
            <a:spLocks noGrp="1"/>
          </p:cNvSpPr>
          <p:nvPr>
            <p:ph type="ftr" sz="quarter" idx="3"/>
          </p:nvPr>
        </p:nvSpPr>
        <p:spPr>
          <a:xfrm>
            <a:off x="1929210"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8213894" y="5883278"/>
            <a:ext cx="413374"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9"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11" y="3"/>
            <a:ext cx="1827609"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3"/>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4" y="2667002"/>
            <a:ext cx="7514035"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8"/>
            <a:ext cx="85725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B61BEF0D-F0BB-DE4B-95CE-6DB70DBA9567}" type="datetimeFigureOut">
              <a:rPr lang="en-US" dirty="0">
                <a:solidFill>
                  <a:prstClr val="black"/>
                </a:solidFill>
              </a:rPr>
              <a:pPr defTabSz="457200"/>
              <a:t>9/9/2013</a:t>
            </a:fld>
            <a:endParaRPr lang="en-US" dirty="0">
              <a:solidFill>
                <a:prstClr val="black"/>
              </a:solidFill>
            </a:endParaRPr>
          </a:p>
        </p:txBody>
      </p:sp>
      <p:sp>
        <p:nvSpPr>
          <p:cNvPr id="5" name="Footer Placeholder 4"/>
          <p:cNvSpPr>
            <a:spLocks noGrp="1"/>
          </p:cNvSpPr>
          <p:nvPr>
            <p:ph type="ftr" sz="quarter" idx="3"/>
          </p:nvPr>
        </p:nvSpPr>
        <p:spPr>
          <a:xfrm>
            <a:off x="1929210" y="5883278"/>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defTabSz="457200"/>
            <a:endParaRPr lang="en-US" dirty="0">
              <a:solidFill>
                <a:prstClr val="black"/>
              </a:solidFill>
            </a:endParaRPr>
          </a:p>
        </p:txBody>
      </p:sp>
      <p:sp>
        <p:nvSpPr>
          <p:cNvPr id="6" name="Slide Number Placeholder 5"/>
          <p:cNvSpPr>
            <a:spLocks noGrp="1"/>
          </p:cNvSpPr>
          <p:nvPr>
            <p:ph type="sldNum" sz="quarter" idx="4"/>
          </p:nvPr>
        </p:nvSpPr>
        <p:spPr>
          <a:xfrm>
            <a:off x="8213894" y="5883278"/>
            <a:ext cx="413374"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defTabSz="457200"/>
            <a:fld id="{D57F1E4F-1CFF-5643-939E-217C01CDF565}" type="slidenum">
              <a:rPr lang="en-US" dirty="0">
                <a:solidFill>
                  <a:prstClr val="black"/>
                </a:solidFill>
              </a:rPr>
              <a:pPr defTabSz="457200"/>
              <a:t>‹#›</a:t>
            </a:fld>
            <a:endParaRPr lang="en-US"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71"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atfl.or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gadoe.georgiastandards.org/impairment.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atfl.org/"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hyperlink" Target="http://www.gimc.org/GIMCForms/pdfforms/Suggested_AIM_eligibility_form.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Liz.Persaud@gatfl.gatech.edu"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imac.us/" TargetMode="External"/><Relationship Id="rId2" Type="http://schemas.openxmlformats.org/officeDocument/2006/relationships/hyperlink" Target="http://www.bookshare.or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learningally.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gimc.org/forms.htm" TargetMode="Externa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gimc.org/"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research.net/s/TFLwebinar"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hyperlink" Target="mailto:ksegers@doe.k12.ga.us" TargetMode="External"/><Relationship Id="rId2" Type="http://schemas.openxmlformats.org/officeDocument/2006/relationships/hyperlink" Target="mailto:jdowns@doe.k12.ga.u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research.net/s/TFLwebinar"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gatfl.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image" Target="../media/image3.jpeg"/><Relationship Id="rId4" Type="http://schemas.openxmlformats.org/officeDocument/2006/relationships/hyperlink" Target="mailto:liz.persaud@gatfl.gatech.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676" y="988837"/>
            <a:ext cx="6863921" cy="2328672"/>
          </a:xfrm>
        </p:spPr>
        <p:txBody>
          <a:bodyPr>
            <a:noAutofit/>
          </a:bodyPr>
          <a:lstStyle/>
          <a:p>
            <a:r>
              <a:rPr lang="en-US" sz="4000" b="1" dirty="0"/>
              <a:t>Getting and Using Accessible Instructional Materials (AIMS): What You Need to Know</a:t>
            </a:r>
          </a:p>
        </p:txBody>
      </p:sp>
      <p:sp>
        <p:nvSpPr>
          <p:cNvPr id="3" name="Subtitle 2"/>
          <p:cNvSpPr>
            <a:spLocks noGrp="1"/>
          </p:cNvSpPr>
          <p:nvPr>
            <p:ph type="subTitle" idx="1"/>
          </p:nvPr>
        </p:nvSpPr>
        <p:spPr>
          <a:xfrm>
            <a:off x="2980946" y="4148488"/>
            <a:ext cx="5719475" cy="2032858"/>
          </a:xfrm>
        </p:spPr>
        <p:txBody>
          <a:bodyPr>
            <a:noAutofit/>
          </a:bodyPr>
          <a:lstStyle/>
          <a:p>
            <a:pPr>
              <a:spcBef>
                <a:spcPts val="0"/>
              </a:spcBef>
              <a:spcAft>
                <a:spcPts val="0"/>
              </a:spcAft>
            </a:pPr>
            <a:r>
              <a:rPr lang="en-US" sz="1800" dirty="0" smtClean="0"/>
              <a:t>Kathy </a:t>
            </a:r>
            <a:r>
              <a:rPr lang="en-US" sz="1800" dirty="0" err="1" smtClean="0"/>
              <a:t>Segers</a:t>
            </a:r>
            <a:r>
              <a:rPr lang="en-US" sz="1800" dirty="0" smtClean="0"/>
              <a:t>, GA Instructional Materials Center</a:t>
            </a:r>
          </a:p>
          <a:p>
            <a:pPr>
              <a:spcBef>
                <a:spcPts val="0"/>
              </a:spcBef>
              <a:spcAft>
                <a:spcPts val="0"/>
              </a:spcAft>
            </a:pPr>
            <a:r>
              <a:rPr lang="en-US" sz="1800" dirty="0" smtClean="0"/>
              <a:t>Ben </a:t>
            </a:r>
            <a:r>
              <a:rPr lang="en-US" sz="1800" dirty="0"/>
              <a:t>and Pat Satterfield, Center for AT Excellence/CREATE</a:t>
            </a:r>
          </a:p>
          <a:p>
            <a:pPr>
              <a:spcBef>
                <a:spcPts val="0"/>
              </a:spcBef>
              <a:spcAft>
                <a:spcPts val="0"/>
              </a:spcAft>
            </a:pPr>
            <a:r>
              <a:rPr lang="en-US" sz="1800" dirty="0" smtClean="0">
                <a:hlinkClick r:id="rId3"/>
              </a:rPr>
              <a:t>www.gatfl.org</a:t>
            </a:r>
            <a:r>
              <a:rPr lang="en-US" sz="1800" dirty="0" smtClean="0"/>
              <a:t> </a:t>
            </a:r>
          </a:p>
          <a:p>
            <a:endParaRPr lang="en-US" sz="1800" dirty="0"/>
          </a:p>
          <a:p>
            <a:pPr>
              <a:spcBef>
                <a:spcPts val="0"/>
              </a:spcBef>
              <a:spcAft>
                <a:spcPts val="0"/>
              </a:spcAft>
            </a:pPr>
            <a:r>
              <a:rPr lang="en-US" sz="1800" dirty="0" smtClean="0"/>
              <a:t>Tuesday, September 10, </a:t>
            </a:r>
            <a:r>
              <a:rPr lang="en-US" sz="1800" dirty="0"/>
              <a:t>2013</a:t>
            </a:r>
          </a:p>
          <a:p>
            <a:pPr>
              <a:spcBef>
                <a:spcPts val="0"/>
              </a:spcBef>
              <a:spcAft>
                <a:spcPts val="0"/>
              </a:spcAft>
            </a:pPr>
            <a:r>
              <a:rPr lang="en-US" sz="1800" dirty="0"/>
              <a:t>3</a:t>
            </a:r>
            <a:r>
              <a:rPr lang="en-US" sz="1800" dirty="0" smtClean="0"/>
              <a:t>:00 </a:t>
            </a:r>
            <a:r>
              <a:rPr lang="en-US" sz="1800" dirty="0"/>
              <a:t>PM EST</a:t>
            </a:r>
          </a:p>
        </p:txBody>
      </p:sp>
    </p:spTree>
    <p:extLst>
      <p:ext uri="{BB962C8B-B14F-4D97-AF65-F5344CB8AC3E}">
        <p14:creationId xmlns:p14="http://schemas.microsoft.com/office/powerpoint/2010/main" val="149639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Black" pitchFamily="34" charset="0"/>
              </a:rPr>
              <a:t>IDEA 2004</a:t>
            </a:r>
            <a:endParaRPr lang="en-US" sz="3600" dirty="0">
              <a:latin typeface="Arial Black" pitchFamily="34" charset="0"/>
            </a:endParaRPr>
          </a:p>
        </p:txBody>
      </p:sp>
      <p:sp>
        <p:nvSpPr>
          <p:cNvPr id="3" name="Content Placeholder 2"/>
          <p:cNvSpPr>
            <a:spLocks noGrp="1"/>
          </p:cNvSpPr>
          <p:nvPr>
            <p:ph idx="1"/>
          </p:nvPr>
        </p:nvSpPr>
        <p:spPr>
          <a:xfrm>
            <a:off x="457200" y="1524000"/>
            <a:ext cx="8229600" cy="4525963"/>
          </a:xfrm>
        </p:spPr>
        <p:txBody>
          <a:bodyPr>
            <a:normAutofit/>
          </a:bodyPr>
          <a:lstStyle/>
          <a:p>
            <a:r>
              <a:rPr lang="en-US" dirty="0" smtClean="0"/>
              <a:t>Requirement </a:t>
            </a:r>
            <a:r>
              <a:rPr lang="en-US" dirty="0"/>
              <a:t>to provide AIMs</a:t>
            </a:r>
          </a:p>
          <a:p>
            <a:pPr lvl="1"/>
            <a:r>
              <a:rPr lang="en-US" sz="2400" dirty="0"/>
              <a:t>Individuals with Disabilities Education Act of 2004</a:t>
            </a:r>
          </a:p>
          <a:p>
            <a:pPr lvl="2"/>
            <a:r>
              <a:rPr lang="en-US" dirty="0"/>
              <a:t>Requires that State Education Agencies (SEAs) and/or Local Education Agencies (LEAs) "will provide instructional materials to blind persons or other persons with print disabilities in a timely manner" (Part B, Sec. 612(a)(23)(B) and Sec. 613(a)(6)(B)). </a:t>
            </a:r>
          </a:p>
          <a:p>
            <a:endParaRPr lang="en-US" sz="2800" dirty="0" smtClean="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Legal Mandates for AIMs</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r>
              <a:rPr lang="en-US" dirty="0" smtClean="0"/>
              <a:t>Requirements to provide AIMs (cont.)</a:t>
            </a:r>
          </a:p>
          <a:p>
            <a:pPr lvl="1"/>
            <a:r>
              <a:rPr lang="en-US" dirty="0" smtClean="0"/>
              <a:t>Section 504 of The Rehabilitation Act of 1973</a:t>
            </a:r>
          </a:p>
          <a:p>
            <a:pPr lvl="2"/>
            <a:r>
              <a:rPr lang="en-US" dirty="0" smtClean="0"/>
              <a:t>Funding recipients must provide "auxiliary aids to qualified students who have disabilities", and the Office of Civil Rights, United States Department of Education, has determined that Section 504 at 34 C.F.R. § 35.160 (Communication): </a:t>
            </a:r>
          </a:p>
          <a:p>
            <a:pPr lvl="2"/>
            <a:r>
              <a:rPr lang="en-US" dirty="0" smtClean="0"/>
              <a:t>"…in this context to mean the transfer of information, including (but not limited to) the verbal presentation of a lecturer, </a:t>
            </a:r>
            <a:r>
              <a:rPr lang="en-US" b="1" u="sng" dirty="0" smtClean="0"/>
              <a:t>the printed text of a book</a:t>
            </a:r>
            <a:r>
              <a:rPr lang="en-US" dirty="0" smtClean="0"/>
              <a:t>, and the resources of the Internet.</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Legal Definition</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r>
              <a:rPr lang="en-US" dirty="0"/>
              <a:t>Blind persons or other persons with print disabilities</a:t>
            </a:r>
          </a:p>
          <a:p>
            <a:pPr lvl="1"/>
            <a:r>
              <a:rPr lang="en-US" dirty="0"/>
              <a:t>means children served under Part 300 who may qualify to receive books and other publications produced in specialized formats in accordance with the Act entitled “An Act to Provide Books for the Adult Blind,” approved March 3, 1931, 2 U.S.C. 135a.</a:t>
            </a:r>
            <a:br>
              <a:rPr lang="en-US" dirty="0"/>
            </a:br>
            <a:r>
              <a:rPr lang="en-US" dirty="0"/>
              <a:t>[34 CFR 300.172(e)(1)(</a:t>
            </a:r>
            <a:r>
              <a:rPr lang="en-US" dirty="0" err="1"/>
              <a:t>i</a:t>
            </a:r>
            <a:r>
              <a:rPr lang="en-US" dirty="0"/>
              <a:t>)]  [20 U.S.C. 1474(e)(3)(A)]</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12</a:t>
            </a:fld>
            <a:endParaRPr lang="en-US"/>
          </a:p>
        </p:txBody>
      </p:sp>
      <p:sp>
        <p:nvSpPr>
          <p:cNvPr id="6" name="Rectangle 5"/>
          <p:cNvSpPr/>
          <p:nvPr/>
        </p:nvSpPr>
        <p:spPr>
          <a:xfrm>
            <a:off x="2286000" y="1859340"/>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2712863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Legal Mandates for AIMs</a:t>
            </a:r>
            <a:endParaRPr lang="en-US" dirty="0">
              <a:latin typeface="Arial Black" pitchFamily="34" charset="0"/>
            </a:endParaRPr>
          </a:p>
        </p:txBody>
      </p:sp>
      <p:sp>
        <p:nvSpPr>
          <p:cNvPr id="3" name="Content Placeholder 2"/>
          <p:cNvSpPr>
            <a:spLocks noGrp="1"/>
          </p:cNvSpPr>
          <p:nvPr>
            <p:ph idx="1"/>
          </p:nvPr>
        </p:nvSpPr>
        <p:spPr/>
        <p:txBody>
          <a:bodyPr/>
          <a:lstStyle/>
          <a:p>
            <a:r>
              <a:rPr lang="en-US" dirty="0"/>
              <a:t>Chafee Amendment to U.S. Copyright Law</a:t>
            </a:r>
          </a:p>
          <a:p>
            <a:pPr lvl="1"/>
            <a:r>
              <a:rPr lang="en-US" dirty="0"/>
              <a:t>1996 Amendment to the copyright law (17 U.S.C. § 121 [1]). This enables nonprofit organizations or governmental agencies to provide alternative accessible copies of previously published nondramatic literary works in specialized formats exclusively for use by blind or other persons with disabilities.  Amended again in 2004 by IDEA to include large print textbooks.  </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13</a:t>
            </a:fld>
            <a:endParaRPr lang="en-US"/>
          </a:p>
        </p:txBody>
      </p:sp>
    </p:spTree>
    <p:extLst>
      <p:ext uri="{BB962C8B-B14F-4D97-AF65-F5344CB8AC3E}">
        <p14:creationId xmlns:p14="http://schemas.microsoft.com/office/powerpoint/2010/main" val="306740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Arial Black" pitchFamily="34" charset="0"/>
              </a:rPr>
              <a:t>WHAT ARE AIMs?</a:t>
            </a:r>
            <a:endParaRPr lang="en-US" dirty="0">
              <a:latin typeface="Arial Black" pitchFamily="34" charset="0"/>
            </a:endParaRPr>
          </a:p>
        </p:txBody>
      </p:sp>
      <p:sp>
        <p:nvSpPr>
          <p:cNvPr id="3" name="Content Placeholder 2"/>
          <p:cNvSpPr>
            <a:spLocks noGrp="1"/>
          </p:cNvSpPr>
          <p:nvPr>
            <p:ph idx="1"/>
          </p:nvPr>
        </p:nvSpPr>
        <p:spPr>
          <a:xfrm>
            <a:off x="457200" y="1219200"/>
            <a:ext cx="8229600" cy="4525963"/>
          </a:xfrm>
        </p:spPr>
        <p:txBody>
          <a:bodyPr>
            <a:normAutofit/>
          </a:bodyPr>
          <a:lstStyle/>
          <a:p>
            <a:r>
              <a:rPr lang="en-US" dirty="0"/>
              <a:t>Accessible Instructional Materials (AIMs)</a:t>
            </a:r>
          </a:p>
          <a:p>
            <a:pPr lvl="1"/>
            <a:r>
              <a:rPr lang="en-US" sz="2300" dirty="0"/>
              <a:t>Accessible Instructional Materials include specialized and alternate formats of curricular content that can be used by and with print-disabled learners. </a:t>
            </a:r>
          </a:p>
          <a:p>
            <a:pPr lvl="1"/>
            <a:r>
              <a:rPr lang="en-US" sz="2300" dirty="0"/>
              <a:t>Specialized Formats</a:t>
            </a:r>
          </a:p>
          <a:p>
            <a:pPr lvl="2" indent="-404813"/>
            <a:r>
              <a:rPr lang="en-US" sz="2300" dirty="0"/>
              <a:t>Formats which do not alter or modify the content of the original printed material.</a:t>
            </a:r>
          </a:p>
          <a:p>
            <a:pPr lvl="3" indent="-449263"/>
            <a:r>
              <a:rPr lang="en-US" sz="2300" dirty="0"/>
              <a:t>Braille</a:t>
            </a:r>
          </a:p>
          <a:p>
            <a:pPr lvl="3" indent="-449263"/>
            <a:r>
              <a:rPr lang="en-US" sz="2300" dirty="0"/>
              <a:t>Audio</a:t>
            </a:r>
          </a:p>
          <a:p>
            <a:pPr lvl="3" indent="-449263"/>
            <a:r>
              <a:rPr lang="en-US" sz="2300" dirty="0"/>
              <a:t>Large Print</a:t>
            </a:r>
          </a:p>
          <a:p>
            <a:pPr lvl="3" indent="-449263"/>
            <a:r>
              <a:rPr lang="en-US" sz="2300" dirty="0"/>
              <a:t>Electronic Text formats - PDF and DAISY</a:t>
            </a:r>
          </a:p>
          <a:p>
            <a:endParaRPr lang="en-US" dirty="0">
              <a:latin typeface="Arial Black" pitchFamily="34" charset="0"/>
            </a:endParaRPr>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14</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What are Alternative Formats?</a:t>
            </a:r>
            <a:endParaRPr lang="en-US" dirty="0">
              <a:latin typeface="Arial Black" pitchFamily="34" charset="0"/>
            </a:endParaRPr>
          </a:p>
        </p:txBody>
      </p:sp>
      <p:sp>
        <p:nvSpPr>
          <p:cNvPr id="3" name="Content Placeholder 2"/>
          <p:cNvSpPr>
            <a:spLocks noGrp="1"/>
          </p:cNvSpPr>
          <p:nvPr>
            <p:ph idx="1"/>
          </p:nvPr>
        </p:nvSpPr>
        <p:spPr>
          <a:xfrm>
            <a:off x="457200" y="1295400"/>
            <a:ext cx="8229600" cy="4525963"/>
          </a:xfrm>
        </p:spPr>
        <p:txBody>
          <a:bodyPr>
            <a:normAutofit/>
          </a:bodyPr>
          <a:lstStyle/>
          <a:p>
            <a:r>
              <a:rPr lang="en-US" dirty="0"/>
              <a:t>Accessible Instructional Material (cont.)</a:t>
            </a:r>
          </a:p>
          <a:p>
            <a:pPr lvl="1"/>
            <a:r>
              <a:rPr lang="en-US" sz="2200" dirty="0"/>
              <a:t>Alternate Formats</a:t>
            </a:r>
          </a:p>
          <a:p>
            <a:pPr lvl="2"/>
            <a:r>
              <a:rPr lang="en-US" sz="2000" dirty="0"/>
              <a:t>Formats which substantially modify the content of printed materials.</a:t>
            </a:r>
          </a:p>
          <a:p>
            <a:pPr lvl="3"/>
            <a:r>
              <a:rPr lang="en-US" dirty="0"/>
              <a:t>Books with modified vocabulary or reading level.</a:t>
            </a:r>
          </a:p>
          <a:p>
            <a:pPr lvl="3"/>
            <a:r>
              <a:rPr lang="en-US" dirty="0"/>
              <a:t>Books with communication symbols.</a:t>
            </a:r>
          </a:p>
          <a:p>
            <a:pPr lvl="3"/>
            <a:r>
              <a:rPr lang="en-US" dirty="0"/>
              <a:t>Functional books adapted for students with severe intellectual deficits.</a:t>
            </a:r>
          </a:p>
          <a:p>
            <a:pPr lvl="1"/>
            <a:r>
              <a:rPr lang="en-US" sz="2200" dirty="0">
                <a:hlinkClick r:id="rId2"/>
              </a:rPr>
              <a:t>http://gadoe.georgiastandards.org/impairment.aspx</a:t>
            </a:r>
            <a:r>
              <a:rPr lang="en-US" sz="2200" dirty="0"/>
              <a:t> look for “</a:t>
            </a:r>
            <a:r>
              <a:rPr lang="en-US" sz="2200" b="1" dirty="0"/>
              <a:t>Access to the GPS: Electronic Resource Board”</a:t>
            </a:r>
            <a:r>
              <a:rPr lang="en-US" sz="2200" dirty="0"/>
              <a:t> </a:t>
            </a:r>
          </a:p>
          <a:p>
            <a:pPr lvl="1"/>
            <a:r>
              <a:rPr lang="en-US" sz="2200" dirty="0"/>
              <a:t>The GIMC provides a number of adapted stories for students with significant cognitive disabilities.</a:t>
            </a:r>
          </a:p>
          <a:p>
            <a:pPr lvl="2"/>
            <a:endParaRPr lang="en-US" sz="2000" dirty="0"/>
          </a:p>
          <a:p>
            <a:pPr marL="0" indent="0">
              <a:buNone/>
            </a:pPr>
            <a:endParaRPr lang="en-US" dirty="0">
              <a:latin typeface="Arial Black" pitchFamily="34" charset="0"/>
            </a:endParaRPr>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15</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Black" pitchFamily="34" charset="0"/>
              </a:rPr>
              <a:t>Eligibility, Certification, and Documentation</a:t>
            </a:r>
          </a:p>
        </p:txBody>
      </p:sp>
      <p:sp>
        <p:nvSpPr>
          <p:cNvPr id="3" name="Content Placeholder 2"/>
          <p:cNvSpPr>
            <a:spLocks noGrp="1"/>
          </p:cNvSpPr>
          <p:nvPr>
            <p:ph idx="1"/>
          </p:nvPr>
        </p:nvSpPr>
        <p:spPr/>
        <p:txBody>
          <a:bodyPr>
            <a:normAutofit/>
          </a:bodyPr>
          <a:lstStyle/>
          <a:p>
            <a:r>
              <a:rPr lang="en-US" dirty="0"/>
              <a:t>Determining the need for AIMs</a:t>
            </a:r>
          </a:p>
          <a:p>
            <a:pPr lvl="1"/>
            <a:r>
              <a:rPr lang="en-US" dirty="0"/>
              <a:t>For students with disabilities who qualify for special education services, the IEP team is responsible for determining the need for accessible instructional materials.</a:t>
            </a:r>
          </a:p>
          <a:p>
            <a:pPr lvl="1"/>
            <a:r>
              <a:rPr lang="en-US" dirty="0"/>
              <a:t>For students with disabilities who do not qualify for special education services but who qualify for accommodations under a Section 504 Plan, the Student Support Team is responsible for determining the need for accessible instructional materials.</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16</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Black" pitchFamily="34" charset="0"/>
              </a:rPr>
              <a:t>Eligibility, Certification, and Documentation</a:t>
            </a:r>
          </a:p>
        </p:txBody>
      </p:sp>
      <p:sp>
        <p:nvSpPr>
          <p:cNvPr id="3" name="Content Placeholder 2"/>
          <p:cNvSpPr>
            <a:spLocks noGrp="1"/>
          </p:cNvSpPr>
          <p:nvPr>
            <p:ph idx="1"/>
          </p:nvPr>
        </p:nvSpPr>
        <p:spPr/>
        <p:txBody>
          <a:bodyPr/>
          <a:lstStyle/>
          <a:p>
            <a:r>
              <a:rPr lang="en-US" sz="2000" dirty="0"/>
              <a:t>Students with disabilities who are blind or other print disabled are eligible to receive accessible instructional materials in specialized formats.  Other print disabled includes students who are visually impaired, physically disabled, or reading disabled due to organic brain dysfunction.</a:t>
            </a:r>
          </a:p>
          <a:p>
            <a:pPr lvl="1"/>
            <a:r>
              <a:rPr lang="en-US" sz="1600" dirty="0"/>
              <a:t>This definition is referenced by IDEA 2004 regarding the use of NIMAS files from the NIMAC and the 1996 Chafee Amendment to the US copyright law.</a:t>
            </a:r>
          </a:p>
          <a:p>
            <a:pPr lvl="1"/>
            <a:r>
              <a:rPr lang="en-US" sz="1600" dirty="0"/>
              <a:t>Even if a student does not qualify under this definition the school is still obligated to provide AIMs if the IEP team or SST team determines that they are necessary.</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17</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Black" pitchFamily="34" charset="0"/>
              </a:rPr>
              <a:t>Eligibility, Certification, and Documentation</a:t>
            </a:r>
          </a:p>
        </p:txBody>
      </p:sp>
      <p:sp>
        <p:nvSpPr>
          <p:cNvPr id="3" name="Content Placeholder 2"/>
          <p:cNvSpPr>
            <a:spLocks noGrp="1"/>
          </p:cNvSpPr>
          <p:nvPr>
            <p:ph idx="1"/>
          </p:nvPr>
        </p:nvSpPr>
        <p:spPr>
          <a:xfrm>
            <a:off x="457200" y="1828800"/>
            <a:ext cx="5105400" cy="3733800"/>
          </a:xfrm>
        </p:spPr>
        <p:txBody>
          <a:bodyPr>
            <a:normAutofit/>
          </a:bodyPr>
          <a:lstStyle/>
          <a:p>
            <a:r>
              <a:rPr lang="en-US" sz="3200" dirty="0"/>
              <a:t>Determining Eligibility</a:t>
            </a:r>
          </a:p>
          <a:p>
            <a:pPr lvl="1"/>
            <a:r>
              <a:rPr lang="en-US" dirty="0"/>
              <a:t>In order for a student who </a:t>
            </a:r>
            <a:br>
              <a:rPr lang="en-US" dirty="0"/>
            </a:br>
            <a:r>
              <a:rPr lang="en-US" dirty="0"/>
              <a:t>is blind or has other print disabilities to be determined eligible for accessible instructional materials, the student’s eligibility must be certified by a </a:t>
            </a:r>
            <a:r>
              <a:rPr lang="en-US" b="1" dirty="0"/>
              <a:t>competent authority.</a:t>
            </a:r>
          </a:p>
          <a:p>
            <a:endParaRPr lang="en-US" sz="3200"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18</a:t>
            </a:fld>
            <a:endParaRPr lang="en-US"/>
          </a:p>
        </p:txBody>
      </p:sp>
      <p:pic>
        <p:nvPicPr>
          <p:cNvPr id="1027" name="Picture 3" descr="C:\Users\ksegers\AppData\Local\Microsoft\Windows\Temporary Internet Files\Content.IE5\F5WJZ5UZ\MP90044249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2438400"/>
            <a:ext cx="1796179" cy="2367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8934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Eligibility, Certification, and Documentation</a:t>
            </a:r>
          </a:p>
        </p:txBody>
      </p:sp>
      <p:sp>
        <p:nvSpPr>
          <p:cNvPr id="3" name="Content Placeholder 2"/>
          <p:cNvSpPr>
            <a:spLocks noGrp="1"/>
          </p:cNvSpPr>
          <p:nvPr>
            <p:ph idx="1"/>
          </p:nvPr>
        </p:nvSpPr>
        <p:spPr/>
        <p:txBody>
          <a:bodyPr/>
          <a:lstStyle/>
          <a:p>
            <a:r>
              <a:rPr lang="en-US" dirty="0"/>
              <a:t>Competent Authority</a:t>
            </a:r>
          </a:p>
          <a:p>
            <a:pPr lvl="1"/>
            <a:r>
              <a:rPr lang="en-US" sz="2000" dirty="0"/>
              <a:t>In the cases of </a:t>
            </a:r>
            <a:r>
              <a:rPr lang="en-US" sz="2000" u="sng" dirty="0"/>
              <a:t>blindness, visual disability, or physical limitations </a:t>
            </a:r>
            <a:r>
              <a:rPr lang="en-US" sz="2000" dirty="0"/>
              <a:t>“competent authority” is defined to include doctors of medicine, doctors of osteopathy, ophthalmologists, optometrists, registered nurses, therapists, and professional staff of hospitals, institutions, and public or private welfare agencies. (36 CFR 701.6(b)(2)). </a:t>
            </a:r>
          </a:p>
          <a:p>
            <a:pPr lvl="1"/>
            <a:r>
              <a:rPr lang="en-US" sz="2000" dirty="0"/>
              <a:t>In the case of a reading disability from </a:t>
            </a:r>
            <a:r>
              <a:rPr lang="en-US" sz="2000" u="sng" dirty="0"/>
              <a:t>organic brain dysfunction</a:t>
            </a:r>
            <a:r>
              <a:rPr lang="en-US" sz="2000" dirty="0"/>
              <a:t>, “competent authority” is defined as doctors of medicine or osteopathy who may consult with colleagues in associated disciplines.</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19</a:t>
            </a:fld>
            <a:endParaRPr lang="en-US"/>
          </a:p>
        </p:txBody>
      </p:sp>
    </p:spTree>
    <p:extLst>
      <p:ext uri="{BB962C8B-B14F-4D97-AF65-F5344CB8AC3E}">
        <p14:creationId xmlns:p14="http://schemas.microsoft.com/office/powerpoint/2010/main" val="3920791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049" y="424638"/>
            <a:ext cx="7514035" cy="1216151"/>
          </a:xfrm>
          <a:prstGeom prst="rect">
            <a:avLst/>
          </a:prstGeom>
        </p:spPr>
        <p:txBody>
          <a:bodyPr/>
          <a:lstStyle/>
          <a:p>
            <a:r>
              <a:rPr lang="en-US" sz="3600" b="1" dirty="0" smtClean="0">
                <a:latin typeface="+mn-lt"/>
                <a:cs typeface="Arial" pitchFamily="34" charset="0"/>
              </a:rPr>
              <a:t>This Session is being Recorded</a:t>
            </a:r>
            <a:endParaRPr lang="en-US" sz="3600" b="1" dirty="0">
              <a:latin typeface="+mn-lt"/>
              <a:cs typeface="Arial" pitchFamily="34" charset="0"/>
            </a:endParaRPr>
          </a:p>
        </p:txBody>
      </p:sp>
      <p:sp>
        <p:nvSpPr>
          <p:cNvPr id="3" name="Content Placeholder 2"/>
          <p:cNvSpPr>
            <a:spLocks noGrp="1"/>
          </p:cNvSpPr>
          <p:nvPr>
            <p:ph idx="1"/>
          </p:nvPr>
        </p:nvSpPr>
        <p:spPr>
          <a:xfrm>
            <a:off x="1485998" y="1864897"/>
            <a:ext cx="7118506" cy="3124201"/>
          </a:xfrm>
          <a:prstGeom prst="rect">
            <a:avLst/>
          </a:prstGeom>
        </p:spPr>
        <p:txBody>
          <a:bodyPr>
            <a:normAutofit/>
          </a:bodyPr>
          <a:lstStyle/>
          <a:p>
            <a:pPr marL="0" indent="0">
              <a:buClr>
                <a:schemeClr val="tx1"/>
              </a:buClr>
              <a:buNone/>
            </a:pPr>
            <a:r>
              <a:rPr lang="en-US" sz="3600" dirty="0" smtClean="0">
                <a:latin typeface="Calibri" pitchFamily="34" charset="0"/>
                <a:cs typeface="Arial" pitchFamily="34" charset="0"/>
              </a:rPr>
              <a:t>You will be able to access the archive of this and other webinars at </a:t>
            </a:r>
            <a:r>
              <a:rPr lang="en-US" sz="3600" dirty="0" smtClean="0">
                <a:latin typeface="Calibri" pitchFamily="34" charset="0"/>
                <a:cs typeface="Arial" pitchFamily="34" charset="0"/>
                <a:hlinkClick r:id="rId3"/>
              </a:rPr>
              <a:t>www.gatfl.org</a:t>
            </a:r>
            <a:r>
              <a:rPr lang="en-US" sz="3600" dirty="0">
                <a:latin typeface="Calibri" pitchFamily="34" charset="0"/>
                <a:cs typeface="Arial" pitchFamily="34" charset="0"/>
              </a:rPr>
              <a:t> </a:t>
            </a:r>
            <a:endParaRPr lang="en-US" sz="3600" u="sng" dirty="0">
              <a:latin typeface="Calibri" pitchFamily="34" charset="0"/>
              <a:cs typeface="Arial" pitchFamily="34" charset="0"/>
            </a:endParaRPr>
          </a:p>
          <a:p>
            <a:pPr marL="0" indent="0">
              <a:buNone/>
            </a:pPr>
            <a:endParaRPr lang="en-US" sz="3600" dirty="0">
              <a:latin typeface="Calibri" pitchFamily="34" charset="0"/>
              <a:cs typeface="Arial"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58476" y="5964596"/>
            <a:ext cx="755262" cy="778541"/>
          </a:xfrm>
          <a:prstGeom prst="rect">
            <a:avLst/>
          </a:prstGeom>
        </p:spPr>
      </p:pic>
    </p:spTree>
    <p:extLst>
      <p:ext uri="{BB962C8B-B14F-4D97-AF65-F5344CB8AC3E}">
        <p14:creationId xmlns:p14="http://schemas.microsoft.com/office/powerpoint/2010/main" val="10266239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Eligibility, Certification, and Documentation</a:t>
            </a:r>
          </a:p>
        </p:txBody>
      </p:sp>
      <p:sp>
        <p:nvSpPr>
          <p:cNvPr id="3" name="Content Placeholder 2"/>
          <p:cNvSpPr>
            <a:spLocks noGrp="1"/>
          </p:cNvSpPr>
          <p:nvPr>
            <p:ph idx="1"/>
          </p:nvPr>
        </p:nvSpPr>
        <p:spPr/>
        <p:txBody>
          <a:bodyPr/>
          <a:lstStyle/>
          <a:p>
            <a:r>
              <a:rPr lang="en-US" dirty="0"/>
              <a:t>Eligibility Form</a:t>
            </a:r>
          </a:p>
          <a:p>
            <a:pPr lvl="1"/>
            <a:r>
              <a:rPr lang="en-US" sz="1800" dirty="0"/>
              <a:t>The LEA can use any documentation that states that the student has an eligible print disability and is signed by a competent authority.</a:t>
            </a:r>
            <a:endParaRPr lang="en-US" sz="2200" dirty="0"/>
          </a:p>
          <a:p>
            <a:pPr lvl="1"/>
            <a:r>
              <a:rPr lang="en-US" sz="1800" dirty="0"/>
              <a:t>A suggested form, included in the handouts, is also available </a:t>
            </a:r>
            <a:r>
              <a:rPr lang="en-US" sz="1800" dirty="0" smtClean="0"/>
              <a:t>from</a:t>
            </a:r>
          </a:p>
          <a:p>
            <a:pPr marL="457200" lvl="1" indent="0">
              <a:buNone/>
            </a:pPr>
            <a:r>
              <a:rPr lang="en-US" sz="1800" dirty="0" smtClean="0">
                <a:hlinkClick r:id="rId2"/>
              </a:rPr>
              <a:t>http</a:t>
            </a:r>
            <a:r>
              <a:rPr lang="en-US" sz="1800" dirty="0">
                <a:hlinkClick r:id="rId2"/>
              </a:rPr>
              <a:t>://www.gimc.org/GIMCForms/pdfforms/Suggested_AIM_eligibility_form.pdf</a:t>
            </a:r>
            <a:r>
              <a:rPr lang="en-US" sz="1800" dirty="0" smtClean="0"/>
              <a:t>.</a:t>
            </a:r>
          </a:p>
          <a:p>
            <a:pPr marL="457200" lvl="1" indent="0">
              <a:buNone/>
            </a:pPr>
            <a:endParaRPr lang="en-US" sz="1800" dirty="0"/>
          </a:p>
          <a:p>
            <a:pPr lvl="1"/>
            <a:r>
              <a:rPr lang="en-US" sz="1800" dirty="0"/>
              <a:t>This form, as well as any other documentation does not have to be provided to agencies providing AIMs but must be kept on file by the LEA.</a:t>
            </a:r>
          </a:p>
          <a:p>
            <a:endParaRPr lang="en-US"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20</a:t>
            </a:fld>
            <a:endParaRPr lang="en-US"/>
          </a:p>
        </p:txBody>
      </p:sp>
    </p:spTree>
    <p:extLst>
      <p:ext uri="{BB962C8B-B14F-4D97-AF65-F5344CB8AC3E}">
        <p14:creationId xmlns:p14="http://schemas.microsoft.com/office/powerpoint/2010/main" val="922767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Eligibility, Certification, and Documentation</a:t>
            </a:r>
          </a:p>
        </p:txBody>
      </p:sp>
      <p:sp>
        <p:nvSpPr>
          <p:cNvPr id="7" name="Content Placeholder 6"/>
          <p:cNvSpPr>
            <a:spLocks noGrp="1"/>
          </p:cNvSpPr>
          <p:nvPr>
            <p:ph sz="half" idx="1"/>
          </p:nvPr>
        </p:nvSpPr>
        <p:spPr>
          <a:xfrm>
            <a:off x="533400" y="1752600"/>
            <a:ext cx="4038600" cy="4221163"/>
          </a:xfrm>
        </p:spPr>
        <p:txBody>
          <a:bodyPr>
            <a:normAutofit/>
          </a:bodyPr>
          <a:lstStyle/>
          <a:p>
            <a:r>
              <a:rPr lang="en-US" sz="2000" dirty="0"/>
              <a:t>For students with disabilities who have an IEP or Section 504 Plan documenting the need for accessible instructional materials, but who do not fall under one of the four eligible categories, the school can only purchase materials from the publisher or use materials created with permission of the publisher.</a:t>
            </a:r>
          </a:p>
          <a:p>
            <a:endParaRPr lang="en-US" sz="2000" dirty="0"/>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21</a:t>
            </a:fld>
            <a:endParaRPr lang="en-US"/>
          </a:p>
        </p:txBody>
      </p:sp>
      <p:pic>
        <p:nvPicPr>
          <p:cNvPr id="6" name="Picture 6" descr="http://bp1.blogger.com/_eghZ7rKsiiE/SH-EE9dtvTI/AAAAAAAAAAM/lNeIG4w0NKE/S240/files.jpg"/>
          <p:cNvPicPr>
            <a:picLocks noChangeAspect="1" noChangeArrowheads="1"/>
          </p:cNvPicPr>
          <p:nvPr/>
        </p:nvPicPr>
        <p:blipFill>
          <a:blip r:embed="rId2" cstate="print"/>
          <a:srcRect/>
          <a:stretch>
            <a:fillRect/>
          </a:stretch>
        </p:blipFill>
        <p:spPr bwMode="auto">
          <a:xfrm>
            <a:off x="5562600" y="2362200"/>
            <a:ext cx="2463040" cy="2859228"/>
          </a:xfrm>
          <a:prstGeom prst="rect">
            <a:avLst/>
          </a:prstGeom>
          <a:noFill/>
        </p:spPr>
      </p:pic>
    </p:spTree>
    <p:extLst>
      <p:ext uri="{BB962C8B-B14F-4D97-AF65-F5344CB8AC3E}">
        <p14:creationId xmlns:p14="http://schemas.microsoft.com/office/powerpoint/2010/main" val="445450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Which Format?</a:t>
            </a:r>
            <a:endParaRPr lang="en-US" dirty="0"/>
          </a:p>
        </p:txBody>
      </p:sp>
      <p:sp>
        <p:nvSpPr>
          <p:cNvPr id="3" name="Content Placeholder 2"/>
          <p:cNvSpPr>
            <a:spLocks noGrp="1"/>
          </p:cNvSpPr>
          <p:nvPr>
            <p:ph idx="1"/>
          </p:nvPr>
        </p:nvSpPr>
        <p:spPr>
          <a:xfrm>
            <a:off x="457200" y="1295400"/>
            <a:ext cx="8458200" cy="4648200"/>
          </a:xfrm>
        </p:spPr>
        <p:txBody>
          <a:bodyPr>
            <a:normAutofit/>
          </a:bodyPr>
          <a:lstStyle/>
          <a:p>
            <a:pPr marL="280988" indent="-280988"/>
            <a:r>
              <a:rPr lang="en-US" sz="2000" dirty="0" smtClean="0"/>
              <a:t>The specialized format is determined by the student’s team.</a:t>
            </a:r>
          </a:p>
          <a:p>
            <a:r>
              <a:rPr lang="en-US" sz="2000" dirty="0" smtClean="0"/>
              <a:t>It is common for a student to require different formats and different means to access the format for different tasks in different environments.</a:t>
            </a:r>
          </a:p>
          <a:p>
            <a:r>
              <a:rPr lang="en-US" sz="2000" dirty="0" smtClean="0"/>
              <a:t>Team must approach the question from a feature match perspective:</a:t>
            </a:r>
          </a:p>
          <a:p>
            <a:pPr lvl="1"/>
            <a:r>
              <a:rPr lang="en-US" sz="1800" dirty="0" smtClean="0"/>
              <a:t>What are the student’s learning strengths and challenges? </a:t>
            </a:r>
          </a:p>
          <a:p>
            <a:pPr lvl="1"/>
            <a:r>
              <a:rPr lang="en-US" sz="1800" dirty="0" smtClean="0"/>
              <a:t>What tasks are to be completed – what type of reading? </a:t>
            </a:r>
          </a:p>
          <a:p>
            <a:pPr lvl="1"/>
            <a:r>
              <a:rPr lang="en-US" sz="1800" dirty="0" smtClean="0"/>
              <a:t>What are the current and near future needs? </a:t>
            </a:r>
          </a:p>
          <a:p>
            <a:pPr lvl="1"/>
            <a:r>
              <a:rPr lang="en-US" sz="1800" dirty="0" smtClean="0"/>
              <a:t>What tools has the student used in the past? Still applicable?</a:t>
            </a:r>
          </a:p>
          <a:p>
            <a:pPr lvl="1"/>
            <a:r>
              <a:rPr lang="en-US" sz="1800" dirty="0" smtClean="0"/>
              <a:t>What environmental factors are involved –support, power, access? </a:t>
            </a:r>
          </a:p>
          <a:p>
            <a:pPr lvl="1"/>
            <a:r>
              <a:rPr lang="en-US" sz="1800" dirty="0" smtClean="0"/>
              <a:t>What media format(s) will meet task and skill?</a:t>
            </a:r>
          </a:p>
          <a:p>
            <a:pPr lvl="1"/>
            <a:endParaRPr lang="en-US" sz="1800" dirty="0"/>
          </a:p>
        </p:txBody>
      </p:sp>
    </p:spTree>
    <p:extLst>
      <p:ext uri="{BB962C8B-B14F-4D97-AF65-F5344CB8AC3E}">
        <p14:creationId xmlns:p14="http://schemas.microsoft.com/office/powerpoint/2010/main" val="4021672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Formats</a:t>
            </a:r>
            <a:endParaRPr lang="en-US" dirty="0"/>
          </a:p>
        </p:txBody>
      </p:sp>
      <p:sp>
        <p:nvSpPr>
          <p:cNvPr id="3" name="Content Placeholder 2"/>
          <p:cNvSpPr>
            <a:spLocks noGrp="1"/>
          </p:cNvSpPr>
          <p:nvPr>
            <p:ph idx="1"/>
          </p:nvPr>
        </p:nvSpPr>
        <p:spPr>
          <a:xfrm>
            <a:off x="457200" y="1371600"/>
            <a:ext cx="4114800" cy="4572000"/>
          </a:xfrm>
        </p:spPr>
        <p:txBody>
          <a:bodyPr/>
          <a:lstStyle/>
          <a:p>
            <a:r>
              <a:rPr lang="en-US" dirty="0" smtClean="0"/>
              <a:t>Braille</a:t>
            </a:r>
          </a:p>
          <a:p>
            <a:pPr lvl="1"/>
            <a:r>
              <a:rPr lang="en-US" sz="2000" dirty="0" smtClean="0"/>
              <a:t>"a series of raised dots that can be read with the fingers by people who are blind or whose eyesight is not sufficient for reading printed material…. braille is not a language. Rather, it is a code by which languages such as English or Spanish may be written and read" (Source: American Foundation for the Blind).</a:t>
            </a:r>
            <a:endParaRPr lang="en-US" sz="2000" dirty="0"/>
          </a:p>
        </p:txBody>
      </p:sp>
      <p:pic>
        <p:nvPicPr>
          <p:cNvPr id="6" name="Picture 2" descr="C:\Documents and Settings\jdowns\Local Settings\Temporary Internet Files\Content.IE5\2XF04057\MPj04013110000[1].jpg"/>
          <p:cNvPicPr>
            <a:picLocks noChangeAspect="1" noChangeArrowheads="1"/>
          </p:cNvPicPr>
          <p:nvPr/>
        </p:nvPicPr>
        <p:blipFill>
          <a:blip r:embed="rId2" cstate="print"/>
          <a:stretch>
            <a:fillRect/>
          </a:stretch>
        </p:blipFill>
        <p:spPr bwMode="auto">
          <a:xfrm>
            <a:off x="4876800" y="2667000"/>
            <a:ext cx="3813048" cy="2540418"/>
          </a:xfrm>
          <a:prstGeom prst="rect">
            <a:avLst/>
          </a:prstGeom>
          <a:noFill/>
          <a:ln w="9525">
            <a:noFill/>
            <a:miter lim="800000"/>
            <a:headEnd/>
            <a:tailEnd/>
          </a:ln>
          <a:effectLst/>
        </p:spPr>
      </p:pic>
    </p:spTree>
    <p:extLst>
      <p:ext uri="{BB962C8B-B14F-4D97-AF65-F5344CB8AC3E}">
        <p14:creationId xmlns:p14="http://schemas.microsoft.com/office/powerpoint/2010/main" val="640918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533400" y="1371600"/>
            <a:ext cx="3886200" cy="4572000"/>
          </a:xfrm>
        </p:spPr>
        <p:txBody>
          <a:bodyPr/>
          <a:lstStyle/>
          <a:p>
            <a:r>
              <a:rPr lang="en-US" dirty="0" smtClean="0"/>
              <a:t>Braille (cont.)</a:t>
            </a:r>
          </a:p>
          <a:p>
            <a:pPr lvl="1"/>
            <a:r>
              <a:rPr lang="en-US" sz="1800" b="1" dirty="0" smtClean="0"/>
              <a:t>Paper braille</a:t>
            </a:r>
          </a:p>
          <a:p>
            <a:pPr lvl="1"/>
            <a:r>
              <a:rPr lang="en-US" sz="1800" b="1" dirty="0" smtClean="0"/>
              <a:t>Refreshable braille</a:t>
            </a:r>
          </a:p>
          <a:p>
            <a:pPr lvl="1"/>
            <a:r>
              <a:rPr lang="en-US" sz="1800" b="1" dirty="0" smtClean="0"/>
              <a:t>Braille files</a:t>
            </a:r>
          </a:p>
          <a:p>
            <a:pPr lvl="2"/>
            <a:r>
              <a:rPr lang="en-US" sz="1800" dirty="0" smtClean="0"/>
              <a:t>Most devices for the blind can back translate a braille (.brf) into text and play it back using a speech synthesizer.</a:t>
            </a:r>
          </a:p>
          <a:p>
            <a:pPr lvl="2"/>
            <a:r>
              <a:rPr lang="en-US" sz="1800" dirty="0" smtClean="0"/>
              <a:t>There is no need to back translate if an e-text version of the book is already available.</a:t>
            </a:r>
            <a:endParaRPr lang="en-US" sz="1800" dirty="0"/>
          </a:p>
        </p:txBody>
      </p:sp>
      <p:pic>
        <p:nvPicPr>
          <p:cNvPr id="6" name="Picture 2" descr="C:\Documents and Settings\jdowns\Local Settings\Temporary Internet Files\Content.IE5\2XF04057\MPj04013110000[1].jpg"/>
          <p:cNvPicPr>
            <a:picLocks noChangeAspect="1" noChangeArrowheads="1"/>
          </p:cNvPicPr>
          <p:nvPr/>
        </p:nvPicPr>
        <p:blipFill>
          <a:blip r:embed="rId2" cstate="print"/>
          <a:stretch>
            <a:fillRect/>
          </a:stretch>
        </p:blipFill>
        <p:spPr bwMode="auto">
          <a:xfrm>
            <a:off x="4876800" y="2286000"/>
            <a:ext cx="3813048" cy="2540418"/>
          </a:xfrm>
          <a:prstGeom prst="rect">
            <a:avLst/>
          </a:prstGeom>
          <a:noFill/>
          <a:ln w="9525">
            <a:noFill/>
            <a:miter lim="800000"/>
            <a:headEnd/>
            <a:tailEnd/>
          </a:ln>
          <a:effectLst/>
        </p:spPr>
      </p:pic>
    </p:spTree>
    <p:extLst>
      <p:ext uri="{BB962C8B-B14F-4D97-AF65-F5344CB8AC3E}">
        <p14:creationId xmlns:p14="http://schemas.microsoft.com/office/powerpoint/2010/main" val="654227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457200" y="1524000"/>
            <a:ext cx="3429000" cy="4572000"/>
          </a:xfrm>
        </p:spPr>
        <p:txBody>
          <a:bodyPr/>
          <a:lstStyle/>
          <a:p>
            <a:r>
              <a:rPr lang="en-US" dirty="0" smtClean="0"/>
              <a:t>Audio</a:t>
            </a:r>
          </a:p>
          <a:p>
            <a:pPr lvl="1"/>
            <a:r>
              <a:rPr lang="en-US" sz="2000" dirty="0" smtClean="0"/>
              <a:t>“… formats include tapes, CDs, MP3 files, text-to-speech programs, and other auditory alternatives to printed texts” (Source: Center for Applied Special Technology (CAST)).</a:t>
            </a:r>
          </a:p>
          <a:p>
            <a:pPr lvl="1"/>
            <a:endParaRPr lang="en-US" dirty="0"/>
          </a:p>
        </p:txBody>
      </p:sp>
      <p:pic>
        <p:nvPicPr>
          <p:cNvPr id="5" name="Picture 4" descr="C:\Documents and Settings\jdowns\Local Settings\Temporary Internet Files\Content.IE5\2XF04057\MPj04388760000[1].jpg"/>
          <p:cNvPicPr>
            <a:picLocks noChangeAspect="1" noChangeArrowheads="1"/>
          </p:cNvPicPr>
          <p:nvPr/>
        </p:nvPicPr>
        <p:blipFill>
          <a:blip r:embed="rId2" cstate="print"/>
          <a:srcRect/>
          <a:stretch>
            <a:fillRect/>
          </a:stretch>
        </p:blipFill>
        <p:spPr bwMode="auto">
          <a:xfrm>
            <a:off x="4572000" y="2209800"/>
            <a:ext cx="4038600" cy="2692400"/>
          </a:xfrm>
          <a:prstGeom prst="rect">
            <a:avLst/>
          </a:prstGeom>
          <a:noFill/>
        </p:spPr>
      </p:pic>
    </p:spTree>
    <p:extLst>
      <p:ext uri="{BB962C8B-B14F-4D97-AF65-F5344CB8AC3E}">
        <p14:creationId xmlns:p14="http://schemas.microsoft.com/office/powerpoint/2010/main" val="952393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457200" y="1371600"/>
            <a:ext cx="3733800" cy="4572000"/>
          </a:xfrm>
        </p:spPr>
        <p:txBody>
          <a:bodyPr/>
          <a:lstStyle/>
          <a:p>
            <a:r>
              <a:rPr lang="en-US" dirty="0" smtClean="0"/>
              <a:t>Audio (cont.)</a:t>
            </a:r>
          </a:p>
          <a:p>
            <a:pPr marL="633413" lvl="1" indent="-339725"/>
            <a:r>
              <a:rPr lang="en-US" sz="2000" dirty="0" smtClean="0"/>
              <a:t>Except for traditional recorded speech the difference between audio and e-text is becoming less distinct both legally and in practice.</a:t>
            </a:r>
          </a:p>
          <a:p>
            <a:pPr marL="633413" lvl="1" indent="-339725"/>
            <a:r>
              <a:rPr lang="en-US" sz="2000" dirty="0" smtClean="0"/>
              <a:t>The primary difference is based on how the text is accessed and used.</a:t>
            </a:r>
          </a:p>
          <a:p>
            <a:pPr lvl="1"/>
            <a:endParaRPr lang="en-US" dirty="0"/>
          </a:p>
        </p:txBody>
      </p:sp>
      <p:pic>
        <p:nvPicPr>
          <p:cNvPr id="5" name="Picture 4" descr="C:\Documents and Settings\jdowns\Local Settings\Temporary Internet Files\Content.IE5\2XF04057\MPj04388760000[1].jpg"/>
          <p:cNvPicPr>
            <a:picLocks noChangeAspect="1" noChangeArrowheads="1"/>
          </p:cNvPicPr>
          <p:nvPr/>
        </p:nvPicPr>
        <p:blipFill>
          <a:blip r:embed="rId2" cstate="print"/>
          <a:srcRect/>
          <a:stretch>
            <a:fillRect/>
          </a:stretch>
        </p:blipFill>
        <p:spPr bwMode="auto">
          <a:xfrm>
            <a:off x="4572000" y="2209800"/>
            <a:ext cx="4038600" cy="2692400"/>
          </a:xfrm>
          <a:prstGeom prst="rect">
            <a:avLst/>
          </a:prstGeom>
          <a:noFill/>
        </p:spPr>
      </p:pic>
    </p:spTree>
    <p:extLst>
      <p:ext uri="{BB962C8B-B14F-4D97-AF65-F5344CB8AC3E}">
        <p14:creationId xmlns:p14="http://schemas.microsoft.com/office/powerpoint/2010/main" val="591126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457200" y="1752600"/>
            <a:ext cx="4343400" cy="4572000"/>
          </a:xfrm>
        </p:spPr>
        <p:txBody>
          <a:bodyPr/>
          <a:lstStyle/>
          <a:p>
            <a:r>
              <a:rPr lang="en-US" dirty="0" smtClean="0"/>
              <a:t>Large Print</a:t>
            </a:r>
          </a:p>
          <a:p>
            <a:pPr lvl="1"/>
            <a:r>
              <a:rPr lang="en-US" sz="2000" dirty="0" smtClean="0"/>
              <a:t>“… format provides the same content as standard print, only in larger font or page sizes to help those with visual impairments read more easily” (Source: CAST). Large print is usually considered to be a font size of 18 pt. or larger.</a:t>
            </a:r>
            <a:endParaRPr lang="en-US" sz="2000" dirty="0"/>
          </a:p>
        </p:txBody>
      </p:sp>
      <p:pic>
        <p:nvPicPr>
          <p:cNvPr id="5" name="Picture 11" descr="http://www.todaysseniors.com/Images/Amazon.com/0764564919_175.gif"/>
          <p:cNvPicPr>
            <a:picLocks noChangeAspect="1" noChangeArrowheads="1"/>
          </p:cNvPicPr>
          <p:nvPr/>
        </p:nvPicPr>
        <p:blipFill>
          <a:blip r:embed="rId2" cstate="print"/>
          <a:srcRect/>
          <a:stretch>
            <a:fillRect/>
          </a:stretch>
        </p:blipFill>
        <p:spPr bwMode="auto">
          <a:xfrm>
            <a:off x="5486400" y="2209800"/>
            <a:ext cx="2819400" cy="2819400"/>
          </a:xfrm>
          <a:prstGeom prst="rect">
            <a:avLst/>
          </a:prstGeom>
          <a:noFill/>
        </p:spPr>
      </p:pic>
    </p:spTree>
    <p:extLst>
      <p:ext uri="{BB962C8B-B14F-4D97-AF65-F5344CB8AC3E}">
        <p14:creationId xmlns:p14="http://schemas.microsoft.com/office/powerpoint/2010/main" val="6236120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457200" y="1752600"/>
            <a:ext cx="4572000" cy="4572000"/>
          </a:xfrm>
        </p:spPr>
        <p:txBody>
          <a:bodyPr/>
          <a:lstStyle/>
          <a:p>
            <a:r>
              <a:rPr lang="en-US" dirty="0" smtClean="0"/>
              <a:t>Large Print (cont.)</a:t>
            </a:r>
          </a:p>
          <a:p>
            <a:pPr lvl="1"/>
            <a:r>
              <a:rPr lang="en-US" sz="2000" dirty="0" smtClean="0"/>
              <a:t>Ideally large print will also include enhanced fonts and formatting.</a:t>
            </a:r>
          </a:p>
          <a:p>
            <a:pPr lvl="1"/>
            <a:r>
              <a:rPr lang="en-US" sz="2000" dirty="0" smtClean="0"/>
              <a:t>Large print is also used to describe large text on a display screen.</a:t>
            </a:r>
          </a:p>
          <a:p>
            <a:pPr lvl="1"/>
            <a:r>
              <a:rPr lang="en-US" sz="2000" dirty="0" smtClean="0"/>
              <a:t>Large print is most commonly supplemented using a variety of tools.</a:t>
            </a:r>
            <a:endParaRPr lang="en-US" sz="2000" dirty="0"/>
          </a:p>
        </p:txBody>
      </p:sp>
      <p:pic>
        <p:nvPicPr>
          <p:cNvPr id="5" name="Picture 11" descr="http://www.todaysseniors.com/Images/Amazon.com/0764564919_175.gif"/>
          <p:cNvPicPr>
            <a:picLocks noChangeAspect="1" noChangeArrowheads="1"/>
          </p:cNvPicPr>
          <p:nvPr/>
        </p:nvPicPr>
        <p:blipFill>
          <a:blip r:embed="rId3" cstate="print"/>
          <a:srcRect/>
          <a:stretch>
            <a:fillRect/>
          </a:stretch>
        </p:blipFill>
        <p:spPr bwMode="auto">
          <a:xfrm>
            <a:off x="5715000" y="2209800"/>
            <a:ext cx="2819400" cy="2819400"/>
          </a:xfrm>
          <a:prstGeom prst="rect">
            <a:avLst/>
          </a:prstGeom>
          <a:noFill/>
        </p:spPr>
      </p:pic>
    </p:spTree>
    <p:extLst>
      <p:ext uri="{BB962C8B-B14F-4D97-AF65-F5344CB8AC3E}">
        <p14:creationId xmlns:p14="http://schemas.microsoft.com/office/powerpoint/2010/main" val="28493775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457200" y="1752600"/>
            <a:ext cx="4572000" cy="4572000"/>
          </a:xfrm>
        </p:spPr>
        <p:txBody>
          <a:bodyPr/>
          <a:lstStyle/>
          <a:p>
            <a:r>
              <a:rPr lang="en-US" dirty="0" smtClean="0"/>
              <a:t>Electronic Text</a:t>
            </a:r>
          </a:p>
          <a:p>
            <a:pPr lvl="1"/>
            <a:r>
              <a:rPr lang="en-US" sz="2000" dirty="0" smtClean="0"/>
              <a:t>“files include Microsoft Word and other file formats … , such as rich text files (RTF), ASCII, HTML, and Digital Talking Books. Such files can be transformed into accessible forms by users by varying font size, using text-to-speech tools, etc” (Source: Cast).</a:t>
            </a:r>
          </a:p>
        </p:txBody>
      </p:sp>
      <p:pic>
        <p:nvPicPr>
          <p:cNvPr id="5" name="Picture 4" descr="C:\Documents and Settings\jdowns\Local Settings\Temporary Internet Files\Content.IE5\3JDGM7OY\MPj04389100000[1].jpg"/>
          <p:cNvPicPr>
            <a:picLocks noChangeAspect="1" noChangeArrowheads="1"/>
          </p:cNvPicPr>
          <p:nvPr/>
        </p:nvPicPr>
        <p:blipFill>
          <a:blip r:embed="rId2" cstate="print"/>
          <a:srcRect/>
          <a:stretch>
            <a:fillRect/>
          </a:stretch>
        </p:blipFill>
        <p:spPr bwMode="auto">
          <a:xfrm>
            <a:off x="5334000" y="2514600"/>
            <a:ext cx="3200400" cy="2136648"/>
          </a:xfrm>
          <a:prstGeom prst="rect">
            <a:avLst/>
          </a:prstGeom>
          <a:noFill/>
        </p:spPr>
      </p:pic>
    </p:spTree>
    <p:extLst>
      <p:ext uri="{BB962C8B-B14F-4D97-AF65-F5344CB8AC3E}">
        <p14:creationId xmlns:p14="http://schemas.microsoft.com/office/powerpoint/2010/main" val="1654919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8640" y="335283"/>
            <a:ext cx="8229600" cy="868363"/>
          </a:xfrm>
          <a:prstGeom prst="rect">
            <a:avLst/>
          </a:prstGeom>
        </p:spPr>
        <p:txBody>
          <a:bodyPr/>
          <a:lstStyle/>
          <a:p>
            <a:r>
              <a:rPr lang="en-US" sz="3600" b="1" dirty="0" smtClean="0">
                <a:latin typeface="Arial" pitchFamily="34" charset="0"/>
                <a:cs typeface="Arial" pitchFamily="34" charset="0"/>
              </a:rPr>
              <a:t>Credits</a:t>
            </a:r>
            <a:endParaRPr lang="en-US" sz="3600" b="1" dirty="0">
              <a:latin typeface="Arial" pitchFamily="34" charset="0"/>
              <a:cs typeface="Arial" pitchFamily="34" charset="0"/>
            </a:endParaRPr>
          </a:p>
        </p:txBody>
      </p:sp>
      <p:sp>
        <p:nvSpPr>
          <p:cNvPr id="3" name="Content Placeholder 2"/>
          <p:cNvSpPr>
            <a:spLocks noGrp="1"/>
          </p:cNvSpPr>
          <p:nvPr>
            <p:ph idx="4294967295"/>
          </p:nvPr>
        </p:nvSpPr>
        <p:spPr>
          <a:xfrm>
            <a:off x="1261391" y="1540041"/>
            <a:ext cx="7552944" cy="4563732"/>
          </a:xfrm>
          <a:prstGeom prst="rect">
            <a:avLst/>
          </a:prstGeom>
        </p:spPr>
        <p:txBody>
          <a:bodyPr>
            <a:normAutofit/>
          </a:bodyPr>
          <a:lstStyle/>
          <a:p>
            <a:pPr>
              <a:buClr>
                <a:schemeClr val="tx1"/>
              </a:buClr>
              <a:buFont typeface="Wingdings" pitchFamily="2" charset="2"/>
              <a:buChar char="§"/>
            </a:pPr>
            <a:r>
              <a:rPr lang="en-US" sz="2800" b="1" dirty="0">
                <a:latin typeface="Calibri" pitchFamily="34" charset="0"/>
                <a:cs typeface="Arial" pitchFamily="34" charset="0"/>
              </a:rPr>
              <a:t>CEUs</a:t>
            </a:r>
            <a:r>
              <a:rPr lang="en-US" sz="2800" dirty="0">
                <a:latin typeface="Calibri" pitchFamily="34" charset="0"/>
                <a:cs typeface="Arial" pitchFamily="34" charset="0"/>
              </a:rPr>
              <a:t> are </a:t>
            </a:r>
            <a:r>
              <a:rPr lang="en-US" sz="2800" dirty="0">
                <a:latin typeface="Calibri" pitchFamily="34" charset="0"/>
              </a:rPr>
              <a:t>approved for .</a:t>
            </a:r>
            <a:r>
              <a:rPr lang="en-US" sz="2800" dirty="0" smtClean="0">
                <a:latin typeface="Calibri" pitchFamily="34" charset="0"/>
              </a:rPr>
              <a:t>10 </a:t>
            </a:r>
            <a:r>
              <a:rPr lang="en-US" sz="2800" dirty="0">
                <a:latin typeface="Calibri" pitchFamily="34" charset="0"/>
              </a:rPr>
              <a:t>clock hours and </a:t>
            </a:r>
            <a:r>
              <a:rPr lang="en-US" sz="2800" dirty="0" smtClean="0">
                <a:latin typeface="Calibri" pitchFamily="34" charset="0"/>
              </a:rPr>
              <a:t>are </a:t>
            </a:r>
            <a:r>
              <a:rPr lang="en-US" sz="2800" dirty="0" smtClean="0">
                <a:latin typeface="Calibri" pitchFamily="34" charset="0"/>
                <a:cs typeface="Arial" pitchFamily="34" charset="0"/>
              </a:rPr>
              <a:t>administered </a:t>
            </a:r>
            <a:r>
              <a:rPr lang="en-US" sz="2800" dirty="0">
                <a:latin typeface="Calibri" pitchFamily="34" charset="0"/>
                <a:cs typeface="Arial" pitchFamily="34" charset="0"/>
              </a:rPr>
              <a:t>through Georgia Tech Professional Education</a:t>
            </a:r>
          </a:p>
          <a:p>
            <a:pPr>
              <a:buClr>
                <a:schemeClr val="tx1"/>
              </a:buClr>
              <a:buFont typeface="Wingdings" pitchFamily="2" charset="2"/>
              <a:buChar char="§"/>
            </a:pPr>
            <a:r>
              <a:rPr lang="en-US" sz="2800" b="1" dirty="0">
                <a:latin typeface="Calibri" pitchFamily="34" charset="0"/>
                <a:cs typeface="Arial" pitchFamily="34" charset="0"/>
              </a:rPr>
              <a:t>CRCs</a:t>
            </a:r>
            <a:r>
              <a:rPr lang="en-US" sz="2800" dirty="0">
                <a:latin typeface="Calibri" pitchFamily="34" charset="0"/>
                <a:cs typeface="Arial" pitchFamily="34" charset="0"/>
              </a:rPr>
              <a:t> </a:t>
            </a:r>
            <a:r>
              <a:rPr lang="en-US" sz="2800" dirty="0">
                <a:latin typeface="Calibri" pitchFamily="34" charset="0"/>
              </a:rPr>
              <a:t>are approved for </a:t>
            </a:r>
            <a:r>
              <a:rPr lang="en-US" sz="2800" dirty="0" smtClean="0">
                <a:latin typeface="Calibri" pitchFamily="34" charset="0"/>
              </a:rPr>
              <a:t>1.0 </a:t>
            </a:r>
            <a:r>
              <a:rPr lang="en-US" sz="2800" dirty="0">
                <a:latin typeface="Calibri" pitchFamily="34" charset="0"/>
              </a:rPr>
              <a:t>clock hours and are administered through the Commission on Rehabilitation Counselor </a:t>
            </a:r>
            <a:r>
              <a:rPr lang="en-US" sz="2800" dirty="0" smtClean="0">
                <a:latin typeface="Calibri" pitchFamily="34" charset="0"/>
              </a:rPr>
              <a:t>Certification</a:t>
            </a:r>
          </a:p>
          <a:p>
            <a:pPr lvl="1">
              <a:buClr>
                <a:schemeClr val="tx1"/>
              </a:buClr>
              <a:buFont typeface="Wingdings" pitchFamily="2" charset="2"/>
              <a:buChar char="§"/>
            </a:pPr>
            <a:r>
              <a:rPr lang="en-US" sz="2400" dirty="0" smtClean="0">
                <a:latin typeface="Calibri" pitchFamily="34" charset="0"/>
                <a:cs typeface="Arial" pitchFamily="34" charset="0"/>
              </a:rPr>
              <a:t>To </a:t>
            </a:r>
            <a:r>
              <a:rPr lang="en-US" sz="2400" dirty="0">
                <a:latin typeface="Calibri" pitchFamily="34" charset="0"/>
                <a:cs typeface="Arial" pitchFamily="34" charset="0"/>
              </a:rPr>
              <a:t>receive your verification form, send an e-mail with </a:t>
            </a:r>
            <a:r>
              <a:rPr lang="en-US" sz="2400" dirty="0" smtClean="0">
                <a:latin typeface="Calibri" pitchFamily="34" charset="0"/>
                <a:cs typeface="Arial" pitchFamily="34" charset="0"/>
              </a:rPr>
              <a:t>the webinar title and date, your full name</a:t>
            </a:r>
            <a:r>
              <a:rPr lang="en-US" sz="2400" dirty="0">
                <a:latin typeface="Calibri" pitchFamily="34" charset="0"/>
                <a:cs typeface="Arial" pitchFamily="34" charset="0"/>
              </a:rPr>
              <a:t>, organization, city, </a:t>
            </a:r>
            <a:r>
              <a:rPr lang="en-US" sz="2400" dirty="0" smtClean="0">
                <a:latin typeface="Calibri" pitchFamily="34" charset="0"/>
                <a:cs typeface="Arial" pitchFamily="34" charset="0"/>
              </a:rPr>
              <a:t>state, e-mail </a:t>
            </a:r>
            <a:r>
              <a:rPr lang="en-US" sz="2400" dirty="0">
                <a:latin typeface="Calibri" pitchFamily="34" charset="0"/>
                <a:cs typeface="Arial" pitchFamily="34" charset="0"/>
              </a:rPr>
              <a:t>address </a:t>
            </a:r>
            <a:r>
              <a:rPr lang="en-US" sz="2400" dirty="0" smtClean="0">
                <a:latin typeface="Calibri" pitchFamily="34" charset="0"/>
                <a:cs typeface="Arial" pitchFamily="34" charset="0"/>
              </a:rPr>
              <a:t>and date of birth to </a:t>
            </a:r>
            <a:r>
              <a:rPr lang="en-US" sz="2400" u="sng" dirty="0" smtClean="0">
                <a:latin typeface="Calibri" pitchFamily="34" charset="0"/>
                <a:cs typeface="Arial" pitchFamily="34" charset="0"/>
                <a:hlinkClick r:id="rId3"/>
              </a:rPr>
              <a:t>Liz.Persaud@gatfl.gatech.edu</a:t>
            </a:r>
            <a:r>
              <a:rPr lang="en-US" sz="2400" u="sng" dirty="0" smtClean="0">
                <a:latin typeface="Calibri" pitchFamily="34" charset="0"/>
                <a:cs typeface="Arial" pitchFamily="34" charset="0"/>
              </a:rPr>
              <a:t>  </a:t>
            </a:r>
            <a:endParaRPr lang="en-US" sz="2400" u="sng" dirty="0">
              <a:latin typeface="Calibri" pitchFamily="34" charset="0"/>
              <a:cs typeface="Arial" pitchFamily="34" charset="0"/>
            </a:endParaRPr>
          </a:p>
          <a:p>
            <a:endParaRPr lang="en-US" sz="2800" dirty="0">
              <a:latin typeface="Calibri" pitchFamily="34" charset="0"/>
              <a:cs typeface="Arial"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58476" y="5964596"/>
            <a:ext cx="755262" cy="778541"/>
          </a:xfrm>
          <a:prstGeom prst="rect">
            <a:avLst/>
          </a:prstGeom>
        </p:spPr>
      </p:pic>
    </p:spTree>
    <p:extLst>
      <p:ext uri="{BB962C8B-B14F-4D97-AF65-F5344CB8AC3E}">
        <p14:creationId xmlns:p14="http://schemas.microsoft.com/office/powerpoint/2010/main" val="4088944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Formats</a:t>
            </a:r>
            <a:endParaRPr lang="en-US" dirty="0"/>
          </a:p>
        </p:txBody>
      </p:sp>
      <p:sp>
        <p:nvSpPr>
          <p:cNvPr id="3" name="Content Placeholder 2"/>
          <p:cNvSpPr>
            <a:spLocks noGrp="1"/>
          </p:cNvSpPr>
          <p:nvPr>
            <p:ph idx="1"/>
          </p:nvPr>
        </p:nvSpPr>
        <p:spPr>
          <a:xfrm>
            <a:off x="457200" y="1752600"/>
            <a:ext cx="4419600" cy="4267200"/>
          </a:xfrm>
        </p:spPr>
        <p:txBody>
          <a:bodyPr/>
          <a:lstStyle/>
          <a:p>
            <a:r>
              <a:rPr lang="en-US" dirty="0" smtClean="0"/>
              <a:t>Electronic Text (cont.)</a:t>
            </a:r>
          </a:p>
          <a:p>
            <a:pPr lvl="1"/>
            <a:r>
              <a:rPr lang="en-US" sz="2000" dirty="0" smtClean="0"/>
              <a:t>Digital Accessible Information SYstem (</a:t>
            </a:r>
            <a:r>
              <a:rPr lang="en-US" sz="2000" b="1" dirty="0" smtClean="0"/>
              <a:t>DAISY</a:t>
            </a:r>
            <a:r>
              <a:rPr lang="en-US" sz="2000" dirty="0" smtClean="0"/>
              <a:t>) is the most common and accessible format.</a:t>
            </a:r>
          </a:p>
          <a:p>
            <a:pPr lvl="2"/>
            <a:r>
              <a:rPr lang="en-US" sz="2000" dirty="0" smtClean="0"/>
              <a:t>There are different versions of DAISY.</a:t>
            </a:r>
          </a:p>
          <a:p>
            <a:pPr lvl="1"/>
            <a:r>
              <a:rPr lang="en-US" sz="2000" dirty="0" smtClean="0"/>
              <a:t>Portable Document Format (</a:t>
            </a:r>
            <a:r>
              <a:rPr lang="en-US" sz="2000" b="1" dirty="0" smtClean="0"/>
              <a:t>PDF</a:t>
            </a:r>
            <a:r>
              <a:rPr lang="en-US" sz="2000" dirty="0" smtClean="0"/>
              <a:t>) can also be created.</a:t>
            </a:r>
          </a:p>
        </p:txBody>
      </p:sp>
      <p:pic>
        <p:nvPicPr>
          <p:cNvPr id="5" name="Picture 4" descr="C:\Documents and Settings\jdowns\Local Settings\Temporary Internet Files\Content.IE5\3JDGM7OY\MPj04389100000[1].jpg"/>
          <p:cNvPicPr>
            <a:picLocks noChangeAspect="1" noChangeArrowheads="1"/>
          </p:cNvPicPr>
          <p:nvPr/>
        </p:nvPicPr>
        <p:blipFill>
          <a:blip r:embed="rId2" cstate="print"/>
          <a:srcRect/>
          <a:stretch>
            <a:fillRect/>
          </a:stretch>
        </p:blipFill>
        <p:spPr bwMode="auto">
          <a:xfrm>
            <a:off x="5366084" y="2514600"/>
            <a:ext cx="3200400" cy="2136648"/>
          </a:xfrm>
          <a:prstGeom prst="rect">
            <a:avLst/>
          </a:prstGeom>
          <a:noFill/>
        </p:spPr>
      </p:pic>
    </p:spTree>
    <p:extLst>
      <p:ext uri="{BB962C8B-B14F-4D97-AF65-F5344CB8AC3E}">
        <p14:creationId xmlns:p14="http://schemas.microsoft.com/office/powerpoint/2010/main" val="3763795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DAISY vs. PDF</a:t>
            </a:r>
            <a:endParaRPr lang="en-US" sz="3200" dirty="0"/>
          </a:p>
        </p:txBody>
      </p:sp>
      <p:sp>
        <p:nvSpPr>
          <p:cNvPr id="3" name="Content Placeholder 2"/>
          <p:cNvSpPr>
            <a:spLocks noGrp="1"/>
          </p:cNvSpPr>
          <p:nvPr>
            <p:ph idx="1"/>
          </p:nvPr>
        </p:nvSpPr>
        <p:spPr>
          <a:xfrm>
            <a:off x="304800" y="1524000"/>
            <a:ext cx="3962400" cy="4572000"/>
          </a:xfrm>
        </p:spPr>
        <p:txBody>
          <a:bodyPr>
            <a:normAutofit/>
          </a:bodyPr>
          <a:lstStyle/>
          <a:p>
            <a:pPr>
              <a:buNone/>
            </a:pPr>
            <a:r>
              <a:rPr lang="en-US" sz="2000" dirty="0" smtClean="0"/>
              <a:t>DAISY is a text-based file </a:t>
            </a:r>
          </a:p>
          <a:p>
            <a:pPr marL="404813" indent="-404813"/>
            <a:r>
              <a:rPr lang="en-US" sz="1800" b="0" dirty="0" smtClean="0"/>
              <a:t>Left aligned, but all text and images can be included</a:t>
            </a:r>
          </a:p>
          <a:p>
            <a:pPr marL="404813" indent="-404813"/>
            <a:r>
              <a:rPr lang="en-US" sz="1800" b="0" dirty="0" smtClean="0"/>
              <a:t>Access software layers on nicely because it is text based</a:t>
            </a:r>
          </a:p>
          <a:p>
            <a:pPr marL="404813" indent="-404813"/>
            <a:r>
              <a:rPr lang="en-US" sz="1800" b="0" dirty="0" smtClean="0"/>
              <a:t>Uses markup for greater navigation options </a:t>
            </a:r>
          </a:p>
          <a:p>
            <a:pPr marL="404813" indent="-404813"/>
            <a:r>
              <a:rPr lang="en-US" sz="1800" b="0" dirty="0" smtClean="0"/>
              <a:t>Customize presentation: font size and style, set margins</a:t>
            </a:r>
          </a:p>
          <a:p>
            <a:pPr marL="404813" indent="-404813"/>
            <a:r>
              <a:rPr lang="en-US" sz="1800" b="0" dirty="0" smtClean="0"/>
              <a:t>Text to speech with word by word /spot</a:t>
            </a:r>
            <a:endParaRPr lang="en-US" sz="2000" b="0" dirty="0" smtClean="0"/>
          </a:p>
          <a:p>
            <a:pPr>
              <a:buNone/>
            </a:pPr>
            <a:endParaRPr lang="en-US" sz="2400" dirty="0" smtClean="0"/>
          </a:p>
          <a:p>
            <a:endParaRPr lang="en-US" sz="2400" dirty="0" smtClean="0"/>
          </a:p>
        </p:txBody>
      </p:sp>
      <p:sp>
        <p:nvSpPr>
          <p:cNvPr id="7" name="Content Placeholder 2"/>
          <p:cNvSpPr txBox="1">
            <a:spLocks/>
          </p:cNvSpPr>
          <p:nvPr/>
        </p:nvSpPr>
        <p:spPr bwMode="auto">
          <a:xfrm>
            <a:off x="4343400" y="1524000"/>
            <a:ext cx="4572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79400" lvl="0" indent="-279400" fontAlgn="base">
              <a:spcBef>
                <a:spcPct val="20000"/>
              </a:spcBef>
              <a:spcAft>
                <a:spcPct val="0"/>
              </a:spcAft>
              <a:defRPr/>
            </a:pPr>
            <a:r>
              <a:rPr lang="en-US" sz="2400" b="1" kern="0" dirty="0">
                <a:solidFill>
                  <a:srgbClr val="0020A8"/>
                </a:solidFill>
              </a:rPr>
              <a:t>PDF is an image file</a:t>
            </a:r>
          </a:p>
          <a:p>
            <a:pPr marL="400050" lvl="0" indent="-400050" fontAlgn="base">
              <a:spcBef>
                <a:spcPct val="20000"/>
              </a:spcBef>
              <a:spcAft>
                <a:spcPct val="0"/>
              </a:spcAft>
              <a:buFontTx/>
              <a:buChar char="•"/>
              <a:defRPr/>
            </a:pPr>
            <a:r>
              <a:rPr lang="en-US" sz="2000" kern="0" dirty="0">
                <a:solidFill>
                  <a:srgbClr val="0020A8"/>
                </a:solidFill>
              </a:rPr>
              <a:t>Page alike image so closely resembles original</a:t>
            </a:r>
          </a:p>
          <a:p>
            <a:pPr marL="400050" lvl="0" indent="-400050" fontAlgn="base">
              <a:spcBef>
                <a:spcPct val="20000"/>
              </a:spcBef>
              <a:spcAft>
                <a:spcPct val="0"/>
              </a:spcAft>
              <a:buFontTx/>
              <a:buChar char="•"/>
              <a:defRPr/>
            </a:pPr>
            <a:r>
              <a:rPr lang="en-US" sz="2000" kern="0" dirty="0" err="1">
                <a:solidFill>
                  <a:srgbClr val="0020A8"/>
                </a:solidFill>
              </a:rPr>
              <a:t>OCR’d</a:t>
            </a:r>
            <a:r>
              <a:rPr lang="en-US" sz="2000" kern="0" dirty="0">
                <a:solidFill>
                  <a:srgbClr val="0020A8"/>
                </a:solidFill>
              </a:rPr>
              <a:t> so text can be accessed</a:t>
            </a:r>
          </a:p>
          <a:p>
            <a:pPr marL="400050" lvl="0" indent="-400050" fontAlgn="base">
              <a:spcBef>
                <a:spcPct val="20000"/>
              </a:spcBef>
              <a:spcAft>
                <a:spcPct val="0"/>
              </a:spcAft>
              <a:buFontTx/>
              <a:buChar char="•"/>
              <a:defRPr/>
            </a:pPr>
            <a:r>
              <a:rPr lang="en-US" sz="2000" kern="0" dirty="0">
                <a:solidFill>
                  <a:srgbClr val="0020A8"/>
                </a:solidFill>
              </a:rPr>
              <a:t>Markup only for navigation by Page #.  Can use Find and Bookmarks</a:t>
            </a:r>
          </a:p>
          <a:p>
            <a:pPr marL="400050" lvl="0" indent="-400050" fontAlgn="base">
              <a:spcBef>
                <a:spcPct val="20000"/>
              </a:spcBef>
              <a:spcAft>
                <a:spcPct val="0"/>
              </a:spcAft>
              <a:buFontTx/>
              <a:buChar char="•"/>
              <a:defRPr/>
            </a:pPr>
            <a:r>
              <a:rPr lang="en-US" sz="2000" kern="0" dirty="0">
                <a:solidFill>
                  <a:srgbClr val="0020A8"/>
                </a:solidFill>
              </a:rPr>
              <a:t>Image file provides Zoom</a:t>
            </a:r>
          </a:p>
          <a:p>
            <a:pPr marL="400050" lvl="0" indent="-400050" fontAlgn="base">
              <a:spcBef>
                <a:spcPct val="20000"/>
              </a:spcBef>
              <a:spcAft>
                <a:spcPct val="0"/>
              </a:spcAft>
              <a:buFontTx/>
              <a:buChar char="•"/>
              <a:defRPr/>
            </a:pPr>
            <a:r>
              <a:rPr lang="en-US" sz="2000" kern="0" dirty="0">
                <a:solidFill>
                  <a:srgbClr val="0020A8"/>
                </a:solidFill>
              </a:rPr>
              <a:t>Most software reads from clipboard, “advanced reading aids may provide highlighting in document </a:t>
            </a:r>
          </a:p>
        </p:txBody>
      </p:sp>
    </p:spTree>
    <p:extLst>
      <p:ext uri="{BB962C8B-B14F-4D97-AF65-F5344CB8AC3E}">
        <p14:creationId xmlns:p14="http://schemas.microsoft.com/office/powerpoint/2010/main" val="23930884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Sources of Accessible Textbooks in Georgia</a:t>
            </a:r>
            <a:endParaRPr lang="en-US" dirty="0"/>
          </a:p>
        </p:txBody>
      </p:sp>
      <p:sp>
        <p:nvSpPr>
          <p:cNvPr id="3" name="Content Placeholder 2"/>
          <p:cNvSpPr>
            <a:spLocks noGrp="1"/>
          </p:cNvSpPr>
          <p:nvPr>
            <p:ph idx="1"/>
          </p:nvPr>
        </p:nvSpPr>
        <p:spPr>
          <a:xfrm>
            <a:off x="304800" y="1524000"/>
            <a:ext cx="8610600" cy="4572000"/>
          </a:xfrm>
        </p:spPr>
        <p:txBody>
          <a:bodyPr>
            <a:normAutofit/>
          </a:bodyPr>
          <a:lstStyle/>
          <a:p>
            <a:r>
              <a:rPr lang="en-US" sz="2000" dirty="0" smtClean="0"/>
              <a:t>Electronic Text</a:t>
            </a:r>
          </a:p>
          <a:p>
            <a:pPr marL="801688" lvl="1" indent="-514350"/>
            <a:r>
              <a:rPr lang="en-US" sz="1800" dirty="0" smtClean="0"/>
              <a:t>Currently available without cost from Bookshare.org to eligible registered students</a:t>
            </a:r>
            <a:r>
              <a:rPr lang="en-US" sz="1600" dirty="0" smtClean="0"/>
              <a:t>.</a:t>
            </a:r>
          </a:p>
          <a:p>
            <a:pPr marL="801688" lvl="1" indent="-514350"/>
            <a:r>
              <a:rPr lang="en-US" sz="1600" dirty="0" smtClean="0"/>
              <a:t>Electronic text that is not available from Bookshare.org will be provided by the GIMC.</a:t>
            </a:r>
          </a:p>
          <a:p>
            <a:r>
              <a:rPr lang="en-US" sz="2000" dirty="0" smtClean="0"/>
              <a:t>Audio</a:t>
            </a:r>
          </a:p>
          <a:p>
            <a:pPr lvl="1" indent="-461963"/>
            <a:r>
              <a:rPr lang="en-US" sz="1800" dirty="0" smtClean="0"/>
              <a:t>Available to students or organizations that have a membership with Recordings for the Blind &amp; Dyslexic (RFB&amp;D). Currently available without cost to eligible registered students.</a:t>
            </a:r>
          </a:p>
          <a:p>
            <a:r>
              <a:rPr lang="en-US" sz="2000" dirty="0" smtClean="0"/>
              <a:t>Braille &amp; Large Print</a:t>
            </a:r>
          </a:p>
          <a:p>
            <a:pPr lvl="1" indent="-461963"/>
            <a:r>
              <a:rPr lang="en-US" sz="1800" dirty="0" smtClean="0"/>
              <a:t>Braille and large print are usually provided without cost  from the GIMC for eligible registered students.</a:t>
            </a:r>
          </a:p>
          <a:p>
            <a:r>
              <a:rPr lang="en-US" sz="2000" dirty="0" smtClean="0"/>
              <a:t>LEAs can also produce or purchase AIMs</a:t>
            </a:r>
          </a:p>
          <a:p>
            <a:pPr lvl="1"/>
            <a:endParaRPr lang="en-US" sz="2000" dirty="0" smtClean="0"/>
          </a:p>
          <a:p>
            <a:endParaRPr lang="en-US" sz="2400" dirty="0"/>
          </a:p>
        </p:txBody>
      </p:sp>
    </p:spTree>
    <p:extLst>
      <p:ext uri="{BB962C8B-B14F-4D97-AF65-F5344CB8AC3E}">
        <p14:creationId xmlns:p14="http://schemas.microsoft.com/office/powerpoint/2010/main" val="29621136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Bookshare</a:t>
            </a:r>
            <a:endParaRPr lang="en-US" dirty="0"/>
          </a:p>
        </p:txBody>
      </p:sp>
      <p:sp>
        <p:nvSpPr>
          <p:cNvPr id="3" name="Content Placeholder 2"/>
          <p:cNvSpPr>
            <a:spLocks noGrp="1"/>
          </p:cNvSpPr>
          <p:nvPr>
            <p:ph idx="1"/>
          </p:nvPr>
        </p:nvSpPr>
        <p:spPr>
          <a:xfrm>
            <a:off x="533400" y="1371600"/>
            <a:ext cx="4572000" cy="4572000"/>
          </a:xfrm>
        </p:spPr>
        <p:txBody>
          <a:bodyPr/>
          <a:lstStyle/>
          <a:p>
            <a:r>
              <a:rPr lang="en-US" sz="1800" dirty="0" smtClean="0"/>
              <a:t>Bookshare’s textbooks are available in a text based DAISY format.</a:t>
            </a:r>
          </a:p>
          <a:p>
            <a:r>
              <a:rPr lang="en-US" sz="1800" dirty="0" smtClean="0"/>
              <a:t>Textbooks are available in two files sizes and with/without images.</a:t>
            </a:r>
          </a:p>
          <a:p>
            <a:r>
              <a:rPr lang="en-US" sz="1800" dirty="0" smtClean="0"/>
              <a:t>All their textbooks are created using NIMAS files. Therefore - </a:t>
            </a:r>
          </a:p>
          <a:p>
            <a:pPr marL="638175" lvl="1"/>
            <a:r>
              <a:rPr lang="en-US" sz="1800" b="1" dirty="0" smtClean="0"/>
              <a:t>An eligible student must also have an IEP</a:t>
            </a:r>
          </a:p>
          <a:p>
            <a:pPr marL="638175" lvl="1"/>
            <a:r>
              <a:rPr lang="en-US" sz="1800" b="1" dirty="0" smtClean="0"/>
              <a:t>Currently only very recent textbooks are available</a:t>
            </a:r>
          </a:p>
          <a:p>
            <a:pPr marL="638175" lvl="1">
              <a:buNone/>
            </a:pPr>
            <a:endParaRPr lang="en-US" sz="1800" b="1" dirty="0" smtClean="0"/>
          </a:p>
          <a:p>
            <a:r>
              <a:rPr lang="en-US" sz="1800" dirty="0" smtClean="0"/>
              <a:t>A wide variety of leisure books are also available to all members.</a:t>
            </a:r>
          </a:p>
          <a:p>
            <a:r>
              <a:rPr lang="en-US" sz="1800" dirty="0" smtClean="0"/>
              <a:t>Must meet Eligibility</a:t>
            </a:r>
          </a:p>
          <a:p>
            <a:endParaRPr lang="en-US" dirty="0"/>
          </a:p>
        </p:txBody>
      </p:sp>
      <p:pic>
        <p:nvPicPr>
          <p:cNvPr id="5" name="Picture 2" descr="http://www.alltogetherwecan.com/wp-content/uploads/2009/01/picture-3.png"/>
          <p:cNvPicPr>
            <a:picLocks noChangeAspect="1" noChangeArrowheads="1"/>
          </p:cNvPicPr>
          <p:nvPr/>
        </p:nvPicPr>
        <p:blipFill>
          <a:blip r:embed="rId2" cstate="print"/>
          <a:srcRect/>
          <a:stretch>
            <a:fillRect/>
          </a:stretch>
        </p:blipFill>
        <p:spPr bwMode="auto">
          <a:xfrm>
            <a:off x="5105400" y="2590800"/>
            <a:ext cx="3752850" cy="1501140"/>
          </a:xfrm>
          <a:prstGeom prst="rect">
            <a:avLst/>
          </a:prstGeom>
          <a:noFill/>
        </p:spPr>
      </p:pic>
    </p:spTree>
    <p:extLst>
      <p:ext uri="{BB962C8B-B14F-4D97-AF65-F5344CB8AC3E}">
        <p14:creationId xmlns:p14="http://schemas.microsoft.com/office/powerpoint/2010/main" val="32462170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Bookshare</a:t>
            </a:r>
            <a:r>
              <a:rPr lang="en-US" dirty="0" smtClean="0"/>
              <a:t/>
            </a:r>
            <a:br>
              <a:rPr lang="en-US" dirty="0" smtClean="0"/>
            </a:br>
            <a:r>
              <a:rPr lang="en-US" sz="2400" dirty="0" smtClean="0">
                <a:hlinkClick r:id="rId2"/>
              </a:rPr>
              <a:t>www.bookshare.org</a:t>
            </a:r>
            <a:r>
              <a:rPr lang="en-US" dirty="0" smtClean="0"/>
              <a:t> </a:t>
            </a:r>
            <a:br>
              <a:rPr lang="en-US" dirty="0" smtClean="0"/>
            </a:br>
            <a:endParaRPr lang="en-US" dirty="0"/>
          </a:p>
        </p:txBody>
      </p:sp>
      <p:sp>
        <p:nvSpPr>
          <p:cNvPr id="3" name="Content Placeholder 2"/>
          <p:cNvSpPr>
            <a:spLocks noGrp="1"/>
          </p:cNvSpPr>
          <p:nvPr>
            <p:ph idx="1"/>
          </p:nvPr>
        </p:nvSpPr>
        <p:spPr>
          <a:xfrm>
            <a:off x="457200" y="1600200"/>
            <a:ext cx="8458200" cy="4572000"/>
          </a:xfrm>
        </p:spPr>
        <p:txBody>
          <a:bodyPr>
            <a:normAutofit/>
          </a:bodyPr>
          <a:lstStyle/>
          <a:p>
            <a:r>
              <a:rPr lang="en-US" sz="2400" dirty="0" smtClean="0"/>
              <a:t>Obtaining books from </a:t>
            </a:r>
            <a:r>
              <a:rPr lang="en-US" sz="2400" dirty="0" err="1" smtClean="0"/>
              <a:t>Bookshare</a:t>
            </a:r>
            <a:endParaRPr lang="en-US" sz="2400" dirty="0" smtClean="0"/>
          </a:p>
          <a:p>
            <a:pPr lvl="1"/>
            <a:r>
              <a:rPr lang="en-US" sz="1800" dirty="0" smtClean="0"/>
              <a:t>Only registered organizations and individuals can download books.  </a:t>
            </a:r>
          </a:p>
          <a:p>
            <a:pPr lvl="1"/>
            <a:r>
              <a:rPr lang="en-US" sz="1800" dirty="0" smtClean="0"/>
              <a:t>Search their site using ISBN or title and download books.</a:t>
            </a:r>
          </a:p>
          <a:p>
            <a:pPr lvl="1"/>
            <a:r>
              <a:rPr lang="en-US" sz="1800" dirty="0" smtClean="0"/>
              <a:t>If a book is listed, but is not available you can request it to be produced by contacting the GIMC</a:t>
            </a:r>
          </a:p>
          <a:p>
            <a:pPr lvl="2"/>
            <a:r>
              <a:rPr lang="en-US" sz="1800" dirty="0" smtClean="0"/>
              <a:t>Bookshare only produces textbooks from NIMAS files.</a:t>
            </a:r>
          </a:p>
          <a:p>
            <a:pPr lvl="2"/>
            <a:r>
              <a:rPr lang="en-US" sz="1800" dirty="0" smtClean="0"/>
              <a:t>Either search </a:t>
            </a:r>
            <a:r>
              <a:rPr lang="en-US" sz="1800" dirty="0" smtClean="0">
                <a:hlinkClick r:id="rId3"/>
              </a:rPr>
              <a:t>www.nimac.us</a:t>
            </a:r>
            <a:r>
              <a:rPr lang="en-US" sz="1800" dirty="0" smtClean="0"/>
              <a:t> or contact the GIMC regarding NIMAS files</a:t>
            </a:r>
          </a:p>
          <a:p>
            <a:r>
              <a:rPr lang="en-US" sz="2400" dirty="0" smtClean="0"/>
              <a:t>Free reading technology from Bookshare</a:t>
            </a:r>
          </a:p>
          <a:p>
            <a:pPr lvl="1"/>
            <a:r>
              <a:rPr lang="en-US" sz="1800" dirty="0" smtClean="0"/>
              <a:t>Victor Reader Soft</a:t>
            </a:r>
          </a:p>
          <a:p>
            <a:pPr lvl="1"/>
            <a:r>
              <a:rPr lang="en-US" sz="1800" dirty="0" smtClean="0"/>
              <a:t>Read OutLoud Bookshare</a:t>
            </a:r>
          </a:p>
        </p:txBody>
      </p:sp>
    </p:spTree>
    <p:extLst>
      <p:ext uri="{BB962C8B-B14F-4D97-AF65-F5344CB8AC3E}">
        <p14:creationId xmlns:p14="http://schemas.microsoft.com/office/powerpoint/2010/main" val="3114238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Ally</a:t>
            </a:r>
            <a:endParaRPr lang="en-US" dirty="0"/>
          </a:p>
        </p:txBody>
      </p:sp>
      <p:sp>
        <p:nvSpPr>
          <p:cNvPr id="3" name="Content Placeholder 2"/>
          <p:cNvSpPr>
            <a:spLocks noGrp="1"/>
          </p:cNvSpPr>
          <p:nvPr>
            <p:ph idx="1"/>
          </p:nvPr>
        </p:nvSpPr>
        <p:spPr>
          <a:xfrm>
            <a:off x="457200" y="1752600"/>
            <a:ext cx="4953000" cy="4572000"/>
          </a:xfrm>
        </p:spPr>
        <p:txBody>
          <a:bodyPr/>
          <a:lstStyle/>
          <a:p>
            <a:r>
              <a:rPr lang="en-US" sz="1800" dirty="0" smtClean="0"/>
              <a:t>Learning Ally’s books are available on CDs in an audio DAISY format and an audio only download.  </a:t>
            </a:r>
          </a:p>
          <a:p>
            <a:r>
              <a:rPr lang="en-US" sz="1800" dirty="0" smtClean="0"/>
              <a:t>They have a very wide range of textbooks and a variety of leisure books.</a:t>
            </a:r>
          </a:p>
          <a:p>
            <a:r>
              <a:rPr lang="en-US" sz="1800" dirty="0" smtClean="0"/>
              <a:t>Learning Ally’s books are created using human readers.</a:t>
            </a:r>
          </a:p>
          <a:p>
            <a:r>
              <a:rPr lang="en-US" sz="1800" dirty="0" smtClean="0"/>
              <a:t>They provide books that also include a text DAISY format if there is an available NIMAS file</a:t>
            </a:r>
          </a:p>
          <a:p>
            <a:r>
              <a:rPr lang="en-US" sz="1800" dirty="0" smtClean="0"/>
              <a:t>Books from Learning Ally require a proprietary player or a license key.</a:t>
            </a:r>
          </a:p>
          <a:p>
            <a:endParaRPr lang="en-US" dirty="0" smtClean="0"/>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651760"/>
            <a:ext cx="3474720" cy="777240"/>
          </a:xfrm>
          <a:prstGeom prst="rect">
            <a:avLst/>
          </a:prstGeom>
        </p:spPr>
      </p:pic>
    </p:spTree>
    <p:extLst>
      <p:ext uri="{BB962C8B-B14F-4D97-AF65-F5344CB8AC3E}">
        <p14:creationId xmlns:p14="http://schemas.microsoft.com/office/powerpoint/2010/main" val="39295453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Learning Ally</a:t>
            </a:r>
            <a:endParaRPr lang="en-US" dirty="0"/>
          </a:p>
        </p:txBody>
      </p:sp>
      <p:sp>
        <p:nvSpPr>
          <p:cNvPr id="3" name="Content Placeholder 2"/>
          <p:cNvSpPr>
            <a:spLocks noGrp="1"/>
          </p:cNvSpPr>
          <p:nvPr>
            <p:ph idx="1"/>
          </p:nvPr>
        </p:nvSpPr>
        <p:spPr/>
        <p:txBody>
          <a:bodyPr/>
          <a:lstStyle/>
          <a:p>
            <a:pPr marL="231775" indent="-231775">
              <a:buFont typeface="Arial" pitchFamily="34" charset="0"/>
              <a:buChar char="•"/>
            </a:pPr>
            <a:r>
              <a:rPr lang="en-US" sz="2000" dirty="0" smtClean="0">
                <a:hlinkClick r:id="rId2"/>
              </a:rPr>
              <a:t>www.learningally.org</a:t>
            </a:r>
            <a:r>
              <a:rPr lang="en-US" sz="2000" dirty="0" smtClean="0"/>
              <a:t> </a:t>
            </a:r>
          </a:p>
          <a:p>
            <a:pPr marL="231775" indent="-231775">
              <a:buFont typeface="Arial" pitchFamily="34" charset="0"/>
              <a:buChar char="•"/>
            </a:pPr>
            <a:r>
              <a:rPr lang="en-US" sz="2000" dirty="0" smtClean="0"/>
              <a:t>Set up a membership(s).</a:t>
            </a:r>
          </a:p>
          <a:p>
            <a:pPr marL="635000" lvl="1" indent="-177800"/>
            <a:r>
              <a:rPr lang="en-US" sz="1800" dirty="0" smtClean="0"/>
              <a:t>This can be an individual or an institutional membership</a:t>
            </a:r>
          </a:p>
          <a:p>
            <a:pPr marL="682625" lvl="1" indent="-225425"/>
            <a:r>
              <a:rPr lang="en-US" sz="1800" dirty="0" smtClean="0"/>
              <a:t>There is a membership fee except for Audio Plus downloads</a:t>
            </a:r>
          </a:p>
          <a:p>
            <a:pPr marL="231775" indent="-231775">
              <a:buFont typeface="Arial" pitchFamily="34" charset="0"/>
              <a:buChar char="•"/>
            </a:pPr>
            <a:r>
              <a:rPr lang="en-US" sz="2000" dirty="0" smtClean="0"/>
              <a:t>Certify students that will be using the books.</a:t>
            </a:r>
          </a:p>
          <a:p>
            <a:pPr marL="231775" indent="-231775">
              <a:buFont typeface="Arial" pitchFamily="34" charset="0"/>
              <a:buChar char="•"/>
            </a:pPr>
            <a:r>
              <a:rPr lang="en-US" sz="2000" dirty="0" smtClean="0"/>
              <a:t>Search their site and order CDs or download files.</a:t>
            </a:r>
          </a:p>
          <a:p>
            <a:pPr marL="231775" indent="-231775">
              <a:buFont typeface="Arial" pitchFamily="34" charset="0"/>
              <a:buChar char="•"/>
            </a:pPr>
            <a:r>
              <a:rPr lang="en-US" sz="2000" dirty="0" smtClean="0"/>
              <a:t>If a book is not available you can request it be produced.</a:t>
            </a:r>
          </a:p>
          <a:p>
            <a:pPr marL="682625" lvl="1" indent="-225425"/>
            <a:r>
              <a:rPr lang="en-US" sz="1800" dirty="0" smtClean="0"/>
              <a:t>They will need a copy of the book</a:t>
            </a:r>
          </a:p>
          <a:p>
            <a:pPr marL="682625" lvl="1" indent="-225425"/>
            <a:r>
              <a:rPr lang="en-US" sz="1800" dirty="0" smtClean="0"/>
              <a:t>They also use NIMAS files if they are available</a:t>
            </a:r>
          </a:p>
          <a:p>
            <a:pPr marL="1082675" lvl="2" indent="-225425"/>
            <a:r>
              <a:rPr lang="en-US" sz="1800" dirty="0" smtClean="0"/>
              <a:t>Please let the GIMC know so that the NIMAS file can be assigned to Learning Ally</a:t>
            </a:r>
          </a:p>
          <a:p>
            <a:pPr>
              <a:buNone/>
            </a:pPr>
            <a:endParaRPr lang="en-US" dirty="0"/>
          </a:p>
        </p:txBody>
      </p:sp>
    </p:spTree>
    <p:extLst>
      <p:ext uri="{BB962C8B-B14F-4D97-AF65-F5344CB8AC3E}">
        <p14:creationId xmlns:p14="http://schemas.microsoft.com/office/powerpoint/2010/main" val="27376765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457200"/>
            <a:ext cx="8229600" cy="946150"/>
          </a:xfrm>
        </p:spPr>
        <p:txBody>
          <a:bodyPr/>
          <a:lstStyle/>
          <a:p>
            <a:pPr algn="ctr">
              <a:buNone/>
            </a:pPr>
            <a:r>
              <a:rPr lang="en-US" sz="3600" dirty="0" smtClean="0"/>
              <a:t>Georgia Instructional Materials Center</a:t>
            </a:r>
            <a:endParaRPr lang="en-US" sz="3600" dirty="0"/>
          </a:p>
        </p:txBody>
      </p:sp>
      <p:sp>
        <p:nvSpPr>
          <p:cNvPr id="7" name="Text Placeholder 6"/>
          <p:cNvSpPr>
            <a:spLocks noGrp="1"/>
          </p:cNvSpPr>
          <p:nvPr>
            <p:ph type="body" sz="half" idx="2"/>
          </p:nvPr>
        </p:nvSpPr>
        <p:spPr>
          <a:xfrm>
            <a:off x="547258" y="1714501"/>
            <a:ext cx="5257800" cy="4648200"/>
          </a:xfrm>
        </p:spPr>
        <p:txBody>
          <a:bodyPr>
            <a:normAutofit/>
          </a:bodyPr>
          <a:lstStyle/>
          <a:p>
            <a:pPr marL="342900" indent="-342900">
              <a:buFont typeface="Arial" pitchFamily="34" charset="0"/>
              <a:buChar char="•"/>
            </a:pPr>
            <a:r>
              <a:rPr lang="en-US" sz="2000" dirty="0" smtClean="0"/>
              <a:t>The GIMC provides braille and large print textbooks and a selection of leisure books to students in Georgia.</a:t>
            </a:r>
          </a:p>
          <a:p>
            <a:pPr marL="800100" lvl="1" indent="-342900">
              <a:buFont typeface="Arial" pitchFamily="34" charset="0"/>
              <a:buChar char="•"/>
            </a:pPr>
            <a:r>
              <a:rPr lang="en-US" sz="1800" dirty="0" smtClean="0"/>
              <a:t>The GIMC also provides a number of adapted stories for students with significant cognitive disabilities.</a:t>
            </a:r>
          </a:p>
          <a:p>
            <a:pPr marL="342900" indent="-342900">
              <a:buFont typeface="Arial" pitchFamily="34" charset="0"/>
              <a:buChar char="•"/>
            </a:pPr>
            <a:r>
              <a:rPr lang="en-US" sz="2000" dirty="0" smtClean="0"/>
              <a:t>Books are loaned for a school year.</a:t>
            </a:r>
          </a:p>
          <a:p>
            <a:pPr marL="342900" indent="-342900">
              <a:buFont typeface="Arial" pitchFamily="34" charset="0"/>
              <a:buChar char="•"/>
            </a:pPr>
            <a:endParaRPr lang="en-US" sz="2000" dirty="0" smtClean="0"/>
          </a:p>
          <a:p>
            <a:pPr marL="342900" indent="-342900">
              <a:buFont typeface="Arial" pitchFamily="34" charset="0"/>
              <a:buChar char="•"/>
            </a:pPr>
            <a:r>
              <a:rPr lang="en-US" sz="1800" dirty="0" smtClean="0"/>
              <a:t>The GIMC will also produce Text-to-Speech PDF format for textbooks that cannot be provided by other sources.</a:t>
            </a:r>
          </a:p>
          <a:p>
            <a:pPr marL="800100" lvl="1" indent="-342900">
              <a:buFont typeface="+mj-lt"/>
              <a:buAutoNum type="arabicPeriod"/>
            </a:pPr>
            <a:endParaRPr lang="en-US" sz="1800" dirty="0" smtClean="0"/>
          </a:p>
          <a:p>
            <a:pPr marL="800100" lvl="1" indent="-342900">
              <a:buFont typeface="+mj-lt"/>
              <a:buAutoNum type="arabicPeriod"/>
            </a:pPr>
            <a:endParaRPr lang="en-US" sz="1800" dirty="0"/>
          </a:p>
        </p:txBody>
      </p:sp>
      <p:pic>
        <p:nvPicPr>
          <p:cNvPr id="45058" name="Picture 2" descr="Header Image"/>
          <p:cNvPicPr>
            <a:picLocks noChangeAspect="1" noChangeArrowheads="1"/>
          </p:cNvPicPr>
          <p:nvPr/>
        </p:nvPicPr>
        <p:blipFill>
          <a:blip r:embed="rId2" cstate="print"/>
          <a:srcRect/>
          <a:stretch>
            <a:fillRect/>
          </a:stretch>
        </p:blipFill>
        <p:spPr bwMode="auto">
          <a:xfrm>
            <a:off x="5805058" y="3429001"/>
            <a:ext cx="2729342" cy="609600"/>
          </a:xfrm>
          <a:prstGeom prst="rect">
            <a:avLst/>
          </a:prstGeom>
          <a:noFill/>
        </p:spPr>
      </p:pic>
    </p:spTree>
    <p:extLst>
      <p:ext uri="{BB962C8B-B14F-4D97-AF65-F5344CB8AC3E}">
        <p14:creationId xmlns:p14="http://schemas.microsoft.com/office/powerpoint/2010/main" val="31977187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457200"/>
            <a:ext cx="8305800" cy="1022350"/>
          </a:xfrm>
        </p:spPr>
        <p:txBody>
          <a:bodyPr/>
          <a:lstStyle/>
          <a:p>
            <a:pPr algn="ctr">
              <a:buNone/>
            </a:pPr>
            <a:r>
              <a:rPr lang="en-US" sz="3600" dirty="0" smtClean="0"/>
              <a:t>How are GIMC students registered?</a:t>
            </a:r>
            <a:endParaRPr lang="en-US" sz="3600" dirty="0"/>
          </a:p>
        </p:txBody>
      </p:sp>
      <p:sp>
        <p:nvSpPr>
          <p:cNvPr id="7" name="Text Placeholder 6"/>
          <p:cNvSpPr>
            <a:spLocks noGrp="1"/>
          </p:cNvSpPr>
          <p:nvPr>
            <p:ph type="body" sz="half" idx="2"/>
          </p:nvPr>
        </p:nvSpPr>
        <p:spPr>
          <a:xfrm>
            <a:off x="457200" y="1676400"/>
            <a:ext cx="4876800" cy="4449763"/>
          </a:xfrm>
        </p:spPr>
        <p:txBody>
          <a:bodyPr/>
          <a:lstStyle/>
          <a:p>
            <a:pPr marL="231775" indent="-231775">
              <a:buFont typeface="Arial" pitchFamily="34" charset="0"/>
              <a:buChar char="•"/>
            </a:pPr>
            <a:r>
              <a:rPr lang="en-US" sz="2000" dirty="0" smtClean="0"/>
              <a:t>Student registration forms are available at </a:t>
            </a:r>
            <a:r>
              <a:rPr lang="en-US" sz="2000" dirty="0" smtClean="0">
                <a:hlinkClick r:id="rId2"/>
              </a:rPr>
              <a:t>www.gimc.org/forms.htm</a:t>
            </a:r>
            <a:r>
              <a:rPr lang="en-US" sz="2000" dirty="0" smtClean="0"/>
              <a:t> </a:t>
            </a:r>
          </a:p>
          <a:p>
            <a:pPr marL="682625" lvl="1" indent="-225425">
              <a:buFont typeface="Arial" pitchFamily="34" charset="0"/>
              <a:buChar char="−"/>
            </a:pPr>
            <a:r>
              <a:rPr lang="en-US" sz="1800" dirty="0" smtClean="0"/>
              <a:t>There is a form for students who are blind or visually impaired.</a:t>
            </a:r>
          </a:p>
          <a:p>
            <a:pPr marL="682625" lvl="1" indent="-225425">
              <a:buFont typeface="Arial" pitchFamily="34" charset="0"/>
              <a:buChar char="−"/>
            </a:pPr>
            <a:r>
              <a:rPr lang="en-US" sz="1800" dirty="0" smtClean="0"/>
              <a:t>There is a separate form for students who are eligible because of a physical or another organic based print disability</a:t>
            </a:r>
          </a:p>
          <a:p>
            <a:pPr marL="231775" indent="-231775">
              <a:buFont typeface="Arial" pitchFamily="34" charset="0"/>
              <a:buChar char="•"/>
            </a:pPr>
            <a:r>
              <a:rPr lang="en-US" sz="2000" dirty="0" smtClean="0"/>
              <a:t>Beginning in January 2010 all students will be re-registered annually using an on-line registration form.</a:t>
            </a:r>
          </a:p>
          <a:p>
            <a:pPr marL="231775" indent="-231775">
              <a:buFont typeface="Arial" pitchFamily="34" charset="0"/>
              <a:buChar char="•"/>
            </a:pPr>
            <a:r>
              <a:rPr lang="en-US" sz="2000" dirty="0" smtClean="0"/>
              <a:t>Ordering timeless</a:t>
            </a:r>
            <a:endParaRPr lang="en-US" sz="2000" dirty="0"/>
          </a:p>
        </p:txBody>
      </p:sp>
      <p:pic>
        <p:nvPicPr>
          <p:cNvPr id="9" name="Picture 2" descr="Header Image"/>
          <p:cNvPicPr>
            <a:picLocks noChangeAspect="1" noChangeArrowheads="1"/>
          </p:cNvPicPr>
          <p:nvPr/>
        </p:nvPicPr>
        <p:blipFill>
          <a:blip r:embed="rId3" cstate="print"/>
          <a:srcRect/>
          <a:stretch>
            <a:fillRect/>
          </a:stretch>
        </p:blipFill>
        <p:spPr bwMode="auto">
          <a:xfrm>
            <a:off x="5791200" y="3200400"/>
            <a:ext cx="2971800" cy="663753"/>
          </a:xfrm>
          <a:prstGeom prst="rect">
            <a:avLst/>
          </a:prstGeom>
          <a:noFill/>
        </p:spPr>
      </p:pic>
    </p:spTree>
    <p:extLst>
      <p:ext uri="{BB962C8B-B14F-4D97-AF65-F5344CB8AC3E}">
        <p14:creationId xmlns:p14="http://schemas.microsoft.com/office/powerpoint/2010/main" val="28168549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457200"/>
            <a:ext cx="8305800" cy="1022350"/>
          </a:xfrm>
        </p:spPr>
        <p:txBody>
          <a:bodyPr/>
          <a:lstStyle/>
          <a:p>
            <a:pPr algn="ctr">
              <a:buNone/>
            </a:pPr>
            <a:r>
              <a:rPr lang="en-US" sz="3600" dirty="0" smtClean="0"/>
              <a:t>Changes in GIMC Registration</a:t>
            </a:r>
            <a:endParaRPr lang="en-US" sz="3600" dirty="0"/>
          </a:p>
        </p:txBody>
      </p:sp>
      <p:sp>
        <p:nvSpPr>
          <p:cNvPr id="7" name="Text Placeholder 6"/>
          <p:cNvSpPr>
            <a:spLocks noGrp="1"/>
          </p:cNvSpPr>
          <p:nvPr>
            <p:ph type="body" sz="half" idx="2"/>
          </p:nvPr>
        </p:nvSpPr>
        <p:spPr>
          <a:xfrm>
            <a:off x="457200" y="1676401"/>
            <a:ext cx="4876800" cy="1600200"/>
          </a:xfrm>
        </p:spPr>
        <p:txBody>
          <a:bodyPr>
            <a:normAutofit fontScale="92500" lnSpcReduction="10000"/>
          </a:bodyPr>
          <a:lstStyle/>
          <a:p>
            <a:pPr marL="231775" indent="-231775">
              <a:buFont typeface="Arial" pitchFamily="34" charset="0"/>
              <a:buChar char="•"/>
            </a:pPr>
            <a:r>
              <a:rPr lang="en-US" sz="2200" dirty="0" smtClean="0"/>
              <a:t>Electronic student registration forms are available at </a:t>
            </a:r>
            <a:r>
              <a:rPr lang="en-US" sz="2000" dirty="0" smtClean="0">
                <a:hlinkClick r:id="rId2"/>
              </a:rPr>
              <a:t>www.gimc.org</a:t>
            </a:r>
            <a:endParaRPr lang="en-US" sz="2000" dirty="0" smtClean="0"/>
          </a:p>
          <a:p>
            <a:endParaRPr lang="en-US" sz="2000" dirty="0" smtClean="0"/>
          </a:p>
          <a:p>
            <a:pPr marL="682625" lvl="1" indent="-225425">
              <a:buFont typeface="Arial" pitchFamily="34" charset="0"/>
              <a:buChar char="−"/>
            </a:pPr>
            <a:r>
              <a:rPr lang="en-US" sz="2000" dirty="0" smtClean="0"/>
              <a:t>There is a form for students who are blind or visually impaired.</a:t>
            </a:r>
          </a:p>
        </p:txBody>
      </p:sp>
      <p:pic>
        <p:nvPicPr>
          <p:cNvPr id="9" name="Picture 2" descr="Header Image"/>
          <p:cNvPicPr>
            <a:picLocks noChangeAspect="1" noChangeArrowheads="1"/>
          </p:cNvPicPr>
          <p:nvPr/>
        </p:nvPicPr>
        <p:blipFill>
          <a:blip r:embed="rId3" cstate="print"/>
          <a:srcRect/>
          <a:stretch>
            <a:fillRect/>
          </a:stretch>
        </p:blipFill>
        <p:spPr bwMode="auto">
          <a:xfrm>
            <a:off x="5715000" y="1905000"/>
            <a:ext cx="2971800" cy="663753"/>
          </a:xfrm>
          <a:prstGeom prst="rect">
            <a:avLst/>
          </a:prstGeom>
          <a:noFill/>
        </p:spPr>
      </p:pic>
      <p:sp>
        <p:nvSpPr>
          <p:cNvPr id="8" name="Text Placeholder 6"/>
          <p:cNvSpPr txBox="1">
            <a:spLocks/>
          </p:cNvSpPr>
          <p:nvPr/>
        </p:nvSpPr>
        <p:spPr bwMode="auto">
          <a:xfrm>
            <a:off x="457200" y="3352801"/>
            <a:ext cx="83820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682625" marR="0" lvl="1" indent="-22542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solidFill>
                  <a:srgbClr val="0020A8"/>
                </a:solidFill>
                <a:effectLst/>
                <a:uLnTx/>
                <a:uFillTx/>
                <a:latin typeface="+mn-lt"/>
              </a:rPr>
              <a:t>There is a separate form for students who are eligible because of a physical or another organic based print disability</a:t>
            </a:r>
          </a:p>
          <a:p>
            <a:pPr marL="682625" marR="0" lvl="1" indent="-225425" algn="l" defTabSz="914400" rtl="0" eaLnBrk="1" fontAlgn="base" latinLnBrk="0" hangingPunct="1">
              <a:lnSpc>
                <a:spcPct val="100000"/>
              </a:lnSpc>
              <a:spcBef>
                <a:spcPct val="20000"/>
              </a:spcBef>
              <a:spcAft>
                <a:spcPct val="0"/>
              </a:spcAft>
              <a:buClrTx/>
              <a:buSzTx/>
              <a:tabLst/>
              <a:defRPr/>
            </a:pPr>
            <a:endParaRPr kumimoji="0" lang="en-US" sz="1400" b="0" i="0" u="none" strike="noStrike" kern="0" cap="none" spc="0" normalizeH="0" baseline="0" noProof="0" dirty="0" smtClean="0">
              <a:ln>
                <a:noFill/>
              </a:ln>
              <a:solidFill>
                <a:srgbClr val="0020A8"/>
              </a:solidFill>
              <a:effectLst/>
              <a:uLnTx/>
              <a:uFillTx/>
              <a:latin typeface="+mn-lt"/>
            </a:endParaRPr>
          </a:p>
          <a:p>
            <a:pPr marL="231775" marR="0" lvl="0" indent="-231775"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sz="2200" b="1" kern="0" dirty="0">
                <a:solidFill>
                  <a:srgbClr val="0020A8"/>
                </a:solidFill>
              </a:rPr>
              <a:t>I</a:t>
            </a:r>
            <a:r>
              <a:rPr kumimoji="0" lang="en-US" sz="2200" b="1" i="0" u="none" strike="noStrike" kern="0" cap="none" spc="0" normalizeH="0" baseline="0" noProof="0" dirty="0" smtClean="0">
                <a:ln>
                  <a:noFill/>
                </a:ln>
                <a:solidFill>
                  <a:srgbClr val="0020A8"/>
                </a:solidFill>
                <a:effectLst/>
                <a:uLnTx/>
                <a:uFillTx/>
                <a:latin typeface="+mn-lt"/>
                <a:ea typeface="+mn-ea"/>
                <a:cs typeface="+mn-cs"/>
              </a:rPr>
              <a:t>n January </a:t>
            </a:r>
            <a:r>
              <a:rPr lang="en-US" sz="2200" b="1" kern="0" dirty="0" smtClean="0">
                <a:solidFill>
                  <a:srgbClr val="0020A8"/>
                </a:solidFill>
              </a:rPr>
              <a:t>of each year</a:t>
            </a:r>
            <a:r>
              <a:rPr kumimoji="0" lang="en-US" sz="2200" b="1" i="0" u="none" strike="noStrike" kern="0" cap="none" spc="0" normalizeH="0" baseline="0" noProof="0" dirty="0" smtClean="0">
                <a:ln>
                  <a:noFill/>
                </a:ln>
                <a:solidFill>
                  <a:srgbClr val="0020A8"/>
                </a:solidFill>
                <a:effectLst/>
                <a:uLnTx/>
                <a:uFillTx/>
                <a:latin typeface="+mn-lt"/>
                <a:ea typeface="+mn-ea"/>
                <a:cs typeface="+mn-cs"/>
              </a:rPr>
              <a:t> all students will be re-registered annually using an on-line registration form.</a:t>
            </a:r>
          </a:p>
          <a:p>
            <a:pPr marL="231775" marR="0" lvl="0" indent="-2317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200" b="1" i="0" u="none" strike="noStrike" kern="0" cap="none" spc="0" normalizeH="0" baseline="0" noProof="0" dirty="0" smtClean="0">
                <a:ln>
                  <a:noFill/>
                </a:ln>
                <a:solidFill>
                  <a:srgbClr val="0020A8"/>
                </a:solidFill>
                <a:effectLst/>
                <a:uLnTx/>
                <a:uFillTx/>
                <a:latin typeface="+mn-lt"/>
                <a:ea typeface="+mn-ea"/>
                <a:cs typeface="+mn-cs"/>
              </a:rPr>
              <a:t>Ordering timeless</a:t>
            </a:r>
            <a:endParaRPr kumimoji="0" lang="en-US" sz="2200" b="1" i="0" u="none" strike="noStrike" kern="0" cap="none" spc="0" normalizeH="0" baseline="0" noProof="0" dirty="0">
              <a:ln>
                <a:noFill/>
              </a:ln>
              <a:solidFill>
                <a:srgbClr val="0020A8"/>
              </a:solidFill>
              <a:effectLst/>
              <a:uLnTx/>
              <a:uFillTx/>
              <a:latin typeface="+mn-lt"/>
              <a:ea typeface="+mn-ea"/>
              <a:cs typeface="+mn-cs"/>
            </a:endParaRPr>
          </a:p>
        </p:txBody>
      </p:sp>
    </p:spTree>
    <p:extLst>
      <p:ext uri="{BB962C8B-B14F-4D97-AF65-F5344CB8AC3E}">
        <p14:creationId xmlns:p14="http://schemas.microsoft.com/office/powerpoint/2010/main" val="3286101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22832" y="374904"/>
            <a:ext cx="6934200" cy="914400"/>
          </a:xfrm>
          <a:prstGeom prst="rect">
            <a:avLst/>
          </a:prstGeom>
        </p:spPr>
        <p:txBody>
          <a:bodyPr/>
          <a:lstStyle/>
          <a:p>
            <a:r>
              <a:rPr lang="en-US" sz="3600" b="1" dirty="0" smtClean="0">
                <a:latin typeface="Calibri" pitchFamily="34" charset="0"/>
                <a:cs typeface="Arial" pitchFamily="34" charset="0"/>
              </a:rPr>
              <a:t>Webinar Evaluation</a:t>
            </a:r>
            <a:endParaRPr lang="en-US" sz="3600" b="1" dirty="0">
              <a:latin typeface="Calibri" pitchFamily="34" charset="0"/>
              <a:cs typeface="Arial" pitchFamily="34" charset="0"/>
            </a:endParaRPr>
          </a:p>
        </p:txBody>
      </p:sp>
      <p:sp>
        <p:nvSpPr>
          <p:cNvPr id="3" name="Content Placeholder 2"/>
          <p:cNvSpPr>
            <a:spLocks noGrp="1"/>
          </p:cNvSpPr>
          <p:nvPr>
            <p:ph idx="4294967295"/>
          </p:nvPr>
        </p:nvSpPr>
        <p:spPr>
          <a:xfrm>
            <a:off x="1462560" y="1293292"/>
            <a:ext cx="7131647" cy="4059238"/>
          </a:xfrm>
          <a:prstGeom prst="rect">
            <a:avLst/>
          </a:prstGeom>
        </p:spPr>
        <p:txBody>
          <a:bodyPr>
            <a:normAutofit/>
          </a:bodyPr>
          <a:lstStyle/>
          <a:p>
            <a:pPr marL="0" indent="0" algn="ctr">
              <a:buNone/>
            </a:pPr>
            <a:r>
              <a:rPr lang="en-US" sz="3200" dirty="0" smtClean="0">
                <a:latin typeface="Calibri" pitchFamily="34" charset="0"/>
                <a:cs typeface="Arial" pitchFamily="34" charset="0"/>
              </a:rPr>
              <a:t>At the end of today’s webinar, we ask that you please </a:t>
            </a:r>
            <a:r>
              <a:rPr lang="en-US" sz="3200" dirty="0">
                <a:latin typeface="Calibri" pitchFamily="34" charset="0"/>
                <a:cs typeface="Arial" pitchFamily="34" charset="0"/>
              </a:rPr>
              <a:t>take a moment to complete our </a:t>
            </a:r>
            <a:r>
              <a:rPr lang="en-US" sz="3200" dirty="0" smtClean="0">
                <a:latin typeface="Calibri" pitchFamily="34" charset="0"/>
                <a:cs typeface="Arial" pitchFamily="34" charset="0"/>
              </a:rPr>
              <a:t>survey:</a:t>
            </a:r>
            <a:endParaRPr lang="en-US" sz="3200" dirty="0">
              <a:latin typeface="Calibri" pitchFamily="34" charset="0"/>
              <a:cs typeface="Arial" pitchFamily="34" charset="0"/>
            </a:endParaRPr>
          </a:p>
          <a:p>
            <a:pPr marL="0" indent="0" algn="ctr">
              <a:buNone/>
            </a:pPr>
            <a:endParaRPr lang="en-US" sz="1600" dirty="0">
              <a:latin typeface="Calibri" pitchFamily="34" charset="0"/>
              <a:cs typeface="Arial" pitchFamily="34" charset="0"/>
            </a:endParaRPr>
          </a:p>
          <a:p>
            <a:pPr marL="0" indent="0" algn="ctr">
              <a:buNone/>
            </a:pPr>
            <a:r>
              <a:rPr lang="en-US" sz="3200" b="1" dirty="0" smtClean="0">
                <a:latin typeface="Calibri" pitchFamily="34" charset="0"/>
                <a:cs typeface="Arial" pitchFamily="34" charset="0"/>
                <a:hlinkClick r:id="rId3"/>
              </a:rPr>
              <a:t>https://www.research.net/s/TFLwebinar </a:t>
            </a:r>
            <a:endParaRPr lang="en-US" sz="3200" dirty="0">
              <a:latin typeface="Calibri" pitchFamily="34" charset="0"/>
              <a:cs typeface="Arial"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58476" y="5964596"/>
            <a:ext cx="755262" cy="778541"/>
          </a:xfrm>
          <a:prstGeom prst="rect">
            <a:avLst/>
          </a:prstGeom>
        </p:spPr>
      </p:pic>
    </p:spTree>
    <p:extLst>
      <p:ext uri="{BB962C8B-B14F-4D97-AF65-F5344CB8AC3E}">
        <p14:creationId xmlns:p14="http://schemas.microsoft.com/office/powerpoint/2010/main" val="24578425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Reading Technology</a:t>
            </a:r>
            <a:endParaRPr lang="en-US" dirty="0"/>
          </a:p>
        </p:txBody>
      </p:sp>
      <p:sp>
        <p:nvSpPr>
          <p:cNvPr id="3" name="Content Placeholder 2"/>
          <p:cNvSpPr>
            <a:spLocks noGrp="1"/>
          </p:cNvSpPr>
          <p:nvPr>
            <p:ph idx="1"/>
          </p:nvPr>
        </p:nvSpPr>
        <p:spPr>
          <a:xfrm>
            <a:off x="457200" y="1295400"/>
            <a:ext cx="8229600" cy="4572000"/>
          </a:xfrm>
        </p:spPr>
        <p:txBody>
          <a:bodyPr>
            <a:normAutofit/>
          </a:bodyPr>
          <a:lstStyle/>
          <a:p>
            <a:r>
              <a:rPr lang="en-US" dirty="0" smtClean="0"/>
              <a:t>DAISY</a:t>
            </a:r>
          </a:p>
          <a:p>
            <a:pPr lvl="1"/>
            <a:r>
              <a:rPr lang="en-US" dirty="0" err="1" smtClean="0"/>
              <a:t>gh</a:t>
            </a:r>
            <a:r>
              <a:rPr lang="en-US" dirty="0" smtClean="0"/>
              <a:t> Player Premium 2.2 demo</a:t>
            </a:r>
          </a:p>
          <a:p>
            <a:pPr lvl="2"/>
            <a:r>
              <a:rPr lang="en-US" dirty="0" smtClean="0"/>
              <a:t>Bookshare books</a:t>
            </a:r>
          </a:p>
          <a:p>
            <a:pPr lvl="2"/>
            <a:r>
              <a:rPr lang="en-US" dirty="0" smtClean="0"/>
              <a:t>Non-Bookshare books</a:t>
            </a:r>
          </a:p>
          <a:p>
            <a:pPr lvl="2"/>
            <a:r>
              <a:rPr lang="en-US" dirty="0" err="1" smtClean="0"/>
              <a:t>MathML</a:t>
            </a:r>
            <a:endParaRPr lang="en-US" dirty="0" smtClean="0"/>
          </a:p>
          <a:p>
            <a:pPr lvl="1"/>
            <a:r>
              <a:rPr lang="en-US" dirty="0" smtClean="0"/>
              <a:t>Victor Reader Soft – Bookshare edition</a:t>
            </a:r>
          </a:p>
          <a:p>
            <a:pPr marL="1193800" lvl="4" indent="-279400">
              <a:buFont typeface="Arial" pitchFamily="34" charset="0"/>
              <a:buChar char="•"/>
            </a:pPr>
            <a:r>
              <a:rPr lang="en-US" dirty="0" smtClean="0"/>
              <a:t>Bookshare books only</a:t>
            </a:r>
          </a:p>
          <a:p>
            <a:r>
              <a:rPr lang="en-US" dirty="0" smtClean="0"/>
              <a:t>Accessible PDF</a:t>
            </a:r>
          </a:p>
          <a:p>
            <a:pPr lvl="1"/>
            <a:r>
              <a:rPr lang="en-US" dirty="0" smtClean="0"/>
              <a:t>Universal Reader Plus</a:t>
            </a:r>
          </a:p>
          <a:p>
            <a:pPr lvl="1"/>
            <a:r>
              <a:rPr lang="en-US" dirty="0" smtClean="0"/>
              <a:t>Adobe Reader with a text reader layered on top</a:t>
            </a:r>
            <a:endParaRPr lang="en-US" dirty="0"/>
          </a:p>
        </p:txBody>
      </p:sp>
    </p:spTree>
    <p:extLst>
      <p:ext uri="{BB962C8B-B14F-4D97-AF65-F5344CB8AC3E}">
        <p14:creationId xmlns:p14="http://schemas.microsoft.com/office/powerpoint/2010/main" val="14318886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501651"/>
            <a:ext cx="8229600" cy="793749"/>
          </a:xfrm>
        </p:spPr>
        <p:txBody>
          <a:bodyPr/>
          <a:lstStyle/>
          <a:p>
            <a:pPr algn="ctr">
              <a:buNone/>
            </a:pPr>
            <a:r>
              <a:rPr lang="en-US" sz="3600" dirty="0" smtClean="0"/>
              <a:t>The Next Steps</a:t>
            </a:r>
            <a:endParaRPr lang="en-US" sz="3600" dirty="0"/>
          </a:p>
        </p:txBody>
      </p:sp>
      <p:sp>
        <p:nvSpPr>
          <p:cNvPr id="7" name="Text Placeholder 6"/>
          <p:cNvSpPr>
            <a:spLocks noGrp="1"/>
          </p:cNvSpPr>
          <p:nvPr>
            <p:ph type="body" sz="half" idx="2"/>
          </p:nvPr>
        </p:nvSpPr>
        <p:spPr>
          <a:xfrm>
            <a:off x="381000" y="1600200"/>
            <a:ext cx="5410200" cy="4572000"/>
          </a:xfrm>
        </p:spPr>
        <p:txBody>
          <a:bodyPr/>
          <a:lstStyle/>
          <a:p>
            <a:pPr marL="231775" indent="-231775">
              <a:buFont typeface="Arial" pitchFamily="34" charset="0"/>
              <a:buChar char="•"/>
            </a:pPr>
            <a:r>
              <a:rPr lang="en-US" sz="2400" dirty="0" smtClean="0"/>
              <a:t>Begin certifying students that are eligible to receive AIMs.</a:t>
            </a:r>
          </a:p>
          <a:p>
            <a:pPr marL="231775" indent="-231775">
              <a:buFont typeface="Arial" pitchFamily="34" charset="0"/>
              <a:buChar char="•"/>
            </a:pPr>
            <a:r>
              <a:rPr lang="en-US" sz="2400" dirty="0" smtClean="0"/>
              <a:t>Set up memberships and register eligible students with Bookshare and Learning Ally.</a:t>
            </a:r>
          </a:p>
          <a:p>
            <a:pPr marL="231775" indent="-231775">
              <a:buFont typeface="Arial" pitchFamily="34" charset="0"/>
              <a:buChar char="•"/>
            </a:pPr>
            <a:r>
              <a:rPr lang="en-US" sz="2400" dirty="0" smtClean="0"/>
              <a:t>Register students with the GIMC.</a:t>
            </a:r>
          </a:p>
          <a:p>
            <a:pPr marL="231775" indent="-231775">
              <a:buFont typeface="Arial" pitchFamily="34" charset="0"/>
              <a:buChar char="•"/>
            </a:pPr>
            <a:r>
              <a:rPr lang="en-US" sz="2400" dirty="0" smtClean="0"/>
              <a:t>Begin ordering AIMs</a:t>
            </a:r>
          </a:p>
          <a:p>
            <a:pPr marL="231775" indent="-231775">
              <a:buFont typeface="Arial" pitchFamily="34" charset="0"/>
              <a:buChar char="•"/>
            </a:pPr>
            <a:r>
              <a:rPr lang="en-US" sz="2400" dirty="0" smtClean="0"/>
              <a:t>Identify and obtain any needed hardware or software players</a:t>
            </a:r>
            <a:r>
              <a:rPr lang="en-US" sz="2000" dirty="0" smtClean="0"/>
              <a:t>.</a:t>
            </a:r>
          </a:p>
          <a:p>
            <a:pPr marL="231775" indent="-231775"/>
            <a:endParaRPr lang="en-US" sz="2000" dirty="0" smtClean="0"/>
          </a:p>
          <a:p>
            <a:pPr marL="231775" indent="-231775">
              <a:buFont typeface="Arial" pitchFamily="34" charset="0"/>
              <a:buChar char="•"/>
            </a:pPr>
            <a:endParaRPr lang="en-US" sz="2000" dirty="0" smtClean="0"/>
          </a:p>
        </p:txBody>
      </p:sp>
      <p:pic>
        <p:nvPicPr>
          <p:cNvPr id="8" name="Picture 2" descr="http://www.petalia.org/Songs/goodbye.jpg"/>
          <p:cNvPicPr>
            <a:picLocks noChangeAspect="1" noChangeArrowheads="1"/>
          </p:cNvPicPr>
          <p:nvPr/>
        </p:nvPicPr>
        <p:blipFill>
          <a:blip r:embed="rId2" cstate="print"/>
          <a:srcRect/>
          <a:stretch>
            <a:fillRect/>
          </a:stretch>
        </p:blipFill>
        <p:spPr bwMode="auto">
          <a:xfrm flipH="1">
            <a:off x="5897373" y="2057400"/>
            <a:ext cx="2332227" cy="3048000"/>
          </a:xfrm>
          <a:prstGeom prst="rect">
            <a:avLst/>
          </a:prstGeom>
          <a:noFill/>
        </p:spPr>
      </p:pic>
    </p:spTree>
    <p:extLst>
      <p:ext uri="{BB962C8B-B14F-4D97-AF65-F5344CB8AC3E}">
        <p14:creationId xmlns:p14="http://schemas.microsoft.com/office/powerpoint/2010/main" val="26383989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For additional information contact:</a:t>
            </a:r>
          </a:p>
        </p:txBody>
      </p:sp>
      <p:sp>
        <p:nvSpPr>
          <p:cNvPr id="8" name="Content Placeholder 7"/>
          <p:cNvSpPr>
            <a:spLocks noGrp="1"/>
          </p:cNvSpPr>
          <p:nvPr>
            <p:ph idx="1"/>
          </p:nvPr>
        </p:nvSpPr>
        <p:spPr>
          <a:xfrm>
            <a:off x="762000" y="1600200"/>
            <a:ext cx="7924800" cy="4525963"/>
          </a:xfrm>
        </p:spPr>
        <p:txBody>
          <a:bodyPr>
            <a:normAutofit/>
          </a:bodyPr>
          <a:lstStyle/>
          <a:p>
            <a:r>
              <a:rPr lang="en-US" sz="2000" dirty="0"/>
              <a:t>Jim Downs</a:t>
            </a:r>
          </a:p>
          <a:p>
            <a:r>
              <a:rPr lang="en-US" sz="2000" dirty="0">
                <a:solidFill>
                  <a:srgbClr val="0020A8"/>
                </a:solidFill>
              </a:rPr>
              <a:t>Georgia Instructional Materials Center</a:t>
            </a:r>
          </a:p>
          <a:p>
            <a:r>
              <a:rPr lang="en-US" sz="2000" dirty="0"/>
              <a:t>404-298-3653	 </a:t>
            </a:r>
            <a:r>
              <a:rPr lang="en-US" sz="2000" dirty="0" smtClean="0"/>
              <a:t>   </a:t>
            </a:r>
            <a:r>
              <a:rPr lang="en-US" sz="2000" dirty="0" smtClean="0">
                <a:hlinkClick r:id="rId2"/>
              </a:rPr>
              <a:t>jdowns@doe.k12.ga.us</a:t>
            </a:r>
            <a:r>
              <a:rPr lang="en-US" sz="2000" dirty="0" smtClean="0"/>
              <a:t> </a:t>
            </a:r>
            <a:endParaRPr lang="en-US" sz="2000" dirty="0"/>
          </a:p>
          <a:p>
            <a:endParaRPr lang="en-US" sz="2000" dirty="0"/>
          </a:p>
          <a:p>
            <a:endParaRPr lang="en-US" sz="2000" dirty="0"/>
          </a:p>
          <a:p>
            <a:r>
              <a:rPr lang="en-US" sz="2000" dirty="0"/>
              <a:t>Kathy </a:t>
            </a:r>
            <a:r>
              <a:rPr lang="en-US" sz="2000" dirty="0" err="1"/>
              <a:t>Segers</a:t>
            </a:r>
            <a:r>
              <a:rPr lang="en-US" sz="2000" dirty="0"/>
              <a:t> </a:t>
            </a:r>
          </a:p>
          <a:p>
            <a:r>
              <a:rPr lang="en-US" sz="2000" dirty="0">
                <a:solidFill>
                  <a:srgbClr val="0020A8"/>
                </a:solidFill>
              </a:rPr>
              <a:t>Educational Program Specialist-AIMs</a:t>
            </a:r>
          </a:p>
          <a:p>
            <a:r>
              <a:rPr lang="en-US" sz="2000" dirty="0">
                <a:solidFill>
                  <a:srgbClr val="0020A8"/>
                </a:solidFill>
              </a:rPr>
              <a:t>Georgia Instructional Materials Center</a:t>
            </a:r>
          </a:p>
          <a:p>
            <a:r>
              <a:rPr lang="en-US" sz="2000" dirty="0" smtClean="0"/>
              <a:t>404-298-3653     </a:t>
            </a:r>
            <a:r>
              <a:rPr lang="en-US" sz="2000" dirty="0">
                <a:hlinkClick r:id="rId3"/>
              </a:rPr>
              <a:t>ksegers@doe.k12.ga.us</a:t>
            </a:r>
            <a:r>
              <a:rPr lang="en-US" sz="2000" dirty="0"/>
              <a:t> </a:t>
            </a:r>
          </a:p>
          <a:p>
            <a:endParaRPr lang="en-US" sz="2000" dirty="0"/>
          </a:p>
        </p:txBody>
      </p:sp>
      <p:sp>
        <p:nvSpPr>
          <p:cNvPr id="5" name="Date Placeholder 4"/>
          <p:cNvSpPr>
            <a:spLocks noGrp="1"/>
          </p:cNvSpPr>
          <p:nvPr>
            <p:ph type="dt" sz="half" idx="10"/>
          </p:nvPr>
        </p:nvSpPr>
        <p:spPr/>
        <p:txBody>
          <a:bodyPr/>
          <a:lstStyle/>
          <a:p>
            <a:fld id="{FECCC454-F7F9-45BB-80AE-D8AFEBAC7EC6}" type="datetime1">
              <a:rPr lang="en-US" smtClean="0"/>
              <a:pPr/>
              <a:t>9/9/2013</a:t>
            </a:fld>
            <a:endParaRPr lang="en-US"/>
          </a:p>
        </p:txBody>
      </p:sp>
      <p:sp>
        <p:nvSpPr>
          <p:cNvPr id="6" name="Slide Number Placeholder 5"/>
          <p:cNvSpPr>
            <a:spLocks noGrp="1"/>
          </p:cNvSpPr>
          <p:nvPr>
            <p:ph type="sldNum" sz="quarter" idx="12"/>
          </p:nvPr>
        </p:nvSpPr>
        <p:spPr/>
        <p:txBody>
          <a:bodyPr/>
          <a:lstStyle/>
          <a:p>
            <a:fld id="{59C6159F-9ED2-4208-A5E0-6C3C1962C26C}" type="slidenum">
              <a:rPr lang="en-US" smtClean="0"/>
              <a:pPr/>
              <a:t>42</a:t>
            </a:fld>
            <a:endParaRPr lang="en-US"/>
          </a:p>
        </p:txBody>
      </p:sp>
    </p:spTree>
    <p:extLst>
      <p:ext uri="{BB962C8B-B14F-4D97-AF65-F5344CB8AC3E}">
        <p14:creationId xmlns:p14="http://schemas.microsoft.com/office/powerpoint/2010/main" val="26238849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22832" y="374904"/>
            <a:ext cx="6934200" cy="914400"/>
          </a:xfrm>
          <a:prstGeom prst="rect">
            <a:avLst/>
          </a:prstGeom>
        </p:spPr>
        <p:txBody>
          <a:bodyPr/>
          <a:lstStyle/>
          <a:p>
            <a:r>
              <a:rPr lang="en-US" sz="3600" b="1" dirty="0" smtClean="0">
                <a:latin typeface="Calibri" pitchFamily="34" charset="0"/>
                <a:cs typeface="Arial" pitchFamily="34" charset="0"/>
              </a:rPr>
              <a:t>Webinar Evaluation</a:t>
            </a:r>
            <a:endParaRPr lang="en-US" sz="3600" b="1" dirty="0">
              <a:latin typeface="Calibri" pitchFamily="34" charset="0"/>
              <a:cs typeface="Arial" pitchFamily="34" charset="0"/>
            </a:endParaRPr>
          </a:p>
        </p:txBody>
      </p:sp>
      <p:sp>
        <p:nvSpPr>
          <p:cNvPr id="3" name="Content Placeholder 2"/>
          <p:cNvSpPr>
            <a:spLocks noGrp="1"/>
          </p:cNvSpPr>
          <p:nvPr>
            <p:ph idx="4294967295"/>
          </p:nvPr>
        </p:nvSpPr>
        <p:spPr>
          <a:xfrm>
            <a:off x="1318181" y="1293292"/>
            <a:ext cx="7131647" cy="4059238"/>
          </a:xfrm>
          <a:prstGeom prst="rect">
            <a:avLst/>
          </a:prstGeom>
        </p:spPr>
        <p:txBody>
          <a:bodyPr>
            <a:normAutofit/>
          </a:bodyPr>
          <a:lstStyle/>
          <a:p>
            <a:pPr marL="0" indent="0" algn="ctr">
              <a:buNone/>
            </a:pPr>
            <a:r>
              <a:rPr lang="en-US" sz="2800" dirty="0">
                <a:latin typeface="Calibri" pitchFamily="34" charset="0"/>
                <a:cs typeface="Arial" pitchFamily="34" charset="0"/>
              </a:rPr>
              <a:t>P</a:t>
            </a:r>
            <a:r>
              <a:rPr lang="en-US" sz="2800" dirty="0" smtClean="0">
                <a:latin typeface="Calibri" pitchFamily="34" charset="0"/>
                <a:cs typeface="Arial" pitchFamily="34" charset="0"/>
              </a:rPr>
              <a:t>lease </a:t>
            </a:r>
            <a:r>
              <a:rPr lang="en-US" sz="2800" dirty="0">
                <a:latin typeface="Calibri" pitchFamily="34" charset="0"/>
                <a:cs typeface="Arial" pitchFamily="34" charset="0"/>
              </a:rPr>
              <a:t>take a moment to complete our </a:t>
            </a:r>
            <a:r>
              <a:rPr lang="en-US" sz="2800" dirty="0" smtClean="0">
                <a:latin typeface="Calibri" pitchFamily="34" charset="0"/>
                <a:cs typeface="Arial" pitchFamily="34" charset="0"/>
              </a:rPr>
              <a:t>survey:</a:t>
            </a:r>
            <a:endParaRPr lang="en-US" sz="2800" dirty="0">
              <a:latin typeface="Calibri" pitchFamily="34" charset="0"/>
              <a:cs typeface="Arial" pitchFamily="34" charset="0"/>
            </a:endParaRPr>
          </a:p>
          <a:p>
            <a:pPr marL="0" indent="0" algn="ctr">
              <a:buNone/>
            </a:pPr>
            <a:endParaRPr lang="en-US" sz="2800" dirty="0">
              <a:latin typeface="Calibri" pitchFamily="34" charset="0"/>
              <a:cs typeface="Arial" pitchFamily="34" charset="0"/>
            </a:endParaRPr>
          </a:p>
          <a:p>
            <a:pPr marL="0" indent="0" algn="ctr">
              <a:buNone/>
            </a:pPr>
            <a:r>
              <a:rPr lang="en-US" sz="2800" b="1" dirty="0" smtClean="0">
                <a:latin typeface="Calibri" pitchFamily="34" charset="0"/>
                <a:cs typeface="Arial" pitchFamily="34" charset="0"/>
                <a:hlinkClick r:id="rId3"/>
              </a:rPr>
              <a:t>https://www.research.net/s/TFLwebinar </a:t>
            </a:r>
            <a:endParaRPr lang="en-US" sz="2800" dirty="0">
              <a:latin typeface="Calibri" pitchFamily="34" charset="0"/>
              <a:cs typeface="Arial"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58476" y="5964596"/>
            <a:ext cx="755262" cy="778541"/>
          </a:xfrm>
          <a:prstGeom prst="rect">
            <a:avLst/>
          </a:prstGeom>
        </p:spPr>
      </p:pic>
    </p:spTree>
    <p:extLst>
      <p:ext uri="{BB962C8B-B14F-4D97-AF65-F5344CB8AC3E}">
        <p14:creationId xmlns:p14="http://schemas.microsoft.com/office/powerpoint/2010/main" val="3494893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bwMode="auto">
          <a:xfrm>
            <a:off x="1386842" y="338328"/>
            <a:ext cx="7310438" cy="914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b="1" dirty="0" smtClean="0"/>
              <a:t>Join us for Upcoming Webinars!</a:t>
            </a:r>
          </a:p>
        </p:txBody>
      </p:sp>
      <p:sp>
        <p:nvSpPr>
          <p:cNvPr id="14339" name="Content Placeholder 2"/>
          <p:cNvSpPr>
            <a:spLocks noGrp="1"/>
          </p:cNvSpPr>
          <p:nvPr>
            <p:ph idx="4294967295"/>
          </p:nvPr>
        </p:nvSpPr>
        <p:spPr bwMode="auto">
          <a:xfrm>
            <a:off x="1328287" y="1350966"/>
            <a:ext cx="7324826" cy="44402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spcBef>
                <a:spcPts val="0"/>
              </a:spcBef>
              <a:spcAft>
                <a:spcPts val="0"/>
              </a:spcAft>
              <a:buFont typeface="Wingdings" pitchFamily="2" charset="2"/>
              <a:buChar char="§"/>
            </a:pPr>
            <a:endParaRPr lang="en-US" sz="1200" dirty="0" smtClean="0">
              <a:latin typeface="Calibri" pitchFamily="34" charset="0"/>
            </a:endParaRPr>
          </a:p>
          <a:p>
            <a:pPr marL="0" indent="0">
              <a:spcBef>
                <a:spcPts val="0"/>
              </a:spcBef>
              <a:spcAft>
                <a:spcPts val="0"/>
              </a:spcAft>
              <a:buNone/>
            </a:pPr>
            <a:r>
              <a:rPr lang="en-US" sz="1800" b="1" dirty="0">
                <a:latin typeface="Calibri" pitchFamily="34" charset="0"/>
              </a:rPr>
              <a:t>Connect the Dots to AT Funding Resources </a:t>
            </a:r>
            <a:endParaRPr lang="en-US" sz="1800" b="1" dirty="0" smtClean="0">
              <a:latin typeface="Calibri" pitchFamily="34" charset="0"/>
            </a:endParaRPr>
          </a:p>
          <a:p>
            <a:pPr marL="0" indent="0">
              <a:spcBef>
                <a:spcPts val="0"/>
              </a:spcBef>
              <a:spcAft>
                <a:spcPts val="0"/>
              </a:spcAft>
              <a:buNone/>
            </a:pPr>
            <a:r>
              <a:rPr lang="en-US" sz="1800" dirty="0" smtClean="0">
                <a:latin typeface="Calibri" pitchFamily="34" charset="0"/>
              </a:rPr>
              <a:t>Wednesday</a:t>
            </a:r>
            <a:r>
              <a:rPr lang="en-US" sz="1800" dirty="0">
                <a:latin typeface="Calibri" pitchFamily="34" charset="0"/>
              </a:rPr>
              <a:t>, September 25, 2:00 PM to 3:30 PM </a:t>
            </a:r>
          </a:p>
          <a:p>
            <a:pPr marL="0" indent="0">
              <a:spcBef>
                <a:spcPts val="0"/>
              </a:spcBef>
              <a:spcAft>
                <a:spcPts val="0"/>
              </a:spcAft>
              <a:buNone/>
            </a:pPr>
            <a:r>
              <a:rPr lang="en-US" sz="1800" dirty="0" smtClean="0">
                <a:latin typeface="Calibri" pitchFamily="34" charset="0"/>
              </a:rPr>
              <a:t>Presenters</a:t>
            </a:r>
            <a:r>
              <a:rPr lang="en-US" sz="1800" dirty="0">
                <a:latin typeface="Calibri" pitchFamily="34" charset="0"/>
              </a:rPr>
              <a:t>: Martha Rust and Liz Persaud, Tools for Life; Daphne </a:t>
            </a:r>
            <a:r>
              <a:rPr lang="en-US" sz="1800" dirty="0" err="1">
                <a:latin typeface="Calibri" pitchFamily="34" charset="0"/>
              </a:rPr>
              <a:t>Brookins</a:t>
            </a:r>
            <a:r>
              <a:rPr lang="en-US" sz="1800" dirty="0">
                <a:latin typeface="Calibri" pitchFamily="34" charset="0"/>
              </a:rPr>
              <a:t>, The Center for Financial Independence and Innovation/Credit-Able; Sally Atwell, Shepherd Center Benefits Navigator; and Naomi Walker, The Georgia Advocacy </a:t>
            </a:r>
            <a:r>
              <a:rPr lang="en-US" sz="1800" dirty="0" smtClean="0">
                <a:latin typeface="Calibri" pitchFamily="34" charset="0"/>
              </a:rPr>
              <a:t>Office</a:t>
            </a:r>
          </a:p>
          <a:p>
            <a:pPr marL="0" indent="0">
              <a:spcBef>
                <a:spcPts val="0"/>
              </a:spcBef>
              <a:spcAft>
                <a:spcPts val="0"/>
              </a:spcAft>
              <a:buNone/>
            </a:pPr>
            <a:endParaRPr lang="en-US" sz="1800" i="1" dirty="0">
              <a:latin typeface="Calibri" pitchFamily="34" charset="0"/>
            </a:endParaRPr>
          </a:p>
          <a:p>
            <a:pPr marL="0" indent="0">
              <a:spcBef>
                <a:spcPts val="0"/>
              </a:spcBef>
              <a:spcAft>
                <a:spcPts val="0"/>
              </a:spcAft>
              <a:buNone/>
            </a:pPr>
            <a:r>
              <a:rPr lang="en-US" sz="1800" b="1" dirty="0">
                <a:latin typeface="Calibri" pitchFamily="34" charset="0"/>
              </a:rPr>
              <a:t>What's Your Script? Assistive Technology and Writing</a:t>
            </a:r>
          </a:p>
          <a:p>
            <a:pPr marL="0" indent="0">
              <a:spcBef>
                <a:spcPts val="0"/>
              </a:spcBef>
              <a:spcAft>
                <a:spcPts val="0"/>
              </a:spcAft>
              <a:buNone/>
            </a:pPr>
            <a:r>
              <a:rPr lang="en-US" sz="1800" dirty="0">
                <a:latin typeface="Calibri" pitchFamily="34" charset="0"/>
              </a:rPr>
              <a:t>Thursday, September 26, 2013</a:t>
            </a:r>
          </a:p>
          <a:p>
            <a:pPr marL="0" indent="0">
              <a:spcBef>
                <a:spcPts val="0"/>
              </a:spcBef>
              <a:spcAft>
                <a:spcPts val="0"/>
              </a:spcAft>
              <a:buNone/>
            </a:pPr>
            <a:r>
              <a:rPr lang="en-US" sz="1800" dirty="0" smtClean="0">
                <a:latin typeface="Calibri" pitchFamily="34" charset="0"/>
              </a:rPr>
              <a:t>Presenters: Ben </a:t>
            </a:r>
            <a:r>
              <a:rPr lang="en-US" sz="1800" dirty="0">
                <a:latin typeface="Calibri" pitchFamily="34" charset="0"/>
              </a:rPr>
              <a:t>and Pat Satterfield, Center 4 AT Excellence/CREATE</a:t>
            </a:r>
            <a:endParaRPr lang="en-US" sz="1800" dirty="0" smtClean="0">
              <a:latin typeface="Calibri" pitchFamily="34" charset="0"/>
            </a:endParaRPr>
          </a:p>
          <a:p>
            <a:pPr marL="0" indent="0">
              <a:spcBef>
                <a:spcPts val="0"/>
              </a:spcBef>
              <a:spcAft>
                <a:spcPts val="0"/>
              </a:spcAft>
              <a:buNone/>
            </a:pPr>
            <a:endParaRPr lang="en-US" sz="2000" i="1" dirty="0" smtClean="0">
              <a:latin typeface="Calibri" pitchFamily="34" charset="0"/>
            </a:endParaRPr>
          </a:p>
          <a:p>
            <a:pPr marL="0" indent="0">
              <a:spcBef>
                <a:spcPts val="0"/>
              </a:spcBef>
              <a:spcAft>
                <a:spcPts val="0"/>
              </a:spcAft>
              <a:buNone/>
            </a:pPr>
            <a:r>
              <a:rPr lang="en-US" sz="1600" i="1" dirty="0" smtClean="0">
                <a:latin typeface="Calibri" pitchFamily="34" charset="0"/>
              </a:rPr>
              <a:t>Visit </a:t>
            </a:r>
            <a:r>
              <a:rPr lang="en-US" sz="1600" i="1" dirty="0" smtClean="0">
                <a:latin typeface="Calibri" pitchFamily="34" charset="0"/>
                <a:hlinkClick r:id="rId3"/>
              </a:rPr>
              <a:t>www.gatfl.org</a:t>
            </a:r>
            <a:r>
              <a:rPr lang="en-US" sz="1600" i="1" dirty="0" smtClean="0">
                <a:latin typeface="Calibri" pitchFamily="34" charset="0"/>
              </a:rPr>
              <a:t> for the full schedule.</a:t>
            </a:r>
          </a:p>
          <a:p>
            <a:pPr marL="0" indent="0">
              <a:spcBef>
                <a:spcPts val="0"/>
              </a:spcBef>
              <a:spcAft>
                <a:spcPts val="0"/>
              </a:spcAft>
              <a:buNone/>
            </a:pPr>
            <a:r>
              <a:rPr lang="en-US" sz="1600" i="1" dirty="0" smtClean="0">
                <a:latin typeface="Calibri" pitchFamily="34" charset="0"/>
              </a:rPr>
              <a:t>Sign </a:t>
            </a:r>
            <a:r>
              <a:rPr lang="en-US" sz="1600" i="1" dirty="0">
                <a:latin typeface="Calibri" pitchFamily="34" charset="0"/>
              </a:rPr>
              <a:t>up on the TFL mailing list to receive our email announcements or send an email to Liz - </a:t>
            </a:r>
            <a:r>
              <a:rPr lang="en-US" sz="1600" i="1" dirty="0" smtClean="0">
                <a:latin typeface="Calibri" pitchFamily="34" charset="0"/>
                <a:hlinkClick r:id="rId4"/>
              </a:rPr>
              <a:t>liz.persaud@gatfl.gatech.edu</a:t>
            </a:r>
            <a:r>
              <a:rPr lang="en-US" sz="1600" i="1" dirty="0" smtClean="0">
                <a:latin typeface="Calibri" pitchFamily="34" charset="0"/>
              </a:rPr>
              <a:t> </a:t>
            </a: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58476" y="5964596"/>
            <a:ext cx="755262" cy="778541"/>
          </a:xfrm>
          <a:prstGeom prst="rect">
            <a:avLst/>
          </a:prstGeom>
        </p:spPr>
      </p:pic>
    </p:spTree>
    <p:extLst>
      <p:ext uri="{BB962C8B-B14F-4D97-AF65-F5344CB8AC3E}">
        <p14:creationId xmlns:p14="http://schemas.microsoft.com/office/powerpoint/2010/main" val="5896345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470025"/>
          </a:xfrm>
        </p:spPr>
        <p:txBody>
          <a:bodyPr>
            <a:noAutofit/>
          </a:bodyPr>
          <a:lstStyle/>
          <a:p>
            <a:r>
              <a:rPr lang="en-US" sz="9600" dirty="0" smtClean="0">
                <a:latin typeface="Arial Black" pitchFamily="34" charset="0"/>
              </a:rPr>
              <a:t>AIMs</a:t>
            </a:r>
            <a:endParaRPr lang="en-US" sz="9600" dirty="0">
              <a:latin typeface="Arial Black" pitchFamily="34" charset="0"/>
            </a:endParaRPr>
          </a:p>
        </p:txBody>
      </p:sp>
      <p:sp>
        <p:nvSpPr>
          <p:cNvPr id="3" name="Subtitle 2"/>
          <p:cNvSpPr>
            <a:spLocks noGrp="1"/>
          </p:cNvSpPr>
          <p:nvPr>
            <p:ph type="subTitle" idx="1"/>
          </p:nvPr>
        </p:nvSpPr>
        <p:spPr>
          <a:xfrm>
            <a:off x="1371600" y="2057400"/>
            <a:ext cx="6400800" cy="2057400"/>
          </a:xfrm>
        </p:spPr>
        <p:txBody>
          <a:bodyPr>
            <a:noAutofit/>
          </a:bodyPr>
          <a:lstStyle/>
          <a:p>
            <a:r>
              <a:rPr lang="en-US" sz="2400" dirty="0" smtClean="0">
                <a:latin typeface="Arial Black" pitchFamily="34" charset="0"/>
              </a:rPr>
              <a:t>OBTAINING </a:t>
            </a:r>
          </a:p>
          <a:p>
            <a:r>
              <a:rPr lang="en-US" sz="2400" dirty="0" smtClean="0">
                <a:solidFill>
                  <a:schemeClr val="tx1"/>
                </a:solidFill>
                <a:latin typeface="Arial Black" pitchFamily="34" charset="0"/>
              </a:rPr>
              <a:t>ACCESSIBLE INSTRUCTIONAL MATERIALS FOR</a:t>
            </a:r>
          </a:p>
          <a:p>
            <a:r>
              <a:rPr lang="en-US" sz="2400" dirty="0" smtClean="0">
                <a:solidFill>
                  <a:schemeClr val="tx1"/>
                </a:solidFill>
                <a:latin typeface="Arial Black" pitchFamily="34" charset="0"/>
              </a:rPr>
              <a:t>K-12 PUBLIC EDUCATION IN GEORGIA</a:t>
            </a:r>
          </a:p>
          <a:p>
            <a:r>
              <a:rPr lang="en-US" sz="2400" dirty="0" smtClean="0">
                <a:solidFill>
                  <a:schemeClr val="accent1"/>
                </a:solidFill>
                <a:latin typeface="Arial Black" pitchFamily="34" charset="0"/>
              </a:rPr>
              <a:t>Kathryn Sheriff Segers</a:t>
            </a:r>
          </a:p>
          <a:p>
            <a:r>
              <a:rPr lang="en-US" sz="2400" dirty="0" smtClean="0">
                <a:solidFill>
                  <a:schemeClr val="accent1"/>
                </a:solidFill>
                <a:latin typeface="Arial Black" pitchFamily="34" charset="0"/>
              </a:rPr>
              <a:t>Program Specialist- AIMs</a:t>
            </a:r>
          </a:p>
          <a:p>
            <a:r>
              <a:rPr lang="en-US" sz="2400" dirty="0" smtClean="0">
                <a:solidFill>
                  <a:schemeClr val="accent1"/>
                </a:solidFill>
                <a:latin typeface="Arial Black" pitchFamily="34" charset="0"/>
              </a:rPr>
              <a:t>Georgia Department of Education</a:t>
            </a:r>
          </a:p>
          <a:p>
            <a:r>
              <a:rPr lang="en-US" sz="2400" dirty="0" smtClean="0">
                <a:solidFill>
                  <a:schemeClr val="accent1"/>
                </a:solidFill>
                <a:latin typeface="Arial Black" pitchFamily="34" charset="0"/>
              </a:rPr>
              <a:t>September 10, 2013</a:t>
            </a:r>
          </a:p>
        </p:txBody>
      </p:sp>
      <p:sp>
        <p:nvSpPr>
          <p:cNvPr id="4" name="Date Placeholder 3"/>
          <p:cNvSpPr>
            <a:spLocks noGrp="1"/>
          </p:cNvSpPr>
          <p:nvPr>
            <p:ph type="dt" sz="half" idx="10"/>
          </p:nvPr>
        </p:nvSpPr>
        <p:spPr/>
        <p:txBody>
          <a:bodyPr/>
          <a:lstStyle/>
          <a:p>
            <a:fld id="{985880A6-D846-4AD9-8522-C1EAEF20377E}"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6</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Alphabet Soup</a:t>
            </a:r>
            <a:endParaRPr lang="en-US" dirty="0">
              <a:latin typeface="Arial Black" pitchFamily="34" charset="0"/>
            </a:endParaRPr>
          </a:p>
        </p:txBody>
      </p:sp>
      <p:sp>
        <p:nvSpPr>
          <p:cNvPr id="3" name="Content Placeholder 2"/>
          <p:cNvSpPr>
            <a:spLocks noGrp="1"/>
          </p:cNvSpPr>
          <p:nvPr>
            <p:ph idx="1"/>
          </p:nvPr>
        </p:nvSpPr>
        <p:spPr>
          <a:xfrm>
            <a:off x="457200" y="1752600"/>
            <a:ext cx="8229600" cy="4525963"/>
          </a:xfrm>
        </p:spPr>
        <p:txBody>
          <a:bodyPr>
            <a:normAutofit/>
          </a:bodyPr>
          <a:lstStyle/>
          <a:p>
            <a:r>
              <a:rPr lang="en-US" sz="2800" b="1" dirty="0" smtClean="0">
                <a:latin typeface="APHont" pitchFamily="34" charset="0"/>
              </a:rPr>
              <a:t>AIMs</a:t>
            </a:r>
            <a:r>
              <a:rPr lang="en-US" sz="2800" dirty="0" smtClean="0">
                <a:latin typeface="APHont" pitchFamily="34" charset="0"/>
              </a:rPr>
              <a:t>-</a:t>
            </a:r>
            <a:r>
              <a:rPr lang="en-US" sz="2000" dirty="0" smtClean="0">
                <a:latin typeface="APHont" pitchFamily="34" charset="0"/>
              </a:rPr>
              <a:t>Accessible Instructional Materials</a:t>
            </a:r>
          </a:p>
          <a:p>
            <a:r>
              <a:rPr lang="en-US" sz="2800" b="1" dirty="0" smtClean="0">
                <a:latin typeface="APHont" pitchFamily="34" charset="0"/>
              </a:rPr>
              <a:t>NIMAS</a:t>
            </a:r>
            <a:r>
              <a:rPr lang="en-US" sz="2800" dirty="0" smtClean="0">
                <a:latin typeface="APHont" pitchFamily="34" charset="0"/>
              </a:rPr>
              <a:t>-</a:t>
            </a:r>
            <a:r>
              <a:rPr lang="en-US" sz="2000" dirty="0" smtClean="0">
                <a:latin typeface="APHont" pitchFamily="34" charset="0"/>
              </a:rPr>
              <a:t>National Instructional Materials Accessibility Standard</a:t>
            </a:r>
          </a:p>
          <a:p>
            <a:r>
              <a:rPr lang="en-US" sz="2800" b="1" dirty="0" smtClean="0">
                <a:latin typeface="APHont" pitchFamily="34" charset="0"/>
              </a:rPr>
              <a:t>NIMAC</a:t>
            </a:r>
            <a:r>
              <a:rPr lang="en-US" sz="2800" dirty="0" smtClean="0">
                <a:latin typeface="APHont" pitchFamily="34" charset="0"/>
              </a:rPr>
              <a:t>-</a:t>
            </a:r>
            <a:r>
              <a:rPr lang="en-US" sz="2000" dirty="0" smtClean="0">
                <a:latin typeface="APHont" pitchFamily="34" charset="0"/>
              </a:rPr>
              <a:t>National Instructional Materials Access Center</a:t>
            </a:r>
          </a:p>
          <a:p>
            <a:r>
              <a:rPr lang="en-US" sz="2800" b="1" dirty="0" smtClean="0">
                <a:latin typeface="APHont" pitchFamily="34" charset="0"/>
              </a:rPr>
              <a:t>IDEA</a:t>
            </a:r>
            <a:r>
              <a:rPr lang="en-US" sz="2800" dirty="0" smtClean="0">
                <a:latin typeface="APHont" pitchFamily="34" charset="0"/>
              </a:rPr>
              <a:t>- </a:t>
            </a:r>
            <a:r>
              <a:rPr lang="en-US" sz="2000" dirty="0" smtClean="0">
                <a:latin typeface="APHont" pitchFamily="34" charset="0"/>
              </a:rPr>
              <a:t>Individuals with Disabilities Educational Improvement Act of 2004</a:t>
            </a:r>
          </a:p>
          <a:p>
            <a:r>
              <a:rPr lang="en-US" sz="2800" b="1" dirty="0" smtClean="0">
                <a:latin typeface="APHont" pitchFamily="34" charset="0"/>
              </a:rPr>
              <a:t>NCLB</a:t>
            </a:r>
            <a:r>
              <a:rPr lang="en-US" sz="2800" dirty="0" smtClean="0">
                <a:latin typeface="APHont" pitchFamily="34" charset="0"/>
              </a:rPr>
              <a:t>- </a:t>
            </a:r>
            <a:r>
              <a:rPr lang="en-US" sz="2000" dirty="0" smtClean="0">
                <a:latin typeface="APHont" pitchFamily="34" charset="0"/>
              </a:rPr>
              <a:t>No Child Left Behind aka </a:t>
            </a:r>
            <a:r>
              <a:rPr lang="en-US" sz="2000" u="sng" dirty="0" smtClean="0">
                <a:latin typeface="APHont" pitchFamily="34" charset="0"/>
              </a:rPr>
              <a:t>ESEA</a:t>
            </a:r>
          </a:p>
          <a:p>
            <a:r>
              <a:rPr lang="en-US" sz="2800" b="1" dirty="0" smtClean="0">
                <a:latin typeface="APHont" pitchFamily="34" charset="0"/>
              </a:rPr>
              <a:t>AMP</a:t>
            </a:r>
            <a:r>
              <a:rPr lang="en-US" sz="2800" dirty="0" smtClean="0">
                <a:latin typeface="APHont" pitchFamily="34" charset="0"/>
              </a:rPr>
              <a:t>-</a:t>
            </a:r>
            <a:r>
              <a:rPr lang="en-US" sz="2000" dirty="0" smtClean="0">
                <a:latin typeface="APHont" pitchFamily="34" charset="0"/>
              </a:rPr>
              <a:t>Alternative Media Producer</a:t>
            </a:r>
          </a:p>
          <a:p>
            <a:r>
              <a:rPr lang="en-US" sz="2800" b="1" dirty="0" smtClean="0">
                <a:latin typeface="APHont" pitchFamily="34" charset="0"/>
              </a:rPr>
              <a:t>NLS</a:t>
            </a:r>
            <a:r>
              <a:rPr lang="en-US" sz="2800" dirty="0" smtClean="0">
                <a:latin typeface="APHont" pitchFamily="34" charset="0"/>
              </a:rPr>
              <a:t>-</a:t>
            </a:r>
            <a:r>
              <a:rPr lang="en-US" sz="2000" dirty="0" smtClean="0">
                <a:latin typeface="APHont" pitchFamily="34" charset="0"/>
              </a:rPr>
              <a:t>National Library Service</a:t>
            </a:r>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dirty="0"/>
          </a:p>
        </p:txBody>
      </p:sp>
      <p:sp>
        <p:nvSpPr>
          <p:cNvPr id="5" name="Slide Number Placeholder 4"/>
          <p:cNvSpPr>
            <a:spLocks noGrp="1"/>
          </p:cNvSpPr>
          <p:nvPr>
            <p:ph type="sldNum" sz="quarter" idx="12"/>
          </p:nvPr>
        </p:nvSpPr>
        <p:spPr/>
        <p:txBody>
          <a:bodyPr/>
          <a:lstStyle/>
          <a:p>
            <a:fld id="{59C6159F-9ED2-4208-A5E0-6C3C1962C26C}" type="slidenum">
              <a:rPr lang="en-US" smtClean="0"/>
              <a:pPr/>
              <a:t>7</a:t>
            </a:fld>
            <a:endParaRPr lang="en-US"/>
          </a:p>
        </p:txBody>
      </p:sp>
      <p:pic>
        <p:nvPicPr>
          <p:cNvPr id="1026" name="Picture 2" descr="C:\Documents and Settings\ksegers\Local Settings\Temporary Internet Files\Content.IE5\F63RXG9U\MP900400607[1].jpg"/>
          <p:cNvPicPr>
            <a:picLocks noChangeAspect="1" noChangeArrowheads="1"/>
          </p:cNvPicPr>
          <p:nvPr/>
        </p:nvPicPr>
        <p:blipFill>
          <a:blip r:embed="rId2" cstate="print"/>
          <a:srcRect/>
          <a:stretch>
            <a:fillRect/>
          </a:stretch>
        </p:blipFill>
        <p:spPr bwMode="auto">
          <a:xfrm>
            <a:off x="7391400" y="1"/>
            <a:ext cx="1752600" cy="1524000"/>
          </a:xfrm>
          <a:prstGeom prst="rect">
            <a:avLst/>
          </a:prstGeom>
          <a:noFill/>
        </p:spPr>
      </p:pic>
      <p:pic>
        <p:nvPicPr>
          <p:cNvPr id="7" name="Picture 2" descr="C:\Documents and Settings\ksegers\Local Settings\Temporary Internet Files\Content.IE5\F63RXG9U\MP900400607[1].jpg"/>
          <p:cNvPicPr>
            <a:picLocks noChangeAspect="1" noChangeArrowheads="1"/>
          </p:cNvPicPr>
          <p:nvPr/>
        </p:nvPicPr>
        <p:blipFill>
          <a:blip r:embed="rId2" cstate="print"/>
          <a:srcRect/>
          <a:stretch>
            <a:fillRect/>
          </a:stretch>
        </p:blipFill>
        <p:spPr bwMode="auto">
          <a:xfrm>
            <a:off x="0" y="0"/>
            <a:ext cx="1752600" cy="15240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a:bodyPr>
          <a:lstStyle/>
          <a:p>
            <a:r>
              <a:rPr lang="en-US" sz="3600" dirty="0" smtClean="0">
                <a:latin typeface="Arial Black" pitchFamily="34" charset="0"/>
              </a:rPr>
              <a:t>Alphabet Soup Continued</a:t>
            </a:r>
            <a:endParaRPr lang="en-US" sz="3600" dirty="0">
              <a:latin typeface="Arial Black" pitchFamily="34" charset="0"/>
            </a:endParaRPr>
          </a:p>
        </p:txBody>
      </p:sp>
      <p:sp>
        <p:nvSpPr>
          <p:cNvPr id="3" name="Content Placeholder 2"/>
          <p:cNvSpPr>
            <a:spLocks noGrp="1"/>
          </p:cNvSpPr>
          <p:nvPr>
            <p:ph idx="1"/>
          </p:nvPr>
        </p:nvSpPr>
        <p:spPr/>
        <p:txBody>
          <a:bodyPr>
            <a:noAutofit/>
          </a:bodyPr>
          <a:lstStyle/>
          <a:p>
            <a:r>
              <a:rPr lang="en-US" sz="2400" b="1" dirty="0" smtClean="0">
                <a:latin typeface="APHont" pitchFamily="34" charset="0"/>
              </a:rPr>
              <a:t>GIMC</a:t>
            </a:r>
            <a:r>
              <a:rPr lang="en-US" sz="2400" dirty="0" smtClean="0">
                <a:latin typeface="APHont" pitchFamily="34" charset="0"/>
              </a:rPr>
              <a:t>- </a:t>
            </a:r>
            <a:r>
              <a:rPr lang="en-US" sz="1800" dirty="0" smtClean="0">
                <a:latin typeface="APHont" pitchFamily="34" charset="0"/>
              </a:rPr>
              <a:t>Georgia Instructional Materials Center. Your source for AIMs for K-12 Public Education in Georgia</a:t>
            </a:r>
          </a:p>
          <a:p>
            <a:r>
              <a:rPr lang="en-US" sz="2400" b="1" dirty="0" smtClean="0">
                <a:latin typeface="APHont" pitchFamily="34" charset="0"/>
              </a:rPr>
              <a:t>LA</a:t>
            </a:r>
            <a:r>
              <a:rPr lang="en-US" sz="2400" dirty="0" smtClean="0">
                <a:latin typeface="APHont" pitchFamily="34" charset="0"/>
              </a:rPr>
              <a:t>- </a:t>
            </a:r>
            <a:r>
              <a:rPr lang="en-US" sz="1800" dirty="0" smtClean="0">
                <a:latin typeface="APHont" pitchFamily="34" charset="0"/>
              </a:rPr>
              <a:t>Learning Ally (Formerly RFB&amp; D)</a:t>
            </a:r>
          </a:p>
          <a:p>
            <a:r>
              <a:rPr lang="en-US" sz="2400" b="1" dirty="0" smtClean="0">
                <a:latin typeface="APHont" pitchFamily="34" charset="0"/>
              </a:rPr>
              <a:t>DAISY</a:t>
            </a:r>
            <a:r>
              <a:rPr lang="en-US" sz="2400" dirty="0" smtClean="0">
                <a:latin typeface="APHont" pitchFamily="34" charset="0"/>
              </a:rPr>
              <a:t>- </a:t>
            </a:r>
            <a:r>
              <a:rPr lang="en-US" sz="1800" dirty="0" smtClean="0">
                <a:latin typeface="APHont" pitchFamily="34" charset="0"/>
              </a:rPr>
              <a:t>Digital Accessible Information System- </a:t>
            </a:r>
            <a:r>
              <a:rPr lang="en-US" sz="1800" dirty="0" err="1" smtClean="0">
                <a:latin typeface="APHont" pitchFamily="34" charset="0"/>
              </a:rPr>
              <a:t>Bookshare</a:t>
            </a:r>
            <a:r>
              <a:rPr lang="en-US" sz="1800" dirty="0" smtClean="0">
                <a:latin typeface="APHont" pitchFamily="34" charset="0"/>
              </a:rPr>
              <a:t> and LA. MP3 formats also available from LA.</a:t>
            </a:r>
          </a:p>
          <a:p>
            <a:r>
              <a:rPr lang="en-US" sz="2400" b="1" dirty="0" smtClean="0">
                <a:latin typeface="APHont" pitchFamily="34" charset="0"/>
              </a:rPr>
              <a:t>IEP</a:t>
            </a:r>
            <a:r>
              <a:rPr lang="en-US" sz="2400" dirty="0" smtClean="0">
                <a:latin typeface="APHont" pitchFamily="34" charset="0"/>
              </a:rPr>
              <a:t>- </a:t>
            </a:r>
            <a:r>
              <a:rPr lang="en-US" sz="1800" dirty="0" smtClean="0">
                <a:latin typeface="APHont" pitchFamily="34" charset="0"/>
              </a:rPr>
              <a:t>Individual Education Program</a:t>
            </a:r>
          </a:p>
          <a:p>
            <a:r>
              <a:rPr lang="en-US" sz="2400" b="1" dirty="0" smtClean="0">
                <a:latin typeface="APHont" pitchFamily="34" charset="0"/>
              </a:rPr>
              <a:t>LEA</a:t>
            </a:r>
            <a:r>
              <a:rPr lang="en-US" sz="2400" dirty="0" smtClean="0">
                <a:latin typeface="APHont" pitchFamily="34" charset="0"/>
              </a:rPr>
              <a:t>- </a:t>
            </a:r>
            <a:r>
              <a:rPr lang="en-US" sz="1800" dirty="0" smtClean="0">
                <a:latin typeface="APHont" pitchFamily="34" charset="0"/>
              </a:rPr>
              <a:t>Local Education Agency</a:t>
            </a:r>
          </a:p>
          <a:p>
            <a:r>
              <a:rPr lang="en-US" sz="2400" b="1" dirty="0" smtClean="0">
                <a:latin typeface="APHont" pitchFamily="34" charset="0"/>
              </a:rPr>
              <a:t>TTS-PDF-</a:t>
            </a:r>
            <a:r>
              <a:rPr lang="en-US" sz="1800" dirty="0" smtClean="0">
                <a:latin typeface="APHont" pitchFamily="34" charset="0"/>
              </a:rPr>
              <a:t>Text-To-Speech- Portable Document Format. File allowing visual and audio access to a book for students with print disabilities</a:t>
            </a:r>
          </a:p>
          <a:p>
            <a:r>
              <a:rPr lang="en-US" sz="2400" b="1" dirty="0" smtClean="0">
                <a:latin typeface="APHont" pitchFamily="34" charset="0"/>
              </a:rPr>
              <a:t>BRF- </a:t>
            </a:r>
            <a:r>
              <a:rPr lang="en-US" sz="1800" dirty="0" smtClean="0">
                <a:latin typeface="APHont" pitchFamily="34" charset="0"/>
              </a:rPr>
              <a:t>Braille Ready Format- </a:t>
            </a:r>
            <a:r>
              <a:rPr lang="en-US" sz="1800" dirty="0" err="1" smtClean="0">
                <a:latin typeface="APHont" pitchFamily="34" charset="0"/>
              </a:rPr>
              <a:t>Bookshare</a:t>
            </a:r>
            <a:endParaRPr lang="en-US" sz="1800" dirty="0" smtClean="0">
              <a:latin typeface="APHont" pitchFamily="34" charset="0"/>
            </a:endParaRPr>
          </a:p>
          <a:p>
            <a:endParaRPr lang="en-US" sz="1800" dirty="0">
              <a:latin typeface="APHont" pitchFamily="34" charset="0"/>
            </a:endParaRPr>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8</a:t>
            </a:fld>
            <a:endParaRPr lang="en-US"/>
          </a:p>
        </p:txBody>
      </p:sp>
      <p:pic>
        <p:nvPicPr>
          <p:cNvPr id="6" name="Picture 2" descr="C:\Documents and Settings\ksegers\Local Settings\Temporary Internet Files\Content.IE5\F63RXG9U\MP900400607[1].jpg"/>
          <p:cNvPicPr>
            <a:picLocks noChangeAspect="1" noChangeArrowheads="1"/>
          </p:cNvPicPr>
          <p:nvPr/>
        </p:nvPicPr>
        <p:blipFill>
          <a:blip r:embed="rId2" cstate="print"/>
          <a:srcRect/>
          <a:stretch>
            <a:fillRect/>
          </a:stretch>
        </p:blipFill>
        <p:spPr bwMode="auto">
          <a:xfrm>
            <a:off x="0" y="0"/>
            <a:ext cx="914400" cy="1524000"/>
          </a:xfrm>
          <a:prstGeom prst="rect">
            <a:avLst/>
          </a:prstGeom>
          <a:noFill/>
        </p:spPr>
      </p:pic>
      <p:pic>
        <p:nvPicPr>
          <p:cNvPr id="7" name="Picture 2" descr="C:\Documents and Settings\ksegers\Local Settings\Temporary Internet Files\Content.IE5\F63RXG9U\MP900400607[1].jpg"/>
          <p:cNvPicPr>
            <a:picLocks noChangeAspect="1" noChangeArrowheads="1"/>
          </p:cNvPicPr>
          <p:nvPr/>
        </p:nvPicPr>
        <p:blipFill>
          <a:blip r:embed="rId2" cstate="print"/>
          <a:srcRect/>
          <a:stretch>
            <a:fillRect/>
          </a:stretch>
        </p:blipFill>
        <p:spPr bwMode="auto">
          <a:xfrm>
            <a:off x="7010400" y="3352800"/>
            <a:ext cx="1520190" cy="9906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Black" pitchFamily="34" charset="0"/>
              </a:rPr>
              <a:t>Legal Mandates for AIMs</a:t>
            </a:r>
            <a:endParaRPr lang="en-US" sz="3600" dirty="0">
              <a:latin typeface="Arial Black" pitchFamily="34" charset="0"/>
            </a:endParaRPr>
          </a:p>
        </p:txBody>
      </p:sp>
      <p:sp>
        <p:nvSpPr>
          <p:cNvPr id="3" name="Content Placeholder 2"/>
          <p:cNvSpPr>
            <a:spLocks noGrp="1"/>
          </p:cNvSpPr>
          <p:nvPr>
            <p:ph idx="1"/>
          </p:nvPr>
        </p:nvSpPr>
        <p:spPr>
          <a:xfrm>
            <a:off x="533400" y="1524000"/>
            <a:ext cx="8229600" cy="4525963"/>
          </a:xfrm>
        </p:spPr>
        <p:txBody>
          <a:bodyPr>
            <a:normAutofit/>
          </a:bodyPr>
          <a:lstStyle/>
          <a:p>
            <a:r>
              <a:rPr lang="en-US" sz="2800" dirty="0" smtClean="0">
                <a:latin typeface="Arial Black" pitchFamily="34" charset="0"/>
              </a:rPr>
              <a:t>ESEA- </a:t>
            </a:r>
            <a:r>
              <a:rPr lang="en-US" sz="2000" dirty="0" smtClean="0">
                <a:latin typeface="+mj-lt"/>
              </a:rPr>
              <a:t>Elementary and Secondary Education Act</a:t>
            </a:r>
            <a:r>
              <a:rPr lang="en-US" sz="2800" dirty="0" smtClean="0">
                <a:latin typeface="+mj-lt"/>
              </a:rPr>
              <a:t> </a:t>
            </a:r>
            <a:r>
              <a:rPr lang="en-US" sz="2000" dirty="0" smtClean="0">
                <a:latin typeface="Arial Black" pitchFamily="34" charset="0"/>
              </a:rPr>
              <a:t>AKA</a:t>
            </a:r>
            <a:r>
              <a:rPr lang="en-US" sz="2800" dirty="0" smtClean="0">
                <a:latin typeface="Arial Black" pitchFamily="34" charset="0"/>
              </a:rPr>
              <a:t> </a:t>
            </a:r>
            <a:r>
              <a:rPr lang="en-US" sz="2800" u="sng" dirty="0" smtClean="0">
                <a:latin typeface="Arial Black" pitchFamily="34" charset="0"/>
              </a:rPr>
              <a:t>NCLB</a:t>
            </a:r>
            <a:r>
              <a:rPr lang="en-US" sz="2000" dirty="0" smtClean="0">
                <a:latin typeface="Arial Black" pitchFamily="34" charset="0"/>
              </a:rPr>
              <a:t>-</a:t>
            </a:r>
            <a:r>
              <a:rPr lang="en-US" sz="2000" dirty="0" smtClean="0"/>
              <a:t>No Child Left Behind</a:t>
            </a:r>
            <a:endParaRPr lang="en-US" sz="2800" dirty="0" smtClean="0"/>
          </a:p>
          <a:p>
            <a:r>
              <a:rPr lang="en-US" sz="2800" dirty="0" smtClean="0">
                <a:latin typeface="Arial Black" pitchFamily="34" charset="0"/>
              </a:rPr>
              <a:t>IDEA</a:t>
            </a:r>
            <a:r>
              <a:rPr lang="en-US" sz="2000" dirty="0" smtClean="0">
                <a:latin typeface="Arial Black" pitchFamily="34" charset="0"/>
              </a:rPr>
              <a:t>- </a:t>
            </a:r>
            <a:r>
              <a:rPr lang="en-US" sz="2000" dirty="0" smtClean="0"/>
              <a:t>Individuals with Disabilities Education Improvement Act 2004 </a:t>
            </a:r>
          </a:p>
          <a:p>
            <a:pPr lvl="1"/>
            <a:r>
              <a:rPr lang="en-US" sz="2400" dirty="0" smtClean="0">
                <a:solidFill>
                  <a:schemeClr val="bg1">
                    <a:lumMod val="50000"/>
                  </a:schemeClr>
                </a:solidFill>
                <a:latin typeface="Arial Black" pitchFamily="34" charset="0"/>
              </a:rPr>
              <a:t>Both require state and local education agencies to ensure that all students, including those with disabilities receive the supports and services they need to access, participate, and achieve in the general education  curriculum.</a:t>
            </a:r>
            <a:endParaRPr lang="en-US" sz="2400" dirty="0">
              <a:solidFill>
                <a:schemeClr val="bg1">
                  <a:lumMod val="50000"/>
                </a:schemeClr>
              </a:solidFill>
              <a:latin typeface="Arial Black" pitchFamily="34" charset="0"/>
            </a:endParaRPr>
          </a:p>
        </p:txBody>
      </p:sp>
      <p:sp>
        <p:nvSpPr>
          <p:cNvPr id="4" name="Date Placeholder 3"/>
          <p:cNvSpPr>
            <a:spLocks noGrp="1"/>
          </p:cNvSpPr>
          <p:nvPr>
            <p:ph type="dt" sz="half" idx="10"/>
          </p:nvPr>
        </p:nvSpPr>
        <p:spPr/>
        <p:txBody>
          <a:bodyPr/>
          <a:lstStyle/>
          <a:p>
            <a:fld id="{F005B4EF-D4C6-4F2C-96A5-70850BDF7B13}" type="datetime1">
              <a:rPr lang="en-US" smtClean="0"/>
              <a:pPr/>
              <a:t>9/9/2013</a:t>
            </a:fld>
            <a:endParaRPr lang="en-US"/>
          </a:p>
        </p:txBody>
      </p:sp>
      <p:sp>
        <p:nvSpPr>
          <p:cNvPr id="5" name="Slide Number Placeholder 4"/>
          <p:cNvSpPr>
            <a:spLocks noGrp="1"/>
          </p:cNvSpPr>
          <p:nvPr>
            <p:ph type="sldNum" sz="quarter" idx="12"/>
          </p:nvPr>
        </p:nvSpPr>
        <p:spPr/>
        <p:txBody>
          <a:bodyPr/>
          <a:lstStyle/>
          <a:p>
            <a:fld id="{59C6159F-9ED2-4208-A5E0-6C3C1962C26C}" type="slidenum">
              <a:rPr lang="en-US" smtClean="0"/>
              <a:pPr/>
              <a:t>9</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GaDOE Presentation Template - John Barg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alla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3.xml><?xml version="1.0" encoding="utf-8"?>
<a:theme xmlns:a="http://schemas.openxmlformats.org/drawingml/2006/main" name="1_Paralla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4.xml><?xml version="1.0" encoding="utf-8"?>
<a:theme xmlns:a="http://schemas.openxmlformats.org/drawingml/2006/main" name="2_Paralla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5.xml><?xml version="1.0" encoding="utf-8"?>
<a:theme xmlns:a="http://schemas.openxmlformats.org/drawingml/2006/main" name="3_Paralla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6.xml><?xml version="1.0" encoding="utf-8"?>
<a:theme xmlns:a="http://schemas.openxmlformats.org/drawingml/2006/main" name="4_Paralla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7.xml><?xml version="1.0" encoding="utf-8"?>
<a:theme xmlns:a="http://schemas.openxmlformats.org/drawingml/2006/main" name="5_Parallax">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GaDOE Presentation Template - John Barge</Template>
  <TotalTime>507</TotalTime>
  <Words>2548</Words>
  <Application>Microsoft Office PowerPoint</Application>
  <PresentationFormat>On-screen Show (4:3)</PresentationFormat>
  <Paragraphs>315</Paragraphs>
  <Slides>43</Slides>
  <Notes>9</Notes>
  <HiddenSlides>0</HiddenSlides>
  <MMClips>0</MMClips>
  <ScaleCrop>false</ScaleCrop>
  <HeadingPairs>
    <vt:vector size="4" baseType="variant">
      <vt:variant>
        <vt:lpstr>Theme</vt:lpstr>
      </vt:variant>
      <vt:variant>
        <vt:i4>7</vt:i4>
      </vt:variant>
      <vt:variant>
        <vt:lpstr>Slide Titles</vt:lpstr>
      </vt:variant>
      <vt:variant>
        <vt:i4>43</vt:i4>
      </vt:variant>
    </vt:vector>
  </HeadingPairs>
  <TitlesOfParts>
    <vt:vector size="50" baseType="lpstr">
      <vt:lpstr>GaDOE Presentation Template - John Barge</vt:lpstr>
      <vt:lpstr>Parallax</vt:lpstr>
      <vt:lpstr>1_Parallax</vt:lpstr>
      <vt:lpstr>2_Parallax</vt:lpstr>
      <vt:lpstr>3_Parallax</vt:lpstr>
      <vt:lpstr>4_Parallax</vt:lpstr>
      <vt:lpstr>5_Parallax</vt:lpstr>
      <vt:lpstr>Getting and Using Accessible Instructional Materials (AIMS): What You Need to Know</vt:lpstr>
      <vt:lpstr>This Session is being Recorded</vt:lpstr>
      <vt:lpstr>Credits</vt:lpstr>
      <vt:lpstr>Webinar Evaluation</vt:lpstr>
      <vt:lpstr>Join us for Upcoming Webinars!</vt:lpstr>
      <vt:lpstr>AIMs</vt:lpstr>
      <vt:lpstr>Alphabet Soup</vt:lpstr>
      <vt:lpstr>Alphabet Soup Continued</vt:lpstr>
      <vt:lpstr>Legal Mandates for AIMs</vt:lpstr>
      <vt:lpstr>IDEA 2004</vt:lpstr>
      <vt:lpstr>Legal Mandates for AIMs</vt:lpstr>
      <vt:lpstr>Legal Definition</vt:lpstr>
      <vt:lpstr>Legal Mandates for AIMs</vt:lpstr>
      <vt:lpstr>WHAT ARE AIMs?</vt:lpstr>
      <vt:lpstr>What are Alternative Formats?</vt:lpstr>
      <vt:lpstr>Eligibility, Certification, and Documentation</vt:lpstr>
      <vt:lpstr>Eligibility, Certification, and Documentation</vt:lpstr>
      <vt:lpstr>Eligibility, Certification, and Documentation</vt:lpstr>
      <vt:lpstr>Eligibility, Certification, and Documentation</vt:lpstr>
      <vt:lpstr>Eligibility, Certification, and Documentation</vt:lpstr>
      <vt:lpstr>Eligibility, Certification, and Documentation</vt:lpstr>
      <vt:lpstr>Which Format?</vt:lpstr>
      <vt:lpstr>Formats</vt:lpstr>
      <vt:lpstr>Formats</vt:lpstr>
      <vt:lpstr>Formats</vt:lpstr>
      <vt:lpstr>Formats</vt:lpstr>
      <vt:lpstr>Formats</vt:lpstr>
      <vt:lpstr>Formats</vt:lpstr>
      <vt:lpstr>Formats</vt:lpstr>
      <vt:lpstr>Formats</vt:lpstr>
      <vt:lpstr>DAISY vs. PDF</vt:lpstr>
      <vt:lpstr>Primary Sources of Accessible Textbooks in Georgia</vt:lpstr>
      <vt:lpstr>Bookshare</vt:lpstr>
      <vt:lpstr> Bookshare www.bookshare.org  </vt:lpstr>
      <vt:lpstr>Learning Ally</vt:lpstr>
      <vt:lpstr>Learning Ally</vt:lpstr>
      <vt:lpstr>PowerPoint Presentation</vt:lpstr>
      <vt:lpstr>PowerPoint Presentation</vt:lpstr>
      <vt:lpstr>PowerPoint Presentation</vt:lpstr>
      <vt:lpstr>Reading Technology</vt:lpstr>
      <vt:lpstr>PowerPoint Presentation</vt:lpstr>
      <vt:lpstr>For additional information contact:</vt:lpstr>
      <vt:lpstr>Webinar 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ksegers</dc:creator>
  <cp:lastModifiedBy>Liz Persaud</cp:lastModifiedBy>
  <cp:revision>68</cp:revision>
  <dcterms:created xsi:type="dcterms:W3CDTF">2012-09-13T14:29:04Z</dcterms:created>
  <dcterms:modified xsi:type="dcterms:W3CDTF">2013-09-09T21:33:01Z</dcterms:modified>
</cp:coreProperties>
</file>