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3" r:id="rId2"/>
    <p:sldMasterId id="2147483898" r:id="rId3"/>
  </p:sldMasterIdLst>
  <p:notesMasterIdLst>
    <p:notesMasterId r:id="rId45"/>
  </p:notesMasterIdLst>
  <p:handoutMasterIdLst>
    <p:handoutMasterId r:id="rId46"/>
  </p:handoutMasterIdLst>
  <p:sldIdLst>
    <p:sldId id="270" r:id="rId4"/>
    <p:sldId id="289" r:id="rId5"/>
    <p:sldId id="328" r:id="rId6"/>
    <p:sldId id="332" r:id="rId7"/>
    <p:sldId id="291" r:id="rId8"/>
    <p:sldId id="293" r:id="rId9"/>
    <p:sldId id="294" r:id="rId10"/>
    <p:sldId id="304" r:id="rId11"/>
    <p:sldId id="307" r:id="rId12"/>
    <p:sldId id="296" r:id="rId13"/>
    <p:sldId id="334" r:id="rId14"/>
    <p:sldId id="335" r:id="rId15"/>
    <p:sldId id="336" r:id="rId16"/>
    <p:sldId id="337" r:id="rId17"/>
    <p:sldId id="338" r:id="rId18"/>
    <p:sldId id="339" r:id="rId19"/>
    <p:sldId id="340" r:id="rId20"/>
    <p:sldId id="341" r:id="rId21"/>
    <p:sldId id="342" r:id="rId22"/>
    <p:sldId id="343" r:id="rId23"/>
    <p:sldId id="324" r:id="rId24"/>
    <p:sldId id="326" r:id="rId25"/>
    <p:sldId id="325" r:id="rId26"/>
    <p:sldId id="318" r:id="rId27"/>
    <p:sldId id="319" r:id="rId28"/>
    <p:sldId id="321" r:id="rId29"/>
    <p:sldId id="322" r:id="rId30"/>
    <p:sldId id="309" r:id="rId31"/>
    <p:sldId id="310" r:id="rId32"/>
    <p:sldId id="311" r:id="rId33"/>
    <p:sldId id="316" r:id="rId34"/>
    <p:sldId id="312" r:id="rId35"/>
    <p:sldId id="323" r:id="rId36"/>
    <p:sldId id="317" r:id="rId37"/>
    <p:sldId id="313" r:id="rId38"/>
    <p:sldId id="320" r:id="rId39"/>
    <p:sldId id="314" r:id="rId40"/>
    <p:sldId id="301" r:id="rId41"/>
    <p:sldId id="302" r:id="rId42"/>
    <p:sldId id="333" r:id="rId43"/>
    <p:sldId id="286" r:id="rId44"/>
  </p:sldIdLst>
  <p:sldSz cx="9144000" cy="6858000" type="letter"/>
  <p:notesSz cx="6858000" cy="9144000"/>
  <p:custDataLst>
    <p:tags r:id="rId47"/>
  </p:custDataLst>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5192"/>
    <a:srgbClr val="008AD1"/>
    <a:srgbClr val="A3D35A"/>
    <a:srgbClr val="CC8A3E"/>
    <a:srgbClr val="24346A"/>
    <a:srgbClr val="34416D"/>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60" autoAdjust="0"/>
    <p:restoredTop sz="90859" autoAdjust="0"/>
  </p:normalViewPr>
  <p:slideViewPr>
    <p:cSldViewPr snapToGrid="0">
      <p:cViewPr varScale="1">
        <p:scale>
          <a:sx n="46" d="100"/>
          <a:sy n="46" d="100"/>
        </p:scale>
        <p:origin x="-1493"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4" d="100"/>
          <a:sy n="64" d="100"/>
        </p:scale>
        <p:origin x="-2597"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A77765-C937-4DD8-851F-B39DE6687891}" type="datetimeFigureOut">
              <a:rPr lang="en-US"/>
              <a:pPr>
                <a:defRPr/>
              </a:pPr>
              <a:t>2/5/2015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9C849BD-6795-45EC-B8F2-8BD6D291E531}" type="slidenum">
              <a:rPr lang="en-US"/>
              <a:pPr>
                <a:defRPr/>
              </a:pPr>
              <a:t>‹#›</a:t>
            </a:fld>
            <a:endParaRPr lang="en-US" dirty="0"/>
          </a:p>
        </p:txBody>
      </p:sp>
    </p:spTree>
    <p:extLst>
      <p:ext uri="{BB962C8B-B14F-4D97-AF65-F5344CB8AC3E}">
        <p14:creationId xmlns:p14="http://schemas.microsoft.com/office/powerpoint/2010/main" val="526547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C863572-E40E-4411-B643-EFE960A6F984}" type="slidenum">
              <a:rPr lang="en-US"/>
              <a:pPr>
                <a:defRPr/>
              </a:pPr>
              <a:t>‹#›</a:t>
            </a:fld>
            <a:endParaRPr lang="en-US" dirty="0"/>
          </a:p>
        </p:txBody>
      </p:sp>
    </p:spTree>
    <p:extLst>
      <p:ext uri="{BB962C8B-B14F-4D97-AF65-F5344CB8AC3E}">
        <p14:creationId xmlns:p14="http://schemas.microsoft.com/office/powerpoint/2010/main" val="2884599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83A27F8A-3FEC-48C2-876F-8FB40406D583}" type="slidenum">
              <a:rPr lang="en-US" smtClean="0"/>
              <a:pPr>
                <a:defRPr/>
              </a:pPr>
              <a:t>1</a:t>
            </a:fld>
            <a:endParaRPr lang="en-US" dirty="0"/>
          </a:p>
        </p:txBody>
      </p:sp>
    </p:spTree>
    <p:extLst>
      <p:ext uri="{BB962C8B-B14F-4D97-AF65-F5344CB8AC3E}">
        <p14:creationId xmlns:p14="http://schemas.microsoft.com/office/powerpoint/2010/main" val="526768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863572-E40E-4411-B643-EFE960A6F984}" type="slidenum">
              <a:rPr lang="en-US" smtClean="0"/>
              <a:pPr>
                <a:defRPr/>
              </a:pPr>
              <a:t>8</a:t>
            </a:fld>
            <a:endParaRPr lang="en-US" dirty="0"/>
          </a:p>
        </p:txBody>
      </p:sp>
    </p:spTree>
    <p:extLst>
      <p:ext uri="{BB962C8B-B14F-4D97-AF65-F5344CB8AC3E}">
        <p14:creationId xmlns:p14="http://schemas.microsoft.com/office/powerpoint/2010/main" val="2638538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266DB51D-2DB7-4179-92C7-7323466BD6D1}" type="slidenum">
              <a:rPr lang="en-US" smtClean="0"/>
              <a:pPr/>
              <a:t>12</a:t>
            </a:fld>
            <a:endParaRPr lang="en-US" smtClean="0"/>
          </a:p>
        </p:txBody>
      </p:sp>
    </p:spTree>
    <p:extLst>
      <p:ext uri="{BB962C8B-B14F-4D97-AF65-F5344CB8AC3E}">
        <p14:creationId xmlns:p14="http://schemas.microsoft.com/office/powerpoint/2010/main" val="73120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Linea</a:t>
            </a:r>
          </a:p>
        </p:txBody>
      </p:sp>
      <p:sp>
        <p:nvSpPr>
          <p:cNvPr id="41988" name="Slide Number Placeholder 3"/>
          <p:cNvSpPr>
            <a:spLocks noGrp="1"/>
          </p:cNvSpPr>
          <p:nvPr>
            <p:ph type="sldNum" sz="quarter" idx="5"/>
          </p:nvPr>
        </p:nvSpPr>
        <p:spPr bwMode="auto">
          <a:noFill/>
          <a:ln>
            <a:miter lim="800000"/>
            <a:headEnd/>
            <a:tailEnd/>
          </a:ln>
        </p:spPr>
        <p:txBody>
          <a:bodyPr/>
          <a:lstStyle/>
          <a:p>
            <a:fld id="{C64D4473-7632-43FA-88CE-2BF6EA70561F}" type="slidenum">
              <a:rPr lang="en-US" smtClean="0"/>
              <a:pPr/>
              <a:t>13</a:t>
            </a:fld>
            <a:endParaRPr lang="en-US" smtClean="0"/>
          </a:p>
        </p:txBody>
      </p:sp>
    </p:spTree>
    <p:extLst>
      <p:ext uri="{BB962C8B-B14F-4D97-AF65-F5344CB8AC3E}">
        <p14:creationId xmlns:p14="http://schemas.microsoft.com/office/powerpoint/2010/main" val="3206814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863572-E40E-4411-B643-EFE960A6F984}" type="slidenum">
              <a:rPr lang="en-US" smtClean="0"/>
              <a:pPr>
                <a:defRPr/>
              </a:pPr>
              <a:t>40</a:t>
            </a:fld>
            <a:endParaRPr lang="en-US" dirty="0"/>
          </a:p>
        </p:txBody>
      </p:sp>
    </p:spTree>
    <p:extLst>
      <p:ext uri="{BB962C8B-B14F-4D97-AF65-F5344CB8AC3E}">
        <p14:creationId xmlns:p14="http://schemas.microsoft.com/office/powerpoint/2010/main" val="3467769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ATIA_ppt_titleslide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M:\ATIA\2015 Conference\ELS\Logos\ATIA 2015 Orlando.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5025" y="276225"/>
            <a:ext cx="29400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ctrTitle"/>
          </p:nvPr>
        </p:nvSpPr>
        <p:spPr>
          <a:xfrm>
            <a:off x="1271588" y="1804988"/>
            <a:ext cx="6600825" cy="1744662"/>
          </a:xfrm>
        </p:spPr>
        <p:txBody>
          <a:bodyPr/>
          <a:lstStyle>
            <a:lvl1pPr algn="ctr">
              <a:lnSpc>
                <a:spcPct val="90000"/>
              </a:lnSpc>
              <a:defRPr sz="4000">
                <a:solidFill>
                  <a:schemeClr val="tx1"/>
                </a:solidFill>
              </a:defRPr>
            </a:lvl1pPr>
          </a:lstStyle>
          <a:p>
            <a:r>
              <a:rPr lang="en-US" dirty="0" smtClean="0"/>
              <a:t>Click to edit Master title style</a:t>
            </a:r>
            <a:endParaRPr lang="en-US" dirty="0"/>
          </a:p>
        </p:txBody>
      </p:sp>
      <p:sp>
        <p:nvSpPr>
          <p:cNvPr id="10244" name="Rectangle 4"/>
          <p:cNvSpPr>
            <a:spLocks noGrp="1" noChangeArrowheads="1"/>
          </p:cNvSpPr>
          <p:nvPr>
            <p:ph type="subTitle" idx="1"/>
          </p:nvPr>
        </p:nvSpPr>
        <p:spPr>
          <a:xfrm>
            <a:off x="1266825" y="3768725"/>
            <a:ext cx="6608763" cy="2509838"/>
          </a:xfrm>
        </p:spPr>
        <p:txBody>
          <a:bodyPr/>
          <a:lstStyle>
            <a:lvl1pPr marL="0" indent="0" algn="ctr">
              <a:lnSpc>
                <a:spcPct val="90000"/>
              </a:lnSpc>
              <a:spcBef>
                <a:spcPct val="0"/>
              </a:spcBef>
              <a:buFont typeface="Times" pitchFamily="1" charset="0"/>
              <a:buNone/>
              <a:defRPr sz="2800"/>
            </a:lvl1pPr>
          </a:lstStyle>
          <a:p>
            <a:r>
              <a:rPr lang="en-US" smtClean="0"/>
              <a:t>Click to edit Master subtitle style</a:t>
            </a:r>
            <a:endParaRPr lang="en-US"/>
          </a:p>
        </p:txBody>
      </p:sp>
      <p:sp>
        <p:nvSpPr>
          <p:cNvPr id="6" name="Footer Placeholder 1"/>
          <p:cNvSpPr>
            <a:spLocks noGrp="1"/>
          </p:cNvSpPr>
          <p:nvPr>
            <p:ph type="ftr" sz="quarter" idx="10"/>
          </p:nvPr>
        </p:nvSpPr>
        <p:spPr/>
        <p:txBody>
          <a:bodyPr/>
          <a:lstStyle>
            <a:lvl1pPr>
              <a:defRPr/>
            </a:lvl1pPr>
          </a:lstStyle>
          <a:p>
            <a:pPr>
              <a:defRPr/>
            </a:pPr>
            <a:r>
              <a:rPr lang="en-US"/>
              <a:t>Handouts are available at: www.atia.org/orlandohandouts</a:t>
            </a:r>
            <a:endParaRPr lang="en-US" sz="900"/>
          </a:p>
        </p:txBody>
      </p:sp>
      <p:sp>
        <p:nvSpPr>
          <p:cNvPr id="7" name="Slide Number Placeholder 2"/>
          <p:cNvSpPr>
            <a:spLocks noGrp="1"/>
          </p:cNvSpPr>
          <p:nvPr>
            <p:ph type="sldNum" sz="quarter" idx="11"/>
          </p:nvPr>
        </p:nvSpPr>
        <p:spPr/>
        <p:txBody>
          <a:bodyPr/>
          <a:lstStyle>
            <a:lvl1pPr>
              <a:defRPr/>
            </a:lvl1pPr>
          </a:lstStyle>
          <a:p>
            <a:pPr>
              <a:defRPr/>
            </a:pPr>
            <a:fld id="{E5FF35E6-B24D-4FFB-AB31-41F0C3ED8461}" type="slidenum">
              <a:rPr lang="en-US"/>
              <a:pPr>
                <a:defRPr/>
              </a:pPr>
              <a:t>‹#›</a:t>
            </a:fld>
            <a:endParaRPr lang="en-US" sz="1400" dirty="0"/>
          </a:p>
        </p:txBody>
      </p:sp>
    </p:spTree>
    <p:extLst>
      <p:ext uri="{BB962C8B-B14F-4D97-AF65-F5344CB8AC3E}">
        <p14:creationId xmlns:p14="http://schemas.microsoft.com/office/powerpoint/2010/main" val="87057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529CF15C-DA2D-4001-B360-4353B0C437D1}" type="slidenum">
              <a:rPr lang="en-US"/>
              <a:pPr>
                <a:defRPr/>
              </a:pPr>
              <a:t>‹#›</a:t>
            </a:fld>
            <a:endParaRPr lang="en-US" sz="1400" b="0" dirty="0"/>
          </a:p>
        </p:txBody>
      </p:sp>
    </p:spTree>
    <p:extLst>
      <p:ext uri="{BB962C8B-B14F-4D97-AF65-F5344CB8AC3E}">
        <p14:creationId xmlns:p14="http://schemas.microsoft.com/office/powerpoint/2010/main" val="404581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D09C2B91-0632-403E-901A-CCB87C2FA76E}" type="slidenum">
              <a:rPr lang="en-US"/>
              <a:pPr>
                <a:defRPr/>
              </a:pPr>
              <a:t>‹#›</a:t>
            </a:fld>
            <a:endParaRPr lang="en-US" sz="1400" b="0" dirty="0"/>
          </a:p>
        </p:txBody>
      </p:sp>
    </p:spTree>
    <p:extLst>
      <p:ext uri="{BB962C8B-B14F-4D97-AF65-F5344CB8AC3E}">
        <p14:creationId xmlns:p14="http://schemas.microsoft.com/office/powerpoint/2010/main" val="1117226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08E3AA3-346D-44EC-B75A-EB7DA04579D6}" type="slidenum">
              <a:rPr lang="en-US"/>
              <a:pPr>
                <a:defRPr/>
              </a:pPr>
              <a:t>‹#›</a:t>
            </a:fld>
            <a:endParaRPr lang="en-US" sz="1400" b="0" dirty="0"/>
          </a:p>
        </p:txBody>
      </p:sp>
    </p:spTree>
    <p:extLst>
      <p:ext uri="{BB962C8B-B14F-4D97-AF65-F5344CB8AC3E}">
        <p14:creationId xmlns:p14="http://schemas.microsoft.com/office/powerpoint/2010/main" val="212253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9A844CB1-08B3-44B9-AC3F-BF8CAA79DB43}" type="slidenum">
              <a:rPr lang="en-US"/>
              <a:pPr>
                <a:defRPr/>
              </a:pPr>
              <a:t>‹#›</a:t>
            </a:fld>
            <a:endParaRPr lang="en-US" sz="1400" b="0" dirty="0"/>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sz="900" dirty="0"/>
          </a:p>
        </p:txBody>
      </p:sp>
    </p:spTree>
    <p:extLst>
      <p:ext uri="{BB962C8B-B14F-4D97-AF65-F5344CB8AC3E}">
        <p14:creationId xmlns:p14="http://schemas.microsoft.com/office/powerpoint/2010/main" val="3515349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4500" y="1104900"/>
            <a:ext cx="2108200" cy="4891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1104900"/>
            <a:ext cx="6175375" cy="48910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86D928C9-91D7-4284-8A7D-06F50E2B610C}" type="slidenum">
              <a:rPr lang="en-US"/>
              <a:pPr>
                <a:defRPr/>
              </a:pPr>
              <a:t>‹#›</a:t>
            </a:fld>
            <a:endParaRPr lang="en-US" sz="1400" b="0" dirty="0"/>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sz="900" dirty="0"/>
          </a:p>
        </p:txBody>
      </p:sp>
    </p:spTree>
    <p:extLst>
      <p:ext uri="{BB962C8B-B14F-4D97-AF65-F5344CB8AC3E}">
        <p14:creationId xmlns:p14="http://schemas.microsoft.com/office/powerpoint/2010/main" val="3641206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9900" y="1104900"/>
            <a:ext cx="8432800" cy="5715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6725" y="1879600"/>
            <a:ext cx="8431213" cy="4116388"/>
          </a:xfrm>
        </p:spPr>
        <p:txBody>
          <a:bodyPr/>
          <a:lstStyle/>
          <a:p>
            <a:pPr lvl="0"/>
            <a:r>
              <a:rPr lang="en-US" noProof="0" dirty="0" smtClean="0"/>
              <a:t>Click icon to add table</a:t>
            </a:r>
            <a:endParaRPr lang="en-US" noProof="0" dirty="0"/>
          </a:p>
        </p:txBody>
      </p:sp>
      <p:sp>
        <p:nvSpPr>
          <p:cNvPr id="4" name="Slide Number Placeholder 3"/>
          <p:cNvSpPr>
            <a:spLocks noGrp="1"/>
          </p:cNvSpPr>
          <p:nvPr>
            <p:ph type="sldNum" sz="quarter" idx="10"/>
          </p:nvPr>
        </p:nvSpPr>
        <p:spPr/>
        <p:txBody>
          <a:bodyPr/>
          <a:lstStyle>
            <a:lvl1pPr>
              <a:defRPr/>
            </a:lvl1pPr>
          </a:lstStyle>
          <a:p>
            <a:pPr>
              <a:defRPr/>
            </a:pPr>
            <a:fld id="{4A594C9A-0D48-4384-961C-58FE28660436}" type="slidenum">
              <a:rPr lang="en-US"/>
              <a:pPr>
                <a:defRPr/>
              </a:pPr>
              <a:t>‹#›</a:t>
            </a:fld>
            <a:endParaRPr lang="en-US" sz="1400" b="0" dirty="0"/>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sz="900" dirty="0"/>
          </a:p>
        </p:txBody>
      </p:sp>
    </p:spTree>
    <p:extLst>
      <p:ext uri="{BB962C8B-B14F-4D97-AF65-F5344CB8AC3E}">
        <p14:creationId xmlns:p14="http://schemas.microsoft.com/office/powerpoint/2010/main" val="1836063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900" y="1104900"/>
            <a:ext cx="8432800" cy="571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6725" y="1879600"/>
            <a:ext cx="4138613" cy="4116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57738" y="1879600"/>
            <a:ext cx="4140200" cy="4116388"/>
          </a:xfrm>
        </p:spPr>
        <p:txBody>
          <a:bodyPr/>
          <a:lstStyle/>
          <a:p>
            <a:pPr lvl="0"/>
            <a:r>
              <a:rPr lang="en-US" noProof="0" dirty="0" smtClean="0"/>
              <a:t>Click icon to add chart</a:t>
            </a:r>
            <a:endParaRPr lang="en-US" noProof="0" dirty="0"/>
          </a:p>
        </p:txBody>
      </p:sp>
      <p:sp>
        <p:nvSpPr>
          <p:cNvPr id="5" name="Slide Number Placeholder 4"/>
          <p:cNvSpPr>
            <a:spLocks noGrp="1"/>
          </p:cNvSpPr>
          <p:nvPr>
            <p:ph type="sldNum" sz="quarter" idx="10"/>
          </p:nvPr>
        </p:nvSpPr>
        <p:spPr/>
        <p:txBody>
          <a:bodyPr/>
          <a:lstStyle>
            <a:lvl1pPr>
              <a:defRPr/>
            </a:lvl1pPr>
          </a:lstStyle>
          <a:p>
            <a:pPr>
              <a:defRPr/>
            </a:pPr>
            <a:fld id="{2BF4EAB5-0590-4F77-9D49-80F6CA89FF4D}" type="slidenum">
              <a:rPr lang="en-US"/>
              <a:pPr>
                <a:defRPr/>
              </a:pPr>
              <a:t>‹#›</a:t>
            </a:fld>
            <a:endParaRPr lang="en-US" sz="1400" b="0" dirty="0"/>
          </a:p>
        </p:txBody>
      </p:sp>
    </p:spTree>
    <p:extLst>
      <p:ext uri="{BB962C8B-B14F-4D97-AF65-F5344CB8AC3E}">
        <p14:creationId xmlns:p14="http://schemas.microsoft.com/office/powerpoint/2010/main" val="3611815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F35A93B-73D4-4D54-A603-B37C7388ADA2}" type="slidenum">
              <a:rPr lang="en-US"/>
              <a:pPr>
                <a:defRPr/>
              </a:pPr>
              <a:t>‹#›</a:t>
            </a:fld>
            <a:endParaRPr lang="en-US" dirty="0"/>
          </a:p>
        </p:txBody>
      </p:sp>
    </p:spTree>
    <p:extLst>
      <p:ext uri="{BB962C8B-B14F-4D97-AF65-F5344CB8AC3E}">
        <p14:creationId xmlns:p14="http://schemas.microsoft.com/office/powerpoint/2010/main" val="1851760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EFE049-DBBC-495D-A577-97ADBBA319C8}" type="slidenum">
              <a:rPr lang="en-US"/>
              <a:pPr>
                <a:defRPr/>
              </a:pPr>
              <a:t>‹#›</a:t>
            </a:fld>
            <a:endParaRPr lang="en-US" dirty="0"/>
          </a:p>
        </p:txBody>
      </p:sp>
    </p:spTree>
    <p:extLst>
      <p:ext uri="{BB962C8B-B14F-4D97-AF65-F5344CB8AC3E}">
        <p14:creationId xmlns:p14="http://schemas.microsoft.com/office/powerpoint/2010/main" val="1163536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0FE342-D7A7-402D-8DC4-F8F01E3B94F3}" type="slidenum">
              <a:rPr lang="en-US"/>
              <a:pPr>
                <a:defRPr/>
              </a:pPr>
              <a:t>‹#›</a:t>
            </a:fld>
            <a:endParaRPr lang="en-US" dirty="0"/>
          </a:p>
        </p:txBody>
      </p:sp>
    </p:spTree>
    <p:extLst>
      <p:ext uri="{BB962C8B-B14F-4D97-AF65-F5344CB8AC3E}">
        <p14:creationId xmlns:p14="http://schemas.microsoft.com/office/powerpoint/2010/main" val="222197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38CAB7F6-B704-426D-98B5-E36678B71673}" type="slidenum">
              <a:rPr lang="en-US"/>
              <a:pPr>
                <a:defRPr/>
              </a:pPr>
              <a:t>‹#›</a:t>
            </a:fld>
            <a:endParaRPr lang="en-US" sz="1400" b="0" dirty="0"/>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sz="900"/>
          </a:p>
        </p:txBody>
      </p:sp>
    </p:spTree>
    <p:extLst>
      <p:ext uri="{BB962C8B-B14F-4D97-AF65-F5344CB8AC3E}">
        <p14:creationId xmlns:p14="http://schemas.microsoft.com/office/powerpoint/2010/main" val="2609388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B5FAE8-36BA-4D83-8691-E4417E8DA53E}" type="slidenum">
              <a:rPr lang="en-US"/>
              <a:pPr>
                <a:defRPr/>
              </a:pPr>
              <a:t>‹#›</a:t>
            </a:fld>
            <a:endParaRPr lang="en-US" dirty="0"/>
          </a:p>
        </p:txBody>
      </p:sp>
    </p:spTree>
    <p:extLst>
      <p:ext uri="{BB962C8B-B14F-4D97-AF65-F5344CB8AC3E}">
        <p14:creationId xmlns:p14="http://schemas.microsoft.com/office/powerpoint/2010/main" val="3528454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BBAC2D2-5026-489A-900E-5F17EB8BF27D}" type="slidenum">
              <a:rPr lang="en-US"/>
              <a:pPr>
                <a:defRPr/>
              </a:pPr>
              <a:t>‹#›</a:t>
            </a:fld>
            <a:endParaRPr lang="en-US" dirty="0"/>
          </a:p>
        </p:txBody>
      </p:sp>
    </p:spTree>
    <p:extLst>
      <p:ext uri="{BB962C8B-B14F-4D97-AF65-F5344CB8AC3E}">
        <p14:creationId xmlns:p14="http://schemas.microsoft.com/office/powerpoint/2010/main" val="3434521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6C5D4AA-91AB-4AF7-A3F8-714DE6F7958F}" type="slidenum">
              <a:rPr lang="en-US"/>
              <a:pPr>
                <a:defRPr/>
              </a:pPr>
              <a:t>‹#›</a:t>
            </a:fld>
            <a:endParaRPr lang="en-US" dirty="0"/>
          </a:p>
        </p:txBody>
      </p:sp>
    </p:spTree>
    <p:extLst>
      <p:ext uri="{BB962C8B-B14F-4D97-AF65-F5344CB8AC3E}">
        <p14:creationId xmlns:p14="http://schemas.microsoft.com/office/powerpoint/2010/main" val="2913758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5C5D72D-02FA-4DC0-B0E8-4FA3D7D1653B}" type="slidenum">
              <a:rPr lang="en-US"/>
              <a:pPr>
                <a:defRPr/>
              </a:pPr>
              <a:t>‹#›</a:t>
            </a:fld>
            <a:endParaRPr lang="en-US" dirty="0"/>
          </a:p>
        </p:txBody>
      </p:sp>
    </p:spTree>
    <p:extLst>
      <p:ext uri="{BB962C8B-B14F-4D97-AF65-F5344CB8AC3E}">
        <p14:creationId xmlns:p14="http://schemas.microsoft.com/office/powerpoint/2010/main" val="33959530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494DE21-98DD-4E8F-A6A1-395DAD7AC99D}" type="slidenum">
              <a:rPr lang="en-US"/>
              <a:pPr>
                <a:defRPr/>
              </a:pPr>
              <a:t>‹#›</a:t>
            </a:fld>
            <a:endParaRPr lang="en-US" dirty="0"/>
          </a:p>
        </p:txBody>
      </p:sp>
    </p:spTree>
    <p:extLst>
      <p:ext uri="{BB962C8B-B14F-4D97-AF65-F5344CB8AC3E}">
        <p14:creationId xmlns:p14="http://schemas.microsoft.com/office/powerpoint/2010/main" val="557253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442B77-C3EA-44C0-BAF7-8B6E6617348E}" type="slidenum">
              <a:rPr lang="en-US"/>
              <a:pPr>
                <a:defRPr/>
              </a:pPr>
              <a:t>‹#›</a:t>
            </a:fld>
            <a:endParaRPr lang="en-US" dirty="0"/>
          </a:p>
        </p:txBody>
      </p:sp>
    </p:spTree>
    <p:extLst>
      <p:ext uri="{BB962C8B-B14F-4D97-AF65-F5344CB8AC3E}">
        <p14:creationId xmlns:p14="http://schemas.microsoft.com/office/powerpoint/2010/main" val="31109624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390E65-215B-4791-BA3D-73516B017B2A}" type="slidenum">
              <a:rPr lang="en-US"/>
              <a:pPr>
                <a:defRPr/>
              </a:pPr>
              <a:t>‹#›</a:t>
            </a:fld>
            <a:endParaRPr lang="en-US" dirty="0"/>
          </a:p>
        </p:txBody>
      </p:sp>
    </p:spTree>
    <p:extLst>
      <p:ext uri="{BB962C8B-B14F-4D97-AF65-F5344CB8AC3E}">
        <p14:creationId xmlns:p14="http://schemas.microsoft.com/office/powerpoint/2010/main" val="2033178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BC41EB4-C6ED-4D5A-8027-A0C7569D6861}" type="slidenum">
              <a:rPr lang="en-US"/>
              <a:pPr>
                <a:defRPr/>
              </a:pPr>
              <a:t>‹#›</a:t>
            </a:fld>
            <a:endParaRPr lang="en-US" dirty="0"/>
          </a:p>
        </p:txBody>
      </p:sp>
    </p:spTree>
    <p:extLst>
      <p:ext uri="{BB962C8B-B14F-4D97-AF65-F5344CB8AC3E}">
        <p14:creationId xmlns:p14="http://schemas.microsoft.com/office/powerpoint/2010/main" val="52233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D1D237-9A32-4E39-A826-37B9364E3295}" type="slidenum">
              <a:rPr lang="en-US"/>
              <a:pPr>
                <a:defRPr/>
              </a:pPr>
              <a:t>‹#›</a:t>
            </a:fld>
            <a:endParaRPr lang="en-US" dirty="0"/>
          </a:p>
        </p:txBody>
      </p:sp>
    </p:spTree>
    <p:extLst>
      <p:ext uri="{BB962C8B-B14F-4D97-AF65-F5344CB8AC3E}">
        <p14:creationId xmlns:p14="http://schemas.microsoft.com/office/powerpoint/2010/main" val="15303054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6AE416-AFD6-4B76-A787-CCEEF442257D}" type="slidenum">
              <a:rPr lang="en-US"/>
              <a:pPr>
                <a:defRPr/>
              </a:pPr>
              <a:t>‹#›</a:t>
            </a:fld>
            <a:endParaRPr lang="en-US" dirty="0"/>
          </a:p>
        </p:txBody>
      </p:sp>
    </p:spTree>
    <p:extLst>
      <p:ext uri="{BB962C8B-B14F-4D97-AF65-F5344CB8AC3E}">
        <p14:creationId xmlns:p14="http://schemas.microsoft.com/office/powerpoint/2010/main" val="192938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5"/>
          <p:cNvSpPr>
            <a:spLocks noGrp="1"/>
          </p:cNvSpPr>
          <p:nvPr>
            <p:ph type="body" sz="quarter" idx="12"/>
          </p:nvPr>
        </p:nvSpPr>
        <p:spPr>
          <a:xfrm>
            <a:off x="511237" y="6211126"/>
            <a:ext cx="3989387" cy="308428"/>
          </a:xfrm>
        </p:spPr>
        <p:txBody>
          <a:bodyPr/>
          <a:lstStyle>
            <a:lvl1pPr marL="0" indent="0">
              <a:buFontTx/>
              <a:buNone/>
              <a:defRPr sz="1200"/>
            </a:lvl1pPr>
          </a:lstStyle>
          <a:p>
            <a:pPr lvl="0"/>
            <a:r>
              <a:rPr lang="en-US" smtClean="0"/>
              <a:t>Click to edit Master text styles</a:t>
            </a:r>
          </a:p>
        </p:txBody>
      </p:sp>
      <p:sp>
        <p:nvSpPr>
          <p:cNvPr id="4" name="Slide Number Placeholder 2"/>
          <p:cNvSpPr>
            <a:spLocks noGrp="1"/>
          </p:cNvSpPr>
          <p:nvPr>
            <p:ph type="sldNum" sz="quarter" idx="13"/>
          </p:nvPr>
        </p:nvSpPr>
        <p:spPr/>
        <p:txBody>
          <a:bodyPr/>
          <a:lstStyle>
            <a:lvl1pPr>
              <a:defRPr/>
            </a:lvl1pPr>
          </a:lstStyle>
          <a:p>
            <a:pPr>
              <a:defRPr/>
            </a:pPr>
            <a:fld id="{574D4F00-C53C-49B4-BA87-EA3F6130074C}" type="slidenum">
              <a:rPr lang="en-US"/>
              <a:pPr>
                <a:defRPr/>
              </a:pPr>
              <a:t>‹#›</a:t>
            </a:fld>
            <a:endParaRPr lang="en-US" sz="1400" dirty="0"/>
          </a:p>
        </p:txBody>
      </p:sp>
      <p:sp>
        <p:nvSpPr>
          <p:cNvPr id="5" name="Footer Placeholder 3"/>
          <p:cNvSpPr>
            <a:spLocks noGrp="1"/>
          </p:cNvSpPr>
          <p:nvPr>
            <p:ph type="ftr" sz="quarter" idx="14"/>
          </p:nvPr>
        </p:nvSpPr>
        <p:spPr>
          <a:xfrm>
            <a:off x="471488" y="6180138"/>
            <a:ext cx="4206875" cy="373062"/>
          </a:xfrm>
        </p:spPr>
        <p:txBody>
          <a:bodyPr/>
          <a:lstStyle>
            <a:lvl1pPr>
              <a:defRPr sz="1200">
                <a:latin typeface="+mn-lt"/>
              </a:defRPr>
            </a:lvl1pPr>
          </a:lstStyle>
          <a:p>
            <a:pPr>
              <a:defRPr/>
            </a:pPr>
            <a:r>
              <a:rPr lang="en-US"/>
              <a:t>Handouts are available at: www.atia.org/orlandohandouts</a:t>
            </a:r>
            <a:endParaRPr lang="en-US" dirty="0"/>
          </a:p>
        </p:txBody>
      </p:sp>
    </p:spTree>
    <p:extLst>
      <p:ext uri="{BB962C8B-B14F-4D97-AF65-F5344CB8AC3E}">
        <p14:creationId xmlns:p14="http://schemas.microsoft.com/office/powerpoint/2010/main" val="23667667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BD28873-B49B-448A-AE5A-ECA0936A6AEB}" type="slidenum">
              <a:rPr lang="en-US"/>
              <a:pPr>
                <a:defRPr/>
              </a:pPr>
              <a:t>‹#›</a:t>
            </a:fld>
            <a:endParaRPr lang="en-US" dirty="0"/>
          </a:p>
        </p:txBody>
      </p:sp>
    </p:spTree>
    <p:extLst>
      <p:ext uri="{BB962C8B-B14F-4D97-AF65-F5344CB8AC3E}">
        <p14:creationId xmlns:p14="http://schemas.microsoft.com/office/powerpoint/2010/main" val="3974417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3B1D4E-DC73-4FA3-8A78-36495C00EEDA}" type="slidenum">
              <a:rPr lang="en-US"/>
              <a:pPr>
                <a:defRPr/>
              </a:pPr>
              <a:t>‹#›</a:t>
            </a:fld>
            <a:endParaRPr lang="en-US" dirty="0"/>
          </a:p>
        </p:txBody>
      </p:sp>
    </p:spTree>
    <p:extLst>
      <p:ext uri="{BB962C8B-B14F-4D97-AF65-F5344CB8AC3E}">
        <p14:creationId xmlns:p14="http://schemas.microsoft.com/office/powerpoint/2010/main" val="1009524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2DABD98-5093-4408-AB09-CA98345BE7BF}" type="slidenum">
              <a:rPr lang="en-US"/>
              <a:pPr>
                <a:defRPr/>
              </a:pPr>
              <a:t>‹#›</a:t>
            </a:fld>
            <a:endParaRPr lang="en-US" dirty="0"/>
          </a:p>
        </p:txBody>
      </p:sp>
    </p:spTree>
    <p:extLst>
      <p:ext uri="{BB962C8B-B14F-4D97-AF65-F5344CB8AC3E}">
        <p14:creationId xmlns:p14="http://schemas.microsoft.com/office/powerpoint/2010/main" val="28750935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D78A99C-249B-4CE9-93C5-4CD89D6A4A8A}" type="slidenum">
              <a:rPr lang="en-US"/>
              <a:pPr>
                <a:defRPr/>
              </a:pPr>
              <a:t>‹#›</a:t>
            </a:fld>
            <a:endParaRPr lang="en-US" dirty="0"/>
          </a:p>
        </p:txBody>
      </p:sp>
    </p:spTree>
    <p:extLst>
      <p:ext uri="{BB962C8B-B14F-4D97-AF65-F5344CB8AC3E}">
        <p14:creationId xmlns:p14="http://schemas.microsoft.com/office/powerpoint/2010/main" val="31415675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D2145E7-0769-40DC-BCF4-652097885D91}" type="slidenum">
              <a:rPr lang="en-US"/>
              <a:pPr>
                <a:defRPr/>
              </a:pPr>
              <a:t>‹#›</a:t>
            </a:fld>
            <a:endParaRPr lang="en-US" dirty="0"/>
          </a:p>
        </p:txBody>
      </p:sp>
    </p:spTree>
    <p:extLst>
      <p:ext uri="{BB962C8B-B14F-4D97-AF65-F5344CB8AC3E}">
        <p14:creationId xmlns:p14="http://schemas.microsoft.com/office/powerpoint/2010/main" val="19767594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6C6B96D-3DBB-4C4E-9FEB-684DB88FE786}" type="slidenum">
              <a:rPr lang="en-US"/>
              <a:pPr>
                <a:defRPr/>
              </a:pPr>
              <a:t>‹#›</a:t>
            </a:fld>
            <a:endParaRPr lang="en-US" dirty="0"/>
          </a:p>
        </p:txBody>
      </p:sp>
    </p:spTree>
    <p:extLst>
      <p:ext uri="{BB962C8B-B14F-4D97-AF65-F5344CB8AC3E}">
        <p14:creationId xmlns:p14="http://schemas.microsoft.com/office/powerpoint/2010/main" val="17907020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1F14CB4-1D12-4CC9-A366-4C769C0E4ED0}" type="slidenum">
              <a:rPr lang="en-US"/>
              <a:pPr>
                <a:defRPr/>
              </a:pPr>
              <a:t>‹#›</a:t>
            </a:fld>
            <a:endParaRPr lang="en-US" dirty="0"/>
          </a:p>
        </p:txBody>
      </p:sp>
    </p:spTree>
    <p:extLst>
      <p:ext uri="{BB962C8B-B14F-4D97-AF65-F5344CB8AC3E}">
        <p14:creationId xmlns:p14="http://schemas.microsoft.com/office/powerpoint/2010/main" val="21675192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2BC036-4804-44A3-8D03-F25074847D8D}" type="slidenum">
              <a:rPr lang="en-US"/>
              <a:pPr>
                <a:defRPr/>
              </a:pPr>
              <a:t>‹#›</a:t>
            </a:fld>
            <a:endParaRPr lang="en-US" dirty="0"/>
          </a:p>
        </p:txBody>
      </p:sp>
    </p:spTree>
    <p:extLst>
      <p:ext uri="{BB962C8B-B14F-4D97-AF65-F5344CB8AC3E}">
        <p14:creationId xmlns:p14="http://schemas.microsoft.com/office/powerpoint/2010/main" val="40593008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C7A0C-9C1F-45C8-A083-525FB7B002AB}" type="slidenum">
              <a:rPr lang="en-US"/>
              <a:pPr>
                <a:defRPr/>
              </a:pPr>
              <a:t>‹#›</a:t>
            </a:fld>
            <a:endParaRPr lang="en-US" dirty="0"/>
          </a:p>
        </p:txBody>
      </p:sp>
    </p:spTree>
    <p:extLst>
      <p:ext uri="{BB962C8B-B14F-4D97-AF65-F5344CB8AC3E}">
        <p14:creationId xmlns:p14="http://schemas.microsoft.com/office/powerpoint/2010/main" val="21919670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5534025" y="320675"/>
            <a:ext cx="3170238" cy="1033463"/>
          </a:xfrm>
        </p:spPr>
        <p:txBody>
          <a:bodyPr rtlCol="0">
            <a:normAutofit/>
          </a:bodyPr>
          <a:lstStyle/>
          <a:p>
            <a:pPr lvl="0"/>
            <a:endParaRPr lang="en-US" noProof="0" dirty="0" smtClean="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6"/>
          </p:nvPr>
        </p:nvSpPr>
        <p:spPr/>
        <p:txBody>
          <a:bodyPr/>
          <a:lstStyle>
            <a:lvl1pPr>
              <a:defRPr/>
            </a:lvl1pPr>
          </a:lstStyle>
          <a:p>
            <a:pPr>
              <a:defRPr/>
            </a:pPr>
            <a:fld id="{07484D1A-156B-45EF-921E-DE2FE8D3684E}" type="slidenum">
              <a:rPr lang="en-US"/>
              <a:pPr>
                <a:defRPr/>
              </a:pPr>
              <a:t>‹#›</a:t>
            </a:fld>
            <a:endParaRPr lang="en-US" dirty="0"/>
          </a:p>
        </p:txBody>
      </p:sp>
    </p:spTree>
    <p:extLst>
      <p:ext uri="{BB962C8B-B14F-4D97-AF65-F5344CB8AC3E}">
        <p14:creationId xmlns:p14="http://schemas.microsoft.com/office/powerpoint/2010/main" val="197261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69CAFBC7-9EA7-4276-95F2-5E139833BD98}" type="slidenum">
              <a:rPr lang="en-US"/>
              <a:pPr>
                <a:defRPr/>
              </a:pPr>
              <a:t>‹#›</a:t>
            </a:fld>
            <a:endParaRPr lang="en-US" sz="1400" dirty="0"/>
          </a:p>
        </p:txBody>
      </p:sp>
      <p:sp>
        <p:nvSpPr>
          <p:cNvPr id="4" name="Footer Placeholder 3"/>
          <p:cNvSpPr>
            <a:spLocks noGrp="1"/>
          </p:cNvSpPr>
          <p:nvPr>
            <p:ph type="ftr" sz="quarter" idx="11"/>
          </p:nvPr>
        </p:nvSpPr>
        <p:spPr>
          <a:xfrm>
            <a:off x="471488" y="6299200"/>
            <a:ext cx="4611687" cy="373063"/>
          </a:xfrm>
        </p:spPr>
        <p:txBody>
          <a:bodyPr/>
          <a:lstStyle>
            <a:lvl1pPr>
              <a:defRPr sz="1200" b="0" i="1" cap="none" baseline="0">
                <a:latin typeface="Arial" pitchFamily="34" charset="0"/>
              </a:defRPr>
            </a:lvl1pPr>
          </a:lstStyle>
          <a:p>
            <a:pPr>
              <a:defRPr/>
            </a:pPr>
            <a:r>
              <a:rPr lang="en-US"/>
              <a:t>Handouts are available at: www.atia.org/orlandohandouts</a:t>
            </a:r>
          </a:p>
        </p:txBody>
      </p:sp>
    </p:spTree>
    <p:extLst>
      <p:ext uri="{BB962C8B-B14F-4D97-AF65-F5344CB8AC3E}">
        <p14:creationId xmlns:p14="http://schemas.microsoft.com/office/powerpoint/2010/main" val="425772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EA6353B-F890-4842-A80B-B62C76A1CC96}" type="slidenum">
              <a:rPr lang="en-US"/>
              <a:pPr>
                <a:defRPr/>
              </a:pPr>
              <a:t>‹#›</a:t>
            </a:fld>
            <a:endParaRPr lang="en-US" sz="1400" dirty="0"/>
          </a:p>
        </p:txBody>
      </p:sp>
      <p:sp>
        <p:nvSpPr>
          <p:cNvPr id="4" name="Rectangle 11"/>
          <p:cNvSpPr>
            <a:spLocks noGrp="1" noChangeArrowheads="1"/>
          </p:cNvSpPr>
          <p:nvPr>
            <p:ph type="ftr" sz="quarter" idx="11"/>
          </p:nvPr>
        </p:nvSpPr>
        <p:spPr>
          <a:ln/>
        </p:spPr>
        <p:txBody>
          <a:bodyPr/>
          <a:lstStyle>
            <a:lvl1pPr>
              <a:defRPr/>
            </a:lvl1pPr>
          </a:lstStyle>
          <a:p>
            <a:pPr>
              <a:defRPr/>
            </a:pPr>
            <a:r>
              <a:rPr lang="en-US"/>
              <a:t>Handouts are available at: www.atia.org/orlandohandouts</a:t>
            </a:r>
            <a:endParaRPr lang="en-US" sz="900"/>
          </a:p>
        </p:txBody>
      </p:sp>
    </p:spTree>
    <p:extLst>
      <p:ext uri="{BB962C8B-B14F-4D97-AF65-F5344CB8AC3E}">
        <p14:creationId xmlns:p14="http://schemas.microsoft.com/office/powerpoint/2010/main" val="258995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D03C6B7B-F608-4F66-B20D-5556C01C37B3}" type="slidenum">
              <a:rPr lang="en-US"/>
              <a:pPr>
                <a:defRPr/>
              </a:pPr>
              <a:t>‹#›</a:t>
            </a:fld>
            <a:endParaRPr lang="en-US" sz="1400" b="0" dirty="0"/>
          </a:p>
        </p:txBody>
      </p:sp>
    </p:spTree>
    <p:extLst>
      <p:ext uri="{BB962C8B-B14F-4D97-AF65-F5344CB8AC3E}">
        <p14:creationId xmlns:p14="http://schemas.microsoft.com/office/powerpoint/2010/main" val="326579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6725" y="1879600"/>
            <a:ext cx="4138613" cy="411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7738" y="1879600"/>
            <a:ext cx="4140200" cy="411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5F1DD39E-F5F8-486C-8634-D6F8981BAF98}" type="slidenum">
              <a:rPr lang="en-US"/>
              <a:pPr>
                <a:defRPr/>
              </a:pPr>
              <a:t>‹#›</a:t>
            </a:fld>
            <a:endParaRPr lang="en-US" sz="1400" b="0" dirty="0"/>
          </a:p>
        </p:txBody>
      </p:sp>
    </p:spTree>
    <p:extLst>
      <p:ext uri="{BB962C8B-B14F-4D97-AF65-F5344CB8AC3E}">
        <p14:creationId xmlns:p14="http://schemas.microsoft.com/office/powerpoint/2010/main" val="74024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F9FDC9C3-2807-48CE-B8AE-5A30087D0DD0}" type="slidenum">
              <a:rPr lang="en-US"/>
              <a:pPr>
                <a:defRPr/>
              </a:pPr>
              <a:t>‹#›</a:t>
            </a:fld>
            <a:endParaRPr lang="en-US" sz="1400" b="0" dirty="0"/>
          </a:p>
        </p:txBody>
      </p:sp>
    </p:spTree>
    <p:extLst>
      <p:ext uri="{BB962C8B-B14F-4D97-AF65-F5344CB8AC3E}">
        <p14:creationId xmlns:p14="http://schemas.microsoft.com/office/powerpoint/2010/main" val="57418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73456EE2-DA95-40FE-8A2A-9F7CC3D6BE7F}" type="slidenum">
              <a:rPr lang="en-US"/>
              <a:pPr>
                <a:defRPr/>
              </a:pPr>
              <a:t>‹#›</a:t>
            </a:fld>
            <a:endParaRPr lang="en-US" sz="1400" b="0" dirty="0"/>
          </a:p>
        </p:txBody>
      </p:sp>
    </p:spTree>
    <p:extLst>
      <p:ext uri="{BB962C8B-B14F-4D97-AF65-F5344CB8AC3E}">
        <p14:creationId xmlns:p14="http://schemas.microsoft.com/office/powerpoint/2010/main" val="2881292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7" descr="ATIA_ppt_masterslide1"/>
          <p:cNvPicPr>
            <a:picLocks noChangeAspect="1" noChangeArrowheads="1"/>
          </p:cNvPicPr>
          <p:nvPr/>
        </p:nvPicPr>
        <p:blipFill>
          <a:blip r:embed="rId18" cstate="email">
            <a:extLst>
              <a:ext uri="{28A0092B-C50C-407E-A947-70E740481C1C}">
                <a14:useLocalDpi xmlns:a14="http://schemas.microsoft.com/office/drawing/2010/main"/>
              </a:ext>
            </a:extLst>
          </a:blip>
          <a:srcRect/>
          <a:stretch>
            <a:fillRect/>
          </a:stretch>
        </p:blipFill>
        <p:spPr bwMode="auto">
          <a:xfrm>
            <a:off x="-1588"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69900" y="1176338"/>
            <a:ext cx="8432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66725" y="1879600"/>
            <a:ext cx="8431213" cy="411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061200" y="6292850"/>
            <a:ext cx="183515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300" b="1">
                <a:cs typeface="+mn-cs"/>
              </a:defRPr>
            </a:lvl1pPr>
          </a:lstStyle>
          <a:p>
            <a:pPr>
              <a:defRPr/>
            </a:pPr>
            <a:fld id="{952D219E-DED9-4D17-856D-0CF424C21F7A}" type="slidenum">
              <a:rPr lang="en-US"/>
              <a:pPr>
                <a:defRPr/>
              </a:pPr>
              <a:t>‹#›</a:t>
            </a:fld>
            <a:endParaRPr lang="en-US" sz="1400" dirty="0"/>
          </a:p>
        </p:txBody>
      </p:sp>
      <p:sp>
        <p:nvSpPr>
          <p:cNvPr id="1035" name="Rectangle 11"/>
          <p:cNvSpPr>
            <a:spLocks noGrp="1" noChangeArrowheads="1"/>
          </p:cNvSpPr>
          <p:nvPr>
            <p:ph type="ftr" sz="quarter" idx="3"/>
          </p:nvPr>
        </p:nvSpPr>
        <p:spPr bwMode="auto">
          <a:xfrm>
            <a:off x="471488" y="6180138"/>
            <a:ext cx="3319462" cy="3730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i="1">
                <a:latin typeface="Times New Roman" pitchFamily="1" charset="0"/>
                <a:cs typeface="+mn-cs"/>
              </a:defRPr>
            </a:lvl1pPr>
          </a:lstStyle>
          <a:p>
            <a:pPr>
              <a:defRPr/>
            </a:pPr>
            <a:r>
              <a:rPr lang="en-US"/>
              <a:t>Handouts are available at: www.atia.org/orlandohandouts</a:t>
            </a:r>
            <a:endParaRPr lang="en-US" sz="900"/>
          </a:p>
        </p:txBody>
      </p:sp>
      <p:pic>
        <p:nvPicPr>
          <p:cNvPr id="1031" name="Picture 1"/>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bwMode="auto">
          <a:xfrm>
            <a:off x="6478588" y="177800"/>
            <a:ext cx="22907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51" r:id="rId1"/>
    <p:sldLayoutId id="2147484452" r:id="rId2"/>
    <p:sldLayoutId id="2147484453" r:id="rId3"/>
    <p:sldLayoutId id="2147484454" r:id="rId4"/>
    <p:sldLayoutId id="2147484427" r:id="rId5"/>
    <p:sldLayoutId id="2147484455" r:id="rId6"/>
    <p:sldLayoutId id="2147484456" r:id="rId7"/>
    <p:sldLayoutId id="2147484457" r:id="rId8"/>
    <p:sldLayoutId id="2147484458" r:id="rId9"/>
    <p:sldLayoutId id="2147484459" r:id="rId10"/>
    <p:sldLayoutId id="2147484460" r:id="rId11"/>
    <p:sldLayoutId id="2147484461" r:id="rId12"/>
    <p:sldLayoutId id="2147484462" r:id="rId13"/>
    <p:sldLayoutId id="2147484463" r:id="rId14"/>
    <p:sldLayoutId id="2147484464" r:id="rId15"/>
    <p:sldLayoutId id="2147484465" r:id="rId16"/>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chemeClr val="folHlink"/>
          </a:solidFill>
          <a:latin typeface="+mj-lt"/>
          <a:ea typeface="+mj-ea"/>
          <a:cs typeface="+mj-cs"/>
        </a:defRPr>
      </a:lvl1pPr>
      <a:lvl2pPr algn="l" rtl="0" eaLnBrk="0" fontAlgn="base" hangingPunct="0">
        <a:spcBef>
          <a:spcPct val="0"/>
        </a:spcBef>
        <a:spcAft>
          <a:spcPct val="0"/>
        </a:spcAft>
        <a:defRPr sz="2800" b="1">
          <a:solidFill>
            <a:schemeClr val="folHlink"/>
          </a:solidFill>
          <a:latin typeface="Arial" charset="0"/>
        </a:defRPr>
      </a:lvl2pPr>
      <a:lvl3pPr algn="l" rtl="0" eaLnBrk="0" fontAlgn="base" hangingPunct="0">
        <a:spcBef>
          <a:spcPct val="0"/>
        </a:spcBef>
        <a:spcAft>
          <a:spcPct val="0"/>
        </a:spcAft>
        <a:defRPr sz="2800" b="1">
          <a:solidFill>
            <a:schemeClr val="folHlink"/>
          </a:solidFill>
          <a:latin typeface="Arial" charset="0"/>
        </a:defRPr>
      </a:lvl3pPr>
      <a:lvl4pPr algn="l" rtl="0" eaLnBrk="0" fontAlgn="base" hangingPunct="0">
        <a:spcBef>
          <a:spcPct val="0"/>
        </a:spcBef>
        <a:spcAft>
          <a:spcPct val="0"/>
        </a:spcAft>
        <a:defRPr sz="2800" b="1">
          <a:solidFill>
            <a:schemeClr val="folHlink"/>
          </a:solidFill>
          <a:latin typeface="Arial" charset="0"/>
        </a:defRPr>
      </a:lvl4pPr>
      <a:lvl5pPr algn="l" rtl="0" eaLnBrk="0" fontAlgn="base" hangingPunct="0">
        <a:spcBef>
          <a:spcPct val="0"/>
        </a:spcBef>
        <a:spcAft>
          <a:spcPct val="0"/>
        </a:spcAft>
        <a:defRPr sz="2800" b="1">
          <a:solidFill>
            <a:schemeClr val="folHlink"/>
          </a:solidFill>
          <a:latin typeface="Arial" charset="0"/>
        </a:defRPr>
      </a:lvl5pPr>
      <a:lvl6pPr marL="457200" algn="l" rtl="0" eaLnBrk="1" fontAlgn="base" hangingPunct="1">
        <a:spcBef>
          <a:spcPct val="0"/>
        </a:spcBef>
        <a:spcAft>
          <a:spcPct val="0"/>
        </a:spcAft>
        <a:defRPr sz="2800" b="1">
          <a:solidFill>
            <a:schemeClr val="folHlink"/>
          </a:solidFill>
          <a:latin typeface="Arial" charset="0"/>
        </a:defRPr>
      </a:lvl6pPr>
      <a:lvl7pPr marL="914400" algn="l" rtl="0" eaLnBrk="1" fontAlgn="base" hangingPunct="1">
        <a:spcBef>
          <a:spcPct val="0"/>
        </a:spcBef>
        <a:spcAft>
          <a:spcPct val="0"/>
        </a:spcAft>
        <a:defRPr sz="2800" b="1">
          <a:solidFill>
            <a:schemeClr val="folHlink"/>
          </a:solidFill>
          <a:latin typeface="Arial" charset="0"/>
        </a:defRPr>
      </a:lvl7pPr>
      <a:lvl8pPr marL="1371600" algn="l" rtl="0" eaLnBrk="1" fontAlgn="base" hangingPunct="1">
        <a:spcBef>
          <a:spcPct val="0"/>
        </a:spcBef>
        <a:spcAft>
          <a:spcPct val="0"/>
        </a:spcAft>
        <a:defRPr sz="2800" b="1">
          <a:solidFill>
            <a:schemeClr val="folHlink"/>
          </a:solidFill>
          <a:latin typeface="Arial" charset="0"/>
        </a:defRPr>
      </a:lvl8pPr>
      <a:lvl9pPr marL="1828800" algn="l" rtl="0" eaLnBrk="1" fontAlgn="base" hangingPunct="1">
        <a:spcBef>
          <a:spcPct val="0"/>
        </a:spcBef>
        <a:spcAft>
          <a:spcPct val="0"/>
        </a:spcAft>
        <a:defRPr sz="2800" b="1">
          <a:solidFill>
            <a:schemeClr val="folHlink"/>
          </a:solidFill>
          <a:latin typeface="Arial" charset="0"/>
        </a:defRPr>
      </a:lvl9pPr>
    </p:titleStyle>
    <p:bodyStyle>
      <a:lvl1pPr marL="282575" indent="-282575" algn="l" rtl="0" eaLnBrk="0" fontAlgn="base" hangingPunct="0">
        <a:spcBef>
          <a:spcPct val="50000"/>
        </a:spcBef>
        <a:spcAft>
          <a:spcPct val="0"/>
        </a:spcAft>
        <a:buClr>
          <a:schemeClr val="folHlink"/>
        </a:buClr>
        <a:buFont typeface="Times" pitchFamily="1" charset="0"/>
        <a:buChar char="•"/>
        <a:defRPr sz="2200">
          <a:solidFill>
            <a:schemeClr val="tx1"/>
          </a:solidFill>
          <a:latin typeface="+mn-lt"/>
          <a:ea typeface="+mn-ea"/>
          <a:cs typeface="+mn-cs"/>
        </a:defRPr>
      </a:lvl1pPr>
      <a:lvl2pPr marL="682625" indent="-225425" algn="l" rtl="0" eaLnBrk="0" fontAlgn="base" hangingPunct="0">
        <a:lnSpc>
          <a:spcPct val="90000"/>
        </a:lnSpc>
        <a:spcBef>
          <a:spcPct val="20000"/>
        </a:spcBef>
        <a:spcAft>
          <a:spcPct val="0"/>
        </a:spcAft>
        <a:buClr>
          <a:schemeClr val="folHlink"/>
        </a:buClr>
        <a:buSzPct val="100000"/>
        <a:buFont typeface="Times" pitchFamily="1" charset="0"/>
        <a:buChar char="•"/>
        <a:defRPr>
          <a:solidFill>
            <a:schemeClr val="tx1"/>
          </a:solidFill>
          <a:latin typeface="+mn-lt"/>
        </a:defRPr>
      </a:lvl2pPr>
      <a:lvl3pPr marL="1081088" indent="-166688" algn="l" rtl="0" eaLnBrk="0" fontAlgn="base" hangingPunct="0">
        <a:spcBef>
          <a:spcPct val="5000"/>
        </a:spcBef>
        <a:spcAft>
          <a:spcPct val="0"/>
        </a:spcAft>
        <a:buClr>
          <a:schemeClr val="folHlink"/>
        </a:buClr>
        <a:buFont typeface="Times" pitchFamily="1" charset="0"/>
        <a:buChar char="•"/>
        <a:defRPr sz="1400">
          <a:solidFill>
            <a:schemeClr val="tx1"/>
          </a:solidFill>
          <a:latin typeface="+mn-lt"/>
        </a:defRPr>
      </a:lvl3pPr>
      <a:lvl4pPr marL="1544638" indent="-173038" algn="l" rtl="0" eaLnBrk="0" fontAlgn="base" hangingPunct="0">
        <a:spcBef>
          <a:spcPct val="0"/>
        </a:spcBef>
        <a:spcAft>
          <a:spcPct val="0"/>
        </a:spcAft>
        <a:buClr>
          <a:schemeClr val="folHlink"/>
        </a:buClr>
        <a:buFont typeface="Times" pitchFamily="1" charset="0"/>
        <a:buChar char="•"/>
        <a:defRPr sz="1300" i="1">
          <a:solidFill>
            <a:schemeClr val="tx1"/>
          </a:solidFill>
          <a:latin typeface="+mn-lt"/>
        </a:defRPr>
      </a:lvl4pPr>
      <a:lvl5pPr marL="1995488" indent="-166688" algn="l" rtl="0" eaLnBrk="0" fontAlgn="base" hangingPunct="0">
        <a:spcBef>
          <a:spcPct val="0"/>
        </a:spcBef>
        <a:spcAft>
          <a:spcPct val="0"/>
        </a:spcAft>
        <a:buClr>
          <a:schemeClr val="folHlink"/>
        </a:buClr>
        <a:buFont typeface="Times" pitchFamily="1" charset="0"/>
        <a:buChar char="•"/>
        <a:defRPr sz="1200" i="1">
          <a:solidFill>
            <a:schemeClr val="tx1"/>
          </a:solidFill>
          <a:latin typeface="+mn-lt"/>
        </a:defRPr>
      </a:lvl5pPr>
      <a:lvl6pPr marL="24526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6pPr>
      <a:lvl7pPr marL="29098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7pPr>
      <a:lvl8pPr marL="33670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8pPr>
      <a:lvl9pPr marL="38242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FB7566B-34DB-47D1-B762-5CA1AE9C5B3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16DC6EF-F8E5-48AB-9015-86B5DCECA52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tia.org/orlandohandout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MJYLfekgw2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tunes.apple.com/us/app/kid-cbt*abc-way/id552651162?mt=8"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eatergood.berkeley.edu/article/item/tips_for_teaching_mindfulness_to_kid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3oFg87-gQoc" TargetMode="External"/><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38.xml.rels><?xml version="1.0" encoding="UTF-8" standalone="yes"?>
<Relationships xmlns="http://schemas.openxmlformats.org/package/2006/relationships"><Relationship Id="rId3" Type="http://schemas.openxmlformats.org/officeDocument/2006/relationships/hyperlink" Target="http://bridgingapps.org/" TargetMode="External"/><Relationship Id="rId2" Type="http://schemas.openxmlformats.org/officeDocument/2006/relationships/hyperlink" Target="http://www.gatfl.org/favorite-search.php" TargetMode="External"/><Relationship Id="rId1" Type="http://schemas.openxmlformats.org/officeDocument/2006/relationships/slideLayout" Target="../slideLayouts/slideLayout1.xml"/><Relationship Id="rId4" Type="http://schemas.openxmlformats.org/officeDocument/2006/relationships/hyperlink" Target="http://appcrawlr.com/"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facingus.org/" TargetMode="External"/><Relationship Id="rId2" Type="http://schemas.openxmlformats.org/officeDocument/2006/relationships/hyperlink" Target="http://www.dbsa.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www.aacinstitute.org/" TargetMode="External"/><Relationship Id="rId2" Type="http://schemas.openxmlformats.org/officeDocument/2006/relationships/hyperlink" Target="http://www.atia.org/CEU" TargetMode="External"/><Relationship Id="rId1" Type="http://schemas.openxmlformats.org/officeDocument/2006/relationships/slideLayout" Target="../slideLayouts/slideLayout4.xml"/><Relationship Id="rId4" Type="http://schemas.openxmlformats.org/officeDocument/2006/relationships/hyperlink" Target="http://www.atia.org/orlandohandou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dbsalliance.org/Track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271588" y="1517650"/>
            <a:ext cx="6600825" cy="1581150"/>
          </a:xfrm>
        </p:spPr>
        <p:txBody>
          <a:bodyPr/>
          <a:lstStyle/>
          <a:p>
            <a:pPr eaLnBrk="1" hangingPunct="1"/>
            <a:r>
              <a:rPr lang="en-US" altLang="en-US" sz="2400" dirty="0" smtClean="0">
                <a:solidFill>
                  <a:srgbClr val="000000"/>
                </a:solidFill>
              </a:rPr>
              <a:t>Session Code: ATIF021</a:t>
            </a:r>
            <a:r>
              <a:rPr lang="en-US" altLang="en-US" dirty="0" smtClean="0">
                <a:solidFill>
                  <a:srgbClr val="000000"/>
                </a:solidFill>
              </a:rPr>
              <a:t/>
            </a:r>
            <a:br>
              <a:rPr lang="en-US" altLang="en-US" dirty="0" smtClean="0">
                <a:solidFill>
                  <a:srgbClr val="000000"/>
                </a:solidFill>
              </a:rPr>
            </a:br>
            <a:r>
              <a:rPr lang="en-US" altLang="en-US" sz="3200" dirty="0" smtClean="0">
                <a:solidFill>
                  <a:srgbClr val="000000"/>
                </a:solidFill>
                <a:latin typeface="Verdana" pitchFamily="34" charset="0"/>
              </a:rPr>
              <a:t>Here’s Hope:</a:t>
            </a:r>
            <a:br>
              <a:rPr lang="en-US" altLang="en-US" sz="3200" dirty="0" smtClean="0">
                <a:solidFill>
                  <a:srgbClr val="000000"/>
                </a:solidFill>
                <a:latin typeface="Verdana" pitchFamily="34" charset="0"/>
              </a:rPr>
            </a:br>
            <a:r>
              <a:rPr lang="en-US" altLang="en-US" sz="2800" dirty="0" smtClean="0">
                <a:solidFill>
                  <a:srgbClr val="000000"/>
                </a:solidFill>
                <a:latin typeface="Verdana" pitchFamily="34" charset="0"/>
              </a:rPr>
              <a:t>Assistive Technology Supporting Mental Health</a:t>
            </a:r>
            <a:endParaRPr lang="en-US" altLang="en-US" dirty="0" smtClean="0"/>
          </a:p>
        </p:txBody>
      </p:sp>
      <p:sp>
        <p:nvSpPr>
          <p:cNvPr id="19459" name="Rectangle 3"/>
          <p:cNvSpPr>
            <a:spLocks noGrp="1" noChangeArrowheads="1"/>
          </p:cNvSpPr>
          <p:nvPr>
            <p:ph type="subTitle" idx="1"/>
          </p:nvPr>
        </p:nvSpPr>
        <p:spPr>
          <a:xfrm>
            <a:off x="1301750" y="3160713"/>
            <a:ext cx="6608763" cy="3311525"/>
          </a:xfrm>
        </p:spPr>
        <p:txBody>
          <a:bodyPr/>
          <a:lstStyle/>
          <a:p>
            <a:pPr eaLnBrk="1" fontAlgn="auto" hangingPunct="1">
              <a:lnSpc>
                <a:spcPct val="100000"/>
              </a:lnSpc>
              <a:spcBef>
                <a:spcPct val="20000"/>
              </a:spcBef>
              <a:spcAft>
                <a:spcPts val="0"/>
              </a:spcAft>
              <a:buClrTx/>
              <a:defRPr/>
            </a:pPr>
            <a:r>
              <a:rPr lang="en-US" altLang="en-US" sz="1400" b="1" kern="1200" dirty="0">
                <a:solidFill>
                  <a:prstClr val="black"/>
                </a:solidFill>
                <a:latin typeface="Calibri"/>
              </a:rPr>
              <a:t>Curt Johnson, M.S., CRC, ATP</a:t>
            </a:r>
          </a:p>
          <a:p>
            <a:pPr eaLnBrk="1" fontAlgn="auto" hangingPunct="1">
              <a:lnSpc>
                <a:spcPct val="100000"/>
              </a:lnSpc>
              <a:spcBef>
                <a:spcPct val="20000"/>
              </a:spcBef>
              <a:spcAft>
                <a:spcPts val="0"/>
              </a:spcAft>
              <a:buClrTx/>
              <a:defRPr/>
            </a:pPr>
            <a:r>
              <a:rPr lang="en-US" altLang="en-US" sz="1400" b="1" kern="1200" dirty="0">
                <a:solidFill>
                  <a:prstClr val="black"/>
                </a:solidFill>
                <a:latin typeface="Calibri"/>
              </a:rPr>
              <a:t>University of Washington Medical </a:t>
            </a:r>
            <a:r>
              <a:rPr lang="en-US" altLang="en-US" sz="1400" b="1" kern="1200" dirty="0" smtClean="0">
                <a:solidFill>
                  <a:prstClr val="black"/>
                </a:solidFill>
                <a:latin typeface="Calibri"/>
              </a:rPr>
              <a:t>Center</a:t>
            </a:r>
          </a:p>
          <a:p>
            <a:pPr eaLnBrk="1" fontAlgn="auto" hangingPunct="1">
              <a:lnSpc>
                <a:spcPct val="100000"/>
              </a:lnSpc>
              <a:spcBef>
                <a:spcPct val="20000"/>
              </a:spcBef>
              <a:spcAft>
                <a:spcPts val="0"/>
              </a:spcAft>
              <a:buClrTx/>
              <a:defRPr/>
            </a:pPr>
            <a:endParaRPr lang="en-US" altLang="en-US" sz="1400" b="1" kern="1200" dirty="0">
              <a:solidFill>
                <a:prstClr val="black"/>
              </a:solidFill>
              <a:latin typeface="Calibri"/>
            </a:endParaRPr>
          </a:p>
          <a:p>
            <a:pPr eaLnBrk="1" fontAlgn="auto" hangingPunct="1">
              <a:lnSpc>
                <a:spcPct val="100000"/>
              </a:lnSpc>
              <a:spcBef>
                <a:spcPct val="20000"/>
              </a:spcBef>
              <a:spcAft>
                <a:spcPts val="0"/>
              </a:spcAft>
              <a:buClrTx/>
              <a:defRPr/>
            </a:pPr>
            <a:r>
              <a:rPr lang="en-US" altLang="en-US" sz="1400" b="1" kern="1200" dirty="0">
                <a:solidFill>
                  <a:prstClr val="black"/>
                </a:solidFill>
                <a:latin typeface="Calibri"/>
              </a:rPr>
              <a:t>Cinda Johnson , </a:t>
            </a:r>
            <a:r>
              <a:rPr lang="en-US" altLang="en-US" sz="1400" b="1" kern="1200" dirty="0" err="1">
                <a:solidFill>
                  <a:prstClr val="black"/>
                </a:solidFill>
                <a:latin typeface="Calibri"/>
              </a:rPr>
              <a:t>Ed.D</a:t>
            </a:r>
            <a:r>
              <a:rPr lang="en-US" altLang="en-US" sz="1400" b="1" kern="1200" dirty="0">
                <a:solidFill>
                  <a:prstClr val="black"/>
                </a:solidFill>
                <a:latin typeface="Calibri"/>
              </a:rPr>
              <a:t>. </a:t>
            </a:r>
          </a:p>
          <a:p>
            <a:pPr eaLnBrk="1" fontAlgn="auto" hangingPunct="1">
              <a:lnSpc>
                <a:spcPct val="100000"/>
              </a:lnSpc>
              <a:spcBef>
                <a:spcPct val="20000"/>
              </a:spcBef>
              <a:spcAft>
                <a:spcPts val="0"/>
              </a:spcAft>
              <a:buClrTx/>
              <a:defRPr/>
            </a:pPr>
            <a:r>
              <a:rPr lang="en-US" altLang="en-US" sz="1400" b="1" kern="1200" dirty="0">
                <a:solidFill>
                  <a:prstClr val="black"/>
                </a:solidFill>
                <a:latin typeface="Calibri"/>
              </a:rPr>
              <a:t>Seattle University</a:t>
            </a:r>
          </a:p>
          <a:p>
            <a:pPr eaLnBrk="1" fontAlgn="auto" hangingPunct="1">
              <a:lnSpc>
                <a:spcPct val="100000"/>
              </a:lnSpc>
              <a:spcBef>
                <a:spcPct val="20000"/>
              </a:spcBef>
              <a:spcAft>
                <a:spcPts val="0"/>
              </a:spcAft>
              <a:buClrTx/>
              <a:defRPr/>
            </a:pPr>
            <a:endParaRPr lang="en-US" altLang="en-US" sz="1400" b="1" kern="1200" dirty="0">
              <a:solidFill>
                <a:prstClr val="black"/>
              </a:solidFill>
              <a:latin typeface="Calibri"/>
            </a:endParaRPr>
          </a:p>
          <a:p>
            <a:pPr eaLnBrk="1" fontAlgn="auto" hangingPunct="1">
              <a:lnSpc>
                <a:spcPct val="100000"/>
              </a:lnSpc>
              <a:spcBef>
                <a:spcPts val="0"/>
              </a:spcBef>
              <a:spcAft>
                <a:spcPts val="0"/>
              </a:spcAft>
              <a:buClrTx/>
              <a:defRPr/>
            </a:pPr>
            <a:r>
              <a:rPr lang="en-US" sz="1400" b="1" kern="1200" dirty="0">
                <a:solidFill>
                  <a:prstClr val="black"/>
                </a:solidFill>
                <a:latin typeface="Calibri"/>
                <a:ea typeface="Calibri"/>
                <a:cs typeface="Times New Roman"/>
              </a:rPr>
              <a:t>Carolyn P. Phillips, M.Ed., ATP </a:t>
            </a:r>
          </a:p>
          <a:p>
            <a:pPr eaLnBrk="1" fontAlgn="auto" hangingPunct="1">
              <a:lnSpc>
                <a:spcPct val="100000"/>
              </a:lnSpc>
              <a:spcBef>
                <a:spcPts val="0"/>
              </a:spcBef>
              <a:spcAft>
                <a:spcPts val="0"/>
              </a:spcAft>
              <a:buClrTx/>
              <a:defRPr/>
            </a:pPr>
            <a:r>
              <a:rPr lang="en-US" sz="1400" b="1" kern="1200" dirty="0">
                <a:solidFill>
                  <a:prstClr val="black"/>
                </a:solidFill>
                <a:latin typeface="Calibri"/>
                <a:ea typeface="Calibri"/>
                <a:cs typeface="Times New Roman"/>
              </a:rPr>
              <a:t>Director, Tools for Life </a:t>
            </a:r>
          </a:p>
          <a:p>
            <a:pPr eaLnBrk="1" fontAlgn="auto" hangingPunct="1">
              <a:lnSpc>
                <a:spcPct val="100000"/>
              </a:lnSpc>
              <a:spcBef>
                <a:spcPct val="20000"/>
              </a:spcBef>
              <a:spcAft>
                <a:spcPts val="0"/>
              </a:spcAft>
              <a:buClrTx/>
              <a:defRPr/>
            </a:pPr>
            <a:endParaRPr lang="en-US" altLang="en-US" sz="1400" b="1" kern="1200" dirty="0">
              <a:solidFill>
                <a:prstClr val="black"/>
              </a:solidFill>
              <a:latin typeface="Calibri"/>
            </a:endParaRPr>
          </a:p>
          <a:p>
            <a:pPr eaLnBrk="1" fontAlgn="auto" hangingPunct="1">
              <a:lnSpc>
                <a:spcPct val="100000"/>
              </a:lnSpc>
              <a:spcBef>
                <a:spcPct val="20000"/>
              </a:spcBef>
              <a:spcAft>
                <a:spcPts val="0"/>
              </a:spcAft>
              <a:buClrTx/>
              <a:defRPr/>
            </a:pPr>
            <a:r>
              <a:rPr lang="en-US" altLang="en-US" sz="1400" b="1" kern="1200" dirty="0">
                <a:solidFill>
                  <a:prstClr val="black"/>
                </a:solidFill>
                <a:latin typeface="Calibri"/>
              </a:rPr>
              <a:t>Maria </a:t>
            </a:r>
            <a:r>
              <a:rPr lang="en-US" altLang="en-US" sz="1400" b="1" kern="1200" dirty="0" smtClean="0">
                <a:solidFill>
                  <a:prstClr val="black"/>
                </a:solidFill>
                <a:latin typeface="Calibri"/>
              </a:rPr>
              <a:t>Kelley, OTR/L, ATP</a:t>
            </a:r>
            <a:endParaRPr lang="en-US" altLang="en-US" sz="1400" b="1" kern="1200" dirty="0">
              <a:solidFill>
                <a:prstClr val="black"/>
              </a:solidFill>
              <a:latin typeface="Calibri"/>
            </a:endParaRPr>
          </a:p>
          <a:p>
            <a:pPr eaLnBrk="1" fontAlgn="auto" hangingPunct="1">
              <a:lnSpc>
                <a:spcPct val="100000"/>
              </a:lnSpc>
              <a:spcBef>
                <a:spcPct val="20000"/>
              </a:spcBef>
              <a:spcAft>
                <a:spcPts val="0"/>
              </a:spcAft>
              <a:buClrTx/>
              <a:defRPr/>
            </a:pPr>
            <a:r>
              <a:rPr lang="en-US" altLang="en-US" sz="1400" b="1" kern="1200" dirty="0">
                <a:solidFill>
                  <a:prstClr val="black"/>
                </a:solidFill>
                <a:latin typeface="Calibri"/>
              </a:rPr>
              <a:t>Washington Assistive Technology Act Program</a:t>
            </a:r>
          </a:p>
          <a:p>
            <a:pPr eaLnBrk="1" fontAlgn="auto" hangingPunct="1">
              <a:lnSpc>
                <a:spcPct val="100000"/>
              </a:lnSpc>
              <a:spcBef>
                <a:spcPct val="20000"/>
              </a:spcBef>
              <a:spcAft>
                <a:spcPts val="0"/>
              </a:spcAft>
              <a:buClrTx/>
              <a:defRPr/>
            </a:pPr>
            <a:endParaRPr lang="en-US" altLang="en-US" sz="1800" kern="1200" dirty="0">
              <a:solidFill>
                <a:prstClr val="black">
                  <a:tint val="75000"/>
                </a:prstClr>
              </a:solidFill>
              <a:latin typeface="Calibri"/>
            </a:endParaRPr>
          </a:p>
          <a:p>
            <a:pPr eaLnBrk="1" fontAlgn="auto" hangingPunct="1">
              <a:lnSpc>
                <a:spcPct val="100000"/>
              </a:lnSpc>
              <a:spcBef>
                <a:spcPct val="20000"/>
              </a:spcBef>
              <a:spcAft>
                <a:spcPts val="0"/>
              </a:spcAft>
              <a:buClrTx/>
              <a:defRPr/>
            </a:pPr>
            <a:r>
              <a:rPr lang="en-US" altLang="en-US" sz="1200" b="1" kern="1200" dirty="0">
                <a:latin typeface="Calibri"/>
              </a:rPr>
              <a:t>January 30, 2015       1:00 – 2:00</a:t>
            </a:r>
          </a:p>
        </p:txBody>
      </p:sp>
      <p:sp>
        <p:nvSpPr>
          <p:cNvPr id="2" name="Footer Placeholder 1"/>
          <p:cNvSpPr>
            <a:spLocks noGrp="1"/>
          </p:cNvSpPr>
          <p:nvPr>
            <p:ph type="ftr" sz="quarter" idx="10"/>
          </p:nvPr>
        </p:nvSpPr>
        <p:spPr>
          <a:xfrm>
            <a:off x="80963" y="6402388"/>
            <a:ext cx="3319462" cy="373062"/>
          </a:xfrm>
        </p:spPr>
        <p:txBody>
          <a:bodyPr/>
          <a:lstStyle/>
          <a:p>
            <a:pPr>
              <a:defRPr/>
            </a:pPr>
            <a:r>
              <a:rPr lang="en-US" dirty="0">
                <a:solidFill>
                  <a:srgbClr val="000000"/>
                </a:solidFill>
              </a:rPr>
              <a:t>Handouts are available at: </a:t>
            </a:r>
            <a:r>
              <a:rPr lang="en-US" dirty="0">
                <a:solidFill>
                  <a:srgbClr val="000000"/>
                </a:solidFill>
                <a:hlinkClick r:id="rId3"/>
              </a:rPr>
              <a:t>www.atia.org/orlandohandouts</a:t>
            </a:r>
            <a:endParaRPr lang="en-US" dirty="0">
              <a:solidFill>
                <a:srgbClr val="000000"/>
              </a:solidFill>
            </a:endParaRPr>
          </a:p>
          <a:p>
            <a:pPr>
              <a:defRPr/>
            </a:pPr>
            <a:r>
              <a:rPr lang="en-US" dirty="0">
                <a:solidFill>
                  <a:srgbClr val="000000"/>
                </a:solidFill>
              </a:rPr>
              <a:t>Copyright -  University of Washington Medical Center 2015</a:t>
            </a:r>
            <a:endParaRPr lang="en-US" sz="900" dirty="0">
              <a:solidFill>
                <a:srgbClr val="000000"/>
              </a:solidFill>
            </a:endParaRPr>
          </a:p>
        </p:txBody>
      </p:sp>
      <p:sp>
        <p:nvSpPr>
          <p:cNvPr id="3" name="Slide Number Placeholder 2"/>
          <p:cNvSpPr>
            <a:spLocks noGrp="1"/>
          </p:cNvSpPr>
          <p:nvPr>
            <p:ph type="sldNum" sz="quarter" idx="11"/>
          </p:nvPr>
        </p:nvSpPr>
        <p:spPr/>
        <p:txBody>
          <a:bodyPr/>
          <a:lstStyle/>
          <a:p>
            <a:pPr>
              <a:defRPr/>
            </a:pPr>
            <a:fld id="{2876F8DD-C093-437E-B544-9380603EC754}" type="slidenum">
              <a:rPr lang="en-US"/>
              <a:pPr>
                <a:defRPr/>
              </a:pPr>
              <a:t>1</a:t>
            </a:fld>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1377950" y="1706563"/>
            <a:ext cx="6600825" cy="733425"/>
          </a:xfrm>
        </p:spPr>
        <p:txBody>
          <a:bodyPr/>
          <a:lstStyle/>
          <a:p>
            <a:r>
              <a:rPr lang="en-US" altLang="en-US" dirty="0" smtClean="0"/>
              <a:t>Emerging Technology</a:t>
            </a:r>
          </a:p>
        </p:txBody>
      </p:sp>
      <p:sp>
        <p:nvSpPr>
          <p:cNvPr id="26627" name="Subtitle 2"/>
          <p:cNvSpPr>
            <a:spLocks noGrp="1"/>
          </p:cNvSpPr>
          <p:nvPr>
            <p:ph type="subTitle" idx="1"/>
          </p:nvPr>
        </p:nvSpPr>
        <p:spPr>
          <a:xfrm>
            <a:off x="471488" y="2813050"/>
            <a:ext cx="8120421" cy="3367088"/>
          </a:xfrm>
        </p:spPr>
        <p:txBody>
          <a:bodyPr/>
          <a:lstStyle/>
          <a:p>
            <a:pPr marL="457200" indent="-457200" algn="l">
              <a:buFont typeface="Arial" panose="020B0604020202020204" pitchFamily="34" charset="0"/>
              <a:buChar char="•"/>
            </a:pPr>
            <a:r>
              <a:rPr lang="en-US" altLang="en-US" dirty="0" smtClean="0"/>
              <a:t>Devices that Monitor </a:t>
            </a:r>
            <a:r>
              <a:rPr lang="en-US" altLang="en-US" dirty="0"/>
              <a:t>– Breathing, Heart Rate, Voice </a:t>
            </a:r>
            <a:r>
              <a:rPr lang="en-US" altLang="en-US" dirty="0" smtClean="0"/>
              <a:t>Pattern Changes</a:t>
            </a:r>
          </a:p>
          <a:p>
            <a:pPr marL="457200" indent="-457200" algn="l">
              <a:buFont typeface="Arial" panose="020B0604020202020204" pitchFamily="34" charset="0"/>
              <a:buChar char="•"/>
            </a:pPr>
            <a:endParaRPr lang="en-US" altLang="en-US" dirty="0"/>
          </a:p>
          <a:p>
            <a:pPr marL="457200" indent="-457200" algn="l">
              <a:buFont typeface="Arial" panose="020B0604020202020204" pitchFamily="34" charset="0"/>
              <a:buChar char="•"/>
            </a:pPr>
            <a:r>
              <a:rPr lang="en-US" altLang="en-US" dirty="0" smtClean="0"/>
              <a:t>Auto Texting to or from Consumers to their Therapist or Health Care Facility</a:t>
            </a:r>
          </a:p>
          <a:p>
            <a:pPr marL="457200" indent="-457200" algn="l">
              <a:buFont typeface="Arial" charset="0"/>
              <a:buChar char="•"/>
            </a:pPr>
            <a:endParaRPr lang="en-US" altLang="en-US" dirty="0" smtClean="0"/>
          </a:p>
          <a:p>
            <a:pPr marL="457200" indent="-457200" algn="l">
              <a:buFont typeface="Arial" charset="0"/>
              <a:buChar char="•"/>
            </a:pPr>
            <a:r>
              <a:rPr lang="en-US" altLang="en-US" dirty="0" smtClean="0"/>
              <a:t>Virtual Reality Treatments – PTSD</a:t>
            </a:r>
          </a:p>
          <a:p>
            <a:pPr marL="1139825" lvl="1" indent="-457200">
              <a:buFont typeface="Arial" charset="0"/>
              <a:buChar char="•"/>
            </a:pPr>
            <a:r>
              <a:rPr lang="en-US" altLang="en-US" dirty="0" smtClean="0"/>
              <a:t> </a:t>
            </a:r>
            <a:r>
              <a:rPr lang="en-US" altLang="en-US" sz="2400" dirty="0" smtClean="0"/>
              <a:t>provides real world environments during exposure therapy</a:t>
            </a:r>
          </a:p>
          <a:p>
            <a:pPr marL="457200" indent="-457200" algn="l">
              <a:buFont typeface="Arial" charset="0"/>
              <a:buChar char="•"/>
            </a:pPr>
            <a:endParaRPr lang="en-US" altLang="en-US" sz="1200" dirty="0"/>
          </a:p>
          <a:p>
            <a:pPr algn="l"/>
            <a:endParaRPr lang="en-US" altLang="en-US" dirty="0" smtClean="0"/>
          </a:p>
          <a:p>
            <a:pPr marL="457200" indent="-457200" algn="l">
              <a:buFont typeface="Arial" charset="0"/>
              <a:buChar char="•"/>
            </a:pPr>
            <a:endParaRPr lang="en-US" altLang="en-US" dirty="0" smtClean="0"/>
          </a:p>
        </p:txBody>
      </p:sp>
      <p:sp>
        <p:nvSpPr>
          <p:cNvPr id="4" name="Footer Placeholder 3"/>
          <p:cNvSpPr>
            <a:spLocks noGrp="1"/>
          </p:cNvSpPr>
          <p:nvPr>
            <p:ph type="ftr" sz="quarter" idx="10"/>
          </p:nvPr>
        </p:nvSpPr>
        <p:spPr>
          <a:xfrm>
            <a:off x="5043488" y="6366669"/>
            <a:ext cx="3319462" cy="373062"/>
          </a:xfrm>
        </p:spPr>
        <p:txBody>
          <a:bodyPr/>
          <a:lstStyle/>
          <a:p>
            <a:pPr>
              <a:defRPr/>
            </a:pPr>
            <a:r>
              <a:rPr lang="en-US" dirty="0" smtClean="0"/>
              <a:t>Handouts are available at: www.atia.org/orlandohandouts</a:t>
            </a:r>
            <a:endParaRPr lang="en-US" sz="900" dirty="0"/>
          </a:p>
        </p:txBody>
      </p:sp>
      <p:sp>
        <p:nvSpPr>
          <p:cNvPr id="5" name="Slide Number Placeholder 4"/>
          <p:cNvSpPr>
            <a:spLocks noGrp="1"/>
          </p:cNvSpPr>
          <p:nvPr>
            <p:ph type="sldNum" sz="quarter" idx="11"/>
          </p:nvPr>
        </p:nvSpPr>
        <p:spPr/>
        <p:txBody>
          <a:bodyPr/>
          <a:lstStyle/>
          <a:p>
            <a:pPr>
              <a:defRPr/>
            </a:pPr>
            <a:fld id="{6493AFB8-CA67-409C-8325-6E73D1BAC4C3}" type="slidenum">
              <a:rPr lang="en-US" smtClean="0"/>
              <a:pPr>
                <a:defRPr/>
              </a:pPr>
              <a:t>10</a:t>
            </a:fld>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1271588" y="1531346"/>
            <a:ext cx="6594455" cy="859314"/>
          </a:xfrm>
        </p:spPr>
        <p:txBody>
          <a:bodyPr/>
          <a:lstStyle/>
          <a:p>
            <a:r>
              <a:rPr lang="en-US" altLang="en-US" dirty="0" smtClean="0"/>
              <a:t>Cinda Johnson</a:t>
            </a:r>
            <a:br>
              <a:rPr lang="en-US" altLang="en-US" dirty="0" smtClean="0"/>
            </a:br>
            <a:r>
              <a:rPr lang="en-US" altLang="en-US" sz="2400" dirty="0" smtClean="0"/>
              <a:t>cinda@seattleu.edu</a:t>
            </a:r>
          </a:p>
        </p:txBody>
      </p:sp>
      <p:sp>
        <p:nvSpPr>
          <p:cNvPr id="27651" name="Subtitle 2"/>
          <p:cNvSpPr>
            <a:spLocks noGrp="1"/>
          </p:cNvSpPr>
          <p:nvPr>
            <p:ph type="subTitle" idx="1"/>
          </p:nvPr>
        </p:nvSpPr>
        <p:spPr>
          <a:xfrm>
            <a:off x="760164" y="2822575"/>
            <a:ext cx="7810959" cy="3455988"/>
          </a:xfrm>
        </p:spPr>
        <p:txBody>
          <a:bodyPr/>
          <a:lstStyle/>
          <a:p>
            <a:pPr marL="457200" indent="-457200" algn="l">
              <a:buFont typeface="Arial" charset="0"/>
              <a:buChar char="•"/>
            </a:pPr>
            <a:r>
              <a:rPr lang="en-US" altLang="en-US" dirty="0" smtClean="0"/>
              <a:t>Barriers created by mental illnesses in education</a:t>
            </a:r>
          </a:p>
          <a:p>
            <a:pPr marL="457200" indent="-457200" algn="l">
              <a:buFont typeface="Arial" charset="0"/>
              <a:buChar char="•"/>
            </a:pPr>
            <a:endParaRPr lang="en-US" altLang="en-US" dirty="0" smtClean="0"/>
          </a:p>
          <a:p>
            <a:pPr marL="457200" indent="-457200" algn="l">
              <a:buFont typeface="Arial" charset="0"/>
              <a:buChar char="•"/>
            </a:pPr>
            <a:r>
              <a:rPr lang="en-US" altLang="en-US" dirty="0" smtClean="0"/>
              <a:t>Early indicators, planning, implementation, reporting</a:t>
            </a:r>
          </a:p>
          <a:p>
            <a:pPr marL="457200" indent="-457200" algn="l">
              <a:buFont typeface="Arial" charset="0"/>
              <a:buChar char="•"/>
            </a:pPr>
            <a:endParaRPr lang="en-US" altLang="en-US" dirty="0" smtClean="0"/>
          </a:p>
          <a:p>
            <a:pPr marL="457200" indent="-457200" algn="l">
              <a:buFont typeface="Arial" charset="0"/>
              <a:buChar char="•"/>
            </a:pPr>
            <a:r>
              <a:rPr lang="en-US" altLang="en-US" dirty="0" smtClean="0"/>
              <a:t>Examples of AT in education</a:t>
            </a:r>
          </a:p>
        </p:txBody>
      </p:sp>
      <p:sp>
        <p:nvSpPr>
          <p:cNvPr id="4" name="Footer Placeholder 3"/>
          <p:cNvSpPr>
            <a:spLocks noGrp="1"/>
          </p:cNvSpPr>
          <p:nvPr>
            <p:ph type="ftr" sz="quarter" idx="10"/>
          </p:nvPr>
        </p:nvSpPr>
        <p:spPr/>
        <p:txBody>
          <a:bodyPr/>
          <a:lstStyle/>
          <a:p>
            <a:pPr>
              <a:defRPr/>
            </a:pPr>
            <a:r>
              <a:rPr lang="en-US" smtClean="0"/>
              <a:t>Handouts are available at: www.atia.org/orlandohandouts</a:t>
            </a:r>
            <a:endParaRPr lang="en-US" sz="900"/>
          </a:p>
        </p:txBody>
      </p:sp>
      <p:sp>
        <p:nvSpPr>
          <p:cNvPr id="5" name="Slide Number Placeholder 4"/>
          <p:cNvSpPr>
            <a:spLocks noGrp="1"/>
          </p:cNvSpPr>
          <p:nvPr>
            <p:ph type="sldNum" sz="quarter" idx="11"/>
          </p:nvPr>
        </p:nvSpPr>
        <p:spPr/>
        <p:txBody>
          <a:bodyPr/>
          <a:lstStyle/>
          <a:p>
            <a:pPr>
              <a:defRPr/>
            </a:pPr>
            <a:fld id="{BE47AFBB-588D-454B-94F9-EC212D7FF37E}" type="slidenum">
              <a:rPr lang="en-US" smtClean="0"/>
              <a:pPr>
                <a:defRPr/>
              </a:pPr>
              <a:t>11</a:t>
            </a:fld>
            <a:endParaRPr lang="en-US" sz="1400" dirty="0"/>
          </a:p>
        </p:txBody>
      </p:sp>
    </p:spTree>
    <p:extLst>
      <p:ext uri="{BB962C8B-B14F-4D97-AF65-F5344CB8AC3E}">
        <p14:creationId xmlns:p14="http://schemas.microsoft.com/office/powerpoint/2010/main" val="1592926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Quick Overview </a:t>
            </a:r>
            <a:endParaRPr lang="en-US" dirty="0"/>
          </a:p>
        </p:txBody>
      </p:sp>
      <p:sp>
        <p:nvSpPr>
          <p:cNvPr id="7170" name="Content Placeholder 1"/>
          <p:cNvSpPr>
            <a:spLocks noGrp="1"/>
          </p:cNvSpPr>
          <p:nvPr>
            <p:ph idx="1"/>
          </p:nvPr>
        </p:nvSpPr>
        <p:spPr/>
        <p:txBody>
          <a:bodyPr/>
          <a:lstStyle/>
          <a:p>
            <a:pPr eaLnBrk="1" hangingPunct="1">
              <a:buFont typeface="Wingdings 2" pitchFamily="18" charset="2"/>
              <a:buNone/>
            </a:pPr>
            <a:r>
              <a:rPr lang="en-US" sz="2800" dirty="0" smtClean="0">
                <a:ea typeface="ＭＳ Ｐゴシック" pitchFamily="34" charset="-128"/>
              </a:rPr>
              <a:t>One in 5 children and adolescents have some type of mental, behavioral or emotional problem; one in 10 are significant issues.</a:t>
            </a:r>
          </a:p>
          <a:p>
            <a:pPr eaLnBrk="1" hangingPunct="1">
              <a:buFont typeface="Wingdings 2" pitchFamily="18" charset="2"/>
              <a:buNone/>
            </a:pPr>
            <a:r>
              <a:rPr lang="en-US" sz="2800" dirty="0" smtClean="0">
                <a:ea typeface="ＭＳ Ｐゴシック" pitchFamily="34" charset="-128"/>
              </a:rPr>
              <a:t>One in 8 adolescents have depression.</a:t>
            </a:r>
          </a:p>
          <a:p>
            <a:pPr eaLnBrk="1" hangingPunct="1">
              <a:buFont typeface="Wingdings 2" pitchFamily="18" charset="2"/>
              <a:buNone/>
            </a:pPr>
            <a:r>
              <a:rPr lang="en-US" sz="2800" dirty="0" smtClean="0">
                <a:ea typeface="ＭＳ Ｐゴシック" pitchFamily="34" charset="-128"/>
              </a:rPr>
              <a:t>Suicide is the third leading cause of death among young people 15 – 24.</a:t>
            </a:r>
          </a:p>
          <a:p>
            <a:pPr eaLnBrk="1" hangingPunct="1">
              <a:buFont typeface="Wingdings 2" pitchFamily="18" charset="2"/>
              <a:buNone/>
            </a:pPr>
            <a:endParaRPr lang="en-US" sz="2800" dirty="0" smtClean="0">
              <a:ea typeface="ＭＳ Ｐゴシック" pitchFamily="34" charset="-128"/>
            </a:endParaRPr>
          </a:p>
          <a:p>
            <a:pPr eaLnBrk="1" hangingPunct="1">
              <a:buFont typeface="Wingdings 2" pitchFamily="18" charset="2"/>
              <a:buNone/>
            </a:pPr>
            <a:endParaRPr lang="en-US" sz="4400" dirty="0" smtClean="0">
              <a:ea typeface="ＭＳ Ｐゴシック" pitchFamily="34" charset="-128"/>
            </a:endParaRPr>
          </a:p>
        </p:txBody>
      </p:sp>
    </p:spTree>
    <p:extLst>
      <p:ext uri="{BB962C8B-B14F-4D97-AF65-F5344CB8AC3E}">
        <p14:creationId xmlns:p14="http://schemas.microsoft.com/office/powerpoint/2010/main" val="520452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8194" name="Content Placeholder 2"/>
          <p:cNvSpPr>
            <a:spLocks noGrp="1"/>
          </p:cNvSpPr>
          <p:nvPr>
            <p:ph idx="1"/>
          </p:nvPr>
        </p:nvSpPr>
        <p:spPr/>
        <p:txBody>
          <a:bodyPr/>
          <a:lstStyle/>
          <a:p>
            <a:pPr eaLnBrk="1" hangingPunct="1">
              <a:buFont typeface="Arial" charset="0"/>
              <a:buChar char="•"/>
            </a:pPr>
            <a:r>
              <a:rPr lang="en-US" sz="2800" dirty="0" smtClean="0">
                <a:ea typeface="ＭＳ Ｐゴシック" pitchFamily="34" charset="-128"/>
              </a:rPr>
              <a:t>Only 30% of students struggling with these issues receive treatment.</a:t>
            </a:r>
          </a:p>
          <a:p>
            <a:pPr eaLnBrk="1" hangingPunct="1">
              <a:buFont typeface="Arial" charset="0"/>
              <a:buChar char="•"/>
            </a:pPr>
            <a:r>
              <a:rPr lang="en-US" sz="2800" dirty="0" smtClean="0">
                <a:ea typeface="ＭＳ Ｐゴシック" pitchFamily="34" charset="-128"/>
              </a:rPr>
              <a:t>Fewer than half of students with mental health conditions complete high school (40%).</a:t>
            </a:r>
          </a:p>
          <a:p>
            <a:pPr eaLnBrk="1" hangingPunct="1">
              <a:buFont typeface="Arial" charset="0"/>
              <a:buChar char="•"/>
            </a:pPr>
            <a:r>
              <a:rPr lang="en-US" sz="2800" dirty="0" smtClean="0">
                <a:ea typeface="ＭＳ Ｐゴシック" pitchFamily="34" charset="-128"/>
              </a:rPr>
              <a:t>Employment is consistently less robust than peers without mental health conditions.</a:t>
            </a:r>
          </a:p>
          <a:p>
            <a:pPr eaLnBrk="1" hangingPunct="1">
              <a:buFont typeface="Arial" charset="0"/>
              <a:buChar char="•"/>
            </a:pPr>
            <a:r>
              <a:rPr lang="en-US" sz="2800" dirty="0" smtClean="0">
                <a:ea typeface="ＭＳ Ｐゴシック" pitchFamily="34" charset="-128"/>
              </a:rPr>
              <a:t>Homelessness and arrests are high.</a:t>
            </a:r>
          </a:p>
          <a:p>
            <a:pPr eaLnBrk="1" hangingPunct="1">
              <a:buFont typeface="Arial" charset="0"/>
              <a:buChar char="•"/>
            </a:pPr>
            <a:endParaRPr lang="en-US" sz="2800" dirty="0" smtClean="0">
              <a:ea typeface="ＭＳ Ｐゴシック" pitchFamily="34" charset="-128"/>
            </a:endParaRPr>
          </a:p>
          <a:p>
            <a:pPr eaLnBrk="1" hangingPunct="1">
              <a:buFont typeface="Arial" charset="0"/>
              <a:buChar char="•"/>
            </a:pPr>
            <a:endParaRPr lang="en-US" sz="2000" dirty="0" smtClean="0">
              <a:ea typeface="ＭＳ Ｐゴシック" pitchFamily="34" charset="-128"/>
            </a:endParaRPr>
          </a:p>
          <a:p>
            <a:pPr eaLnBrk="1" hangingPunct="1">
              <a:buFont typeface="Arial" charset="0"/>
              <a:buChar char="•"/>
            </a:pPr>
            <a:endParaRPr lang="en-US" dirty="0" smtClean="0">
              <a:ea typeface="ＭＳ Ｐゴシック" pitchFamily="34" charset="-128"/>
            </a:endParaRPr>
          </a:p>
          <a:p>
            <a:pPr eaLnBrk="1" hangingPunct="1">
              <a:buFont typeface="Arial" charset="0"/>
              <a:buNone/>
            </a:pPr>
            <a:endParaRPr lang="en-US" sz="2000" dirty="0" smtClean="0">
              <a:ea typeface="ＭＳ Ｐゴシック" pitchFamily="34" charset="-128"/>
            </a:endParaRPr>
          </a:p>
          <a:p>
            <a:pPr eaLnBrk="1" hangingPunct="1">
              <a:buFont typeface="Arial" charset="0"/>
              <a:buChar char="•"/>
            </a:pPr>
            <a:endParaRPr lang="en-US" dirty="0" smtClean="0">
              <a:ea typeface="ＭＳ Ｐゴシック" pitchFamily="34" charset="-128"/>
            </a:endParaRPr>
          </a:p>
          <a:p>
            <a:pPr eaLnBrk="1" hangingPunct="1">
              <a:buFont typeface="Arial" charset="0"/>
              <a:buChar char="•"/>
            </a:pPr>
            <a:endParaRPr lang="en-US" dirty="0" smtClean="0">
              <a:ea typeface="ＭＳ Ｐゴシック" pitchFamily="34" charset="-128"/>
            </a:endParaRPr>
          </a:p>
        </p:txBody>
      </p:sp>
    </p:spTree>
    <p:extLst>
      <p:ext uri="{BB962C8B-B14F-4D97-AF65-F5344CB8AC3E}">
        <p14:creationId xmlns:p14="http://schemas.microsoft.com/office/powerpoint/2010/main" val="2501350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should know:</a:t>
            </a:r>
            <a:endParaRPr lang="en-US" dirty="0"/>
          </a:p>
        </p:txBody>
      </p:sp>
      <p:sp>
        <p:nvSpPr>
          <p:cNvPr id="3" name="Content Placeholder 2"/>
          <p:cNvSpPr>
            <a:spLocks noGrp="1"/>
          </p:cNvSpPr>
          <p:nvPr>
            <p:ph idx="1"/>
          </p:nvPr>
        </p:nvSpPr>
        <p:spPr/>
        <p:txBody>
          <a:bodyPr/>
          <a:lstStyle/>
          <a:p>
            <a:r>
              <a:rPr lang="en-US" dirty="0" smtClean="0"/>
              <a:t>Educators and families must work together to recognize the symptoms and know the next steps (refer!)</a:t>
            </a:r>
          </a:p>
          <a:p>
            <a:r>
              <a:rPr lang="en-US" dirty="0" smtClean="0"/>
              <a:t>Functional Behavior Assessments (FBA) are necessary and required</a:t>
            </a:r>
          </a:p>
          <a:p>
            <a:r>
              <a:rPr lang="en-US" dirty="0" smtClean="0"/>
              <a:t>Behavior Intervention Plans (BIP) are part of the Individualized Education Program (IEP)</a:t>
            </a:r>
          </a:p>
          <a:p>
            <a:r>
              <a:rPr lang="en-US" dirty="0" smtClean="0"/>
              <a:t>Behavior plans typically used for overt behaviors with over-representation by males and students of color.</a:t>
            </a:r>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14</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972654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Interventions in the Schools</a:t>
            </a:r>
            <a:endParaRPr lang="en-US" dirty="0"/>
          </a:p>
        </p:txBody>
      </p:sp>
      <p:sp>
        <p:nvSpPr>
          <p:cNvPr id="3" name="Content Placeholder 2"/>
          <p:cNvSpPr>
            <a:spLocks noGrp="1"/>
          </p:cNvSpPr>
          <p:nvPr>
            <p:ph idx="1"/>
          </p:nvPr>
        </p:nvSpPr>
        <p:spPr/>
        <p:txBody>
          <a:bodyPr/>
          <a:lstStyle/>
          <a:p>
            <a:r>
              <a:rPr lang="en-US" dirty="0" smtClean="0"/>
              <a:t>“Check in” for positive behavior</a:t>
            </a:r>
          </a:p>
          <a:p>
            <a:pPr lvl="1"/>
            <a:r>
              <a:rPr lang="en-US" dirty="0" smtClean="0"/>
              <a:t>Catch them on their best behavior!</a:t>
            </a:r>
          </a:p>
          <a:p>
            <a:r>
              <a:rPr lang="en-US" dirty="0" smtClean="0"/>
              <a:t>Self monitoring</a:t>
            </a:r>
          </a:p>
          <a:p>
            <a:r>
              <a:rPr lang="en-US" dirty="0" smtClean="0"/>
              <a:t>Video prompting</a:t>
            </a:r>
          </a:p>
          <a:p>
            <a:r>
              <a:rPr lang="en-US" dirty="0" smtClean="0"/>
              <a:t>Cognitive behavior therapy</a:t>
            </a:r>
          </a:p>
          <a:p>
            <a:r>
              <a:rPr lang="en-US" dirty="0" smtClean="0"/>
              <a:t>Cooling down and mindfulness practice</a:t>
            </a:r>
          </a:p>
          <a:p>
            <a:endParaRPr lang="en-US" dirty="0" smtClean="0"/>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15</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3320782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Trackers</a:t>
            </a:r>
            <a:endParaRPr lang="en-US" dirty="0"/>
          </a:p>
        </p:txBody>
      </p:sp>
      <p:sp>
        <p:nvSpPr>
          <p:cNvPr id="3" name="Content Placeholder 2"/>
          <p:cNvSpPr>
            <a:spLocks noGrp="1"/>
          </p:cNvSpPr>
          <p:nvPr>
            <p:ph idx="1"/>
          </p:nvPr>
        </p:nvSpPr>
        <p:spPr/>
        <p:txBody>
          <a:bodyPr/>
          <a:lstStyle/>
          <a:p>
            <a:r>
              <a:rPr lang="en-US" dirty="0" smtClean="0"/>
              <a:t>Easy Behavior Tracker for Teachers (1.99)</a:t>
            </a:r>
          </a:p>
          <a:p>
            <a:r>
              <a:rPr lang="en-US" dirty="0" smtClean="0"/>
              <a:t>Autism Tracker Lite: Track analyze and share ASD daily (free)</a:t>
            </a:r>
          </a:p>
          <a:p>
            <a:r>
              <a:rPr lang="en-US" dirty="0" smtClean="0"/>
              <a:t>Group Star Charts (.99)</a:t>
            </a:r>
          </a:p>
          <a:p>
            <a:r>
              <a:rPr lang="en-US" dirty="0" smtClean="0"/>
              <a:t>Social Stories for Problem Behaviors (9.99)</a:t>
            </a:r>
          </a:p>
          <a:p>
            <a:pPr lvl="1"/>
            <a:r>
              <a:rPr lang="en-US" dirty="0" smtClean="0"/>
              <a:t>Calm Counter</a:t>
            </a:r>
          </a:p>
          <a:p>
            <a:pPr lvl="1"/>
            <a:r>
              <a:rPr lang="en-US" dirty="0" smtClean="0"/>
              <a:t>Wait Timer</a:t>
            </a:r>
          </a:p>
          <a:p>
            <a:pPr lvl="1"/>
            <a:r>
              <a:rPr lang="en-US" dirty="0" smtClean="0"/>
              <a:t>Turn Taker</a:t>
            </a:r>
          </a:p>
          <a:p>
            <a:pPr lvl="1"/>
            <a:r>
              <a:rPr lang="en-US" dirty="0" smtClean="0"/>
              <a:t>Going Shopping</a:t>
            </a:r>
          </a:p>
          <a:p>
            <a:pPr lvl="1"/>
            <a:r>
              <a:rPr lang="en-US" dirty="0" smtClean="0"/>
              <a:t>Running (when and where to run)</a:t>
            </a:r>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16</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1883372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Monitoring</a:t>
            </a:r>
            <a:endParaRPr lang="en-US" dirty="0"/>
          </a:p>
        </p:txBody>
      </p:sp>
      <p:sp>
        <p:nvSpPr>
          <p:cNvPr id="3" name="Content Placeholder 2"/>
          <p:cNvSpPr>
            <a:spLocks noGrp="1"/>
          </p:cNvSpPr>
          <p:nvPr>
            <p:ph idx="1"/>
          </p:nvPr>
        </p:nvSpPr>
        <p:spPr/>
        <p:txBody>
          <a:bodyPr/>
          <a:lstStyle/>
          <a:p>
            <a:pPr marL="0" indent="0">
              <a:buNone/>
            </a:pPr>
            <a:r>
              <a:rPr lang="en-US" dirty="0" smtClean="0"/>
              <a:t>Student identifies and monitors her or his own behavior. Age and developmentally appropriate.</a:t>
            </a:r>
          </a:p>
          <a:p>
            <a:r>
              <a:rPr lang="en-US" dirty="0" smtClean="0"/>
              <a:t>Excel!</a:t>
            </a:r>
          </a:p>
          <a:p>
            <a:r>
              <a:rPr lang="en-US" dirty="0"/>
              <a:t>M</a:t>
            </a:r>
            <a:r>
              <a:rPr lang="en-US" dirty="0" smtClean="0"/>
              <a:t>odeling Boundaries </a:t>
            </a:r>
          </a:p>
          <a:p>
            <a:r>
              <a:rPr lang="en-US" dirty="0" smtClean="0"/>
              <a:t>Calm Counter</a:t>
            </a:r>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17</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186685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Prompting &amp; Modeling</a:t>
            </a:r>
            <a:endParaRPr lang="en-US" dirty="0"/>
          </a:p>
        </p:txBody>
      </p:sp>
      <p:sp>
        <p:nvSpPr>
          <p:cNvPr id="3" name="Content Placeholder 2"/>
          <p:cNvSpPr>
            <a:spLocks noGrp="1"/>
          </p:cNvSpPr>
          <p:nvPr>
            <p:ph idx="1"/>
          </p:nvPr>
        </p:nvSpPr>
        <p:spPr/>
        <p:txBody>
          <a:bodyPr/>
          <a:lstStyle/>
          <a:p>
            <a:r>
              <a:rPr lang="en-US" dirty="0" smtClean="0"/>
              <a:t>Videos that show a task in the setting in which it occurs</a:t>
            </a:r>
          </a:p>
          <a:p>
            <a:r>
              <a:rPr lang="en-US" dirty="0" smtClean="0"/>
              <a:t>Student is recorded doing his or her best performance</a:t>
            </a:r>
          </a:p>
          <a:p>
            <a:r>
              <a:rPr lang="en-US" dirty="0" smtClean="0"/>
              <a:t>Used in transitioning activities, school to work activities, daily living skills, social skills</a:t>
            </a:r>
          </a:p>
          <a:p>
            <a:r>
              <a:rPr lang="en-US" dirty="0"/>
              <a:t>“Make New Friends in Middle School” </a:t>
            </a:r>
            <a:r>
              <a:rPr lang="en-US" dirty="0">
                <a:hlinkClick r:id="rId2"/>
              </a:rPr>
              <a:t>https://www.youtube.com/watch?v=MJYLfekgw2I</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18</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3962116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686118"/>
            <a:ext cx="8229600" cy="1143000"/>
          </a:xfrm>
        </p:spPr>
        <p:txBody>
          <a:bodyPr/>
          <a:lstStyle/>
          <a:p>
            <a:r>
              <a:rPr lang="en-US" dirty="0" smtClean="0"/>
              <a:t>Cognitive Behavior Therapy</a:t>
            </a:r>
            <a:endParaRPr lang="en-US" dirty="0"/>
          </a:p>
        </p:txBody>
      </p:sp>
      <p:sp>
        <p:nvSpPr>
          <p:cNvPr id="3" name="Content Placeholder 2"/>
          <p:cNvSpPr>
            <a:spLocks noGrp="1"/>
          </p:cNvSpPr>
          <p:nvPr>
            <p:ph sz="half" idx="2"/>
          </p:nvPr>
        </p:nvSpPr>
        <p:spPr>
          <a:xfrm>
            <a:off x="484632" y="2231136"/>
            <a:ext cx="4012756" cy="3939350"/>
          </a:xfrm>
        </p:spPr>
        <p:txBody>
          <a:bodyPr/>
          <a:lstStyle/>
          <a:p>
            <a:r>
              <a:rPr lang="en-US" dirty="0" smtClean="0"/>
              <a:t>CBT4Kids Toolbox (free)</a:t>
            </a:r>
          </a:p>
          <a:p>
            <a:r>
              <a:rPr lang="en-US" dirty="0" smtClean="0"/>
              <a:t>DBT Emotion Regulation Tools (7.99)</a:t>
            </a:r>
          </a:p>
          <a:p>
            <a:r>
              <a:rPr lang="en-US" dirty="0" smtClean="0"/>
              <a:t>Kid CBT ABC </a:t>
            </a:r>
          </a:p>
          <a:p>
            <a:r>
              <a:rPr lang="en-US" dirty="0" smtClean="0">
                <a:hlinkClick r:id="rId2"/>
              </a:rPr>
              <a:t>https://itunes.apple.com/us/app/kid-cbt*abc-way/id552651162?mt=8</a:t>
            </a: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19</a:t>
            </a:fld>
            <a:endParaRPr lang="en-US" sz="1400" b="0" dirty="0"/>
          </a:p>
        </p:txBody>
      </p:sp>
      <p:sp>
        <p:nvSpPr>
          <p:cNvPr id="5" name="Footer Placeholder 4"/>
          <p:cNvSpPr>
            <a:spLocks noGrp="1"/>
          </p:cNvSpPr>
          <p:nvPr>
            <p:ph type="ftr" sz="quarter" idx="4294967295"/>
          </p:nvPr>
        </p:nvSpPr>
        <p:spPr>
          <a:xfrm>
            <a:off x="0" y="6180138"/>
            <a:ext cx="3319463" cy="373062"/>
          </a:xfrm>
        </p:spPr>
        <p:txBody>
          <a:bodyPr/>
          <a:lstStyle/>
          <a:p>
            <a:pPr>
              <a:defRPr/>
            </a:pPr>
            <a:r>
              <a:rPr lang="en-US" smtClean="0"/>
              <a:t>Handouts are available at: www.atia.org/orlandohandouts</a:t>
            </a:r>
            <a:endParaRPr lang="en-US" sz="900"/>
          </a:p>
        </p:txBody>
      </p:sp>
      <p:pic>
        <p:nvPicPr>
          <p:cNvPr id="1027" name="Picture 3" descr="C:\Users\Owner\Desktop\screen320x480.jpg"/>
          <p:cNvPicPr>
            <a:picLocks noGrp="1" noChangeAspect="1" noChangeArrowheads="1"/>
          </p:cNvPicPr>
          <p:nvPr>
            <p:ph sz="quarter" idx="4"/>
          </p:nvPr>
        </p:nvPicPr>
        <p:blipFill>
          <a:blip r:embed="rId3" cstate="email">
            <a:extLst>
              <a:ext uri="{28A0092B-C50C-407E-A947-70E740481C1C}">
                <a14:useLocalDpi xmlns:a14="http://schemas.microsoft.com/office/drawing/2010/main"/>
              </a:ext>
            </a:extLst>
          </a:blip>
          <a:srcRect/>
          <a:stretch>
            <a:fillRect/>
          </a:stretch>
        </p:blipFill>
        <p:spPr bwMode="auto">
          <a:xfrm>
            <a:off x="5348816" y="2174875"/>
            <a:ext cx="2634192" cy="3951288"/>
          </a:xfrm>
          <a:prstGeom prst="rect">
            <a:avLst/>
          </a:prstGeom>
          <a:noFill/>
        </p:spPr>
      </p:pic>
    </p:spTree>
    <p:extLst>
      <p:ext uri="{BB962C8B-B14F-4D97-AF65-F5344CB8AC3E}">
        <p14:creationId xmlns:p14="http://schemas.microsoft.com/office/powerpoint/2010/main" val="3146247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Learning Objectives</a:t>
            </a:r>
          </a:p>
        </p:txBody>
      </p:sp>
      <p:sp>
        <p:nvSpPr>
          <p:cNvPr id="20483" name="Content Placeholder 2"/>
          <p:cNvSpPr>
            <a:spLocks noGrp="1"/>
          </p:cNvSpPr>
          <p:nvPr>
            <p:ph idx="1"/>
          </p:nvPr>
        </p:nvSpPr>
        <p:spPr/>
        <p:txBody>
          <a:bodyPr/>
          <a:lstStyle/>
          <a:p>
            <a:pPr marL="457200" indent="-457200" eaLnBrk="1" fontAlgn="auto" hangingPunct="1">
              <a:spcBef>
                <a:spcPct val="20000"/>
              </a:spcBef>
              <a:spcAft>
                <a:spcPts val="0"/>
              </a:spcAft>
              <a:buClrTx/>
              <a:buFont typeface="Arial" panose="020B0604020202020204" pitchFamily="34" charset="0"/>
              <a:buChar char="•"/>
              <a:defRPr/>
            </a:pPr>
            <a:r>
              <a:rPr lang="en-US" sz="2700" kern="1200" dirty="0" smtClean="0">
                <a:solidFill>
                  <a:prstClr val="black"/>
                </a:solidFill>
                <a:latin typeface="Calibri"/>
              </a:rPr>
              <a:t>Identify 3 AT solutions used during the educational planning process</a:t>
            </a:r>
          </a:p>
          <a:p>
            <a:pPr marL="457200" indent="-457200" eaLnBrk="1" fontAlgn="auto" hangingPunct="1">
              <a:spcBef>
                <a:spcPct val="20000"/>
              </a:spcBef>
              <a:spcAft>
                <a:spcPts val="0"/>
              </a:spcAft>
              <a:buClrTx/>
              <a:buFont typeface="Arial" panose="020B0604020202020204" pitchFamily="34" charset="0"/>
              <a:buChar char="•"/>
              <a:defRPr/>
            </a:pPr>
            <a:endParaRPr lang="en-US" sz="2700" kern="1200" dirty="0" smtClean="0">
              <a:solidFill>
                <a:prstClr val="black"/>
              </a:solidFill>
              <a:latin typeface="Calibri"/>
            </a:endParaRPr>
          </a:p>
          <a:p>
            <a:pPr marL="457200" indent="-457200" eaLnBrk="1" fontAlgn="auto" hangingPunct="1">
              <a:spcBef>
                <a:spcPct val="20000"/>
              </a:spcBef>
              <a:spcAft>
                <a:spcPts val="0"/>
              </a:spcAft>
              <a:buClrTx/>
              <a:buFont typeface="Arial" panose="020B0604020202020204" pitchFamily="34" charset="0"/>
              <a:buChar char="•"/>
              <a:defRPr/>
            </a:pPr>
            <a:r>
              <a:rPr lang="en-US" sz="2700" kern="1200" dirty="0" smtClean="0">
                <a:solidFill>
                  <a:prstClr val="black"/>
                </a:solidFill>
                <a:latin typeface="Calibri"/>
              </a:rPr>
              <a:t>Identify 3 AT approaches to avoid the “FAST” track</a:t>
            </a:r>
          </a:p>
          <a:p>
            <a:pPr marL="457200" indent="-457200" eaLnBrk="1" fontAlgn="auto" hangingPunct="1">
              <a:spcBef>
                <a:spcPct val="20000"/>
              </a:spcBef>
              <a:spcAft>
                <a:spcPts val="0"/>
              </a:spcAft>
              <a:buClrTx/>
              <a:buFont typeface="Arial" panose="020B0604020202020204" pitchFamily="34" charset="0"/>
              <a:buChar char="•"/>
              <a:defRPr/>
            </a:pPr>
            <a:endParaRPr lang="en-US" sz="2700" kern="1200" dirty="0" smtClean="0">
              <a:solidFill>
                <a:prstClr val="black"/>
              </a:solidFill>
              <a:latin typeface="Calibri"/>
            </a:endParaRPr>
          </a:p>
          <a:p>
            <a:pPr marL="457200" indent="-457200" eaLnBrk="1" fontAlgn="auto" hangingPunct="1">
              <a:spcBef>
                <a:spcPct val="20000"/>
              </a:spcBef>
              <a:spcAft>
                <a:spcPts val="0"/>
              </a:spcAft>
              <a:buClrTx/>
              <a:buFont typeface="Arial" panose="020B0604020202020204" pitchFamily="34" charset="0"/>
              <a:buChar char="•"/>
              <a:defRPr/>
            </a:pPr>
            <a:r>
              <a:rPr lang="en-US" sz="2700" kern="1200" dirty="0" smtClean="0">
                <a:solidFill>
                  <a:prstClr val="black"/>
                </a:solidFill>
                <a:latin typeface="Calibri"/>
              </a:rPr>
              <a:t>Identify 3 AT solutions to support or accommodate individuals with mental health issues at work</a:t>
            </a:r>
          </a:p>
        </p:txBody>
      </p:sp>
      <p:sp>
        <p:nvSpPr>
          <p:cNvPr id="4" name="Slide Number Placeholder 3"/>
          <p:cNvSpPr>
            <a:spLocks noGrp="1"/>
          </p:cNvSpPr>
          <p:nvPr>
            <p:ph type="sldNum" sz="quarter" idx="10"/>
          </p:nvPr>
        </p:nvSpPr>
        <p:spPr/>
        <p:txBody>
          <a:bodyPr/>
          <a:lstStyle/>
          <a:p>
            <a:pPr>
              <a:defRPr/>
            </a:pPr>
            <a:fld id="{F0CC39E9-EEE4-4DC5-AE5E-C668B7F13CBD}" type="slidenum">
              <a:rPr lang="en-US" smtClean="0"/>
              <a:pPr>
                <a:defRPr/>
              </a:pPr>
              <a:t>2</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a:t>
            </a:r>
            <a:endParaRPr lang="en-US" dirty="0"/>
          </a:p>
        </p:txBody>
      </p:sp>
      <p:sp>
        <p:nvSpPr>
          <p:cNvPr id="3" name="Content Placeholder 2"/>
          <p:cNvSpPr>
            <a:spLocks noGrp="1"/>
          </p:cNvSpPr>
          <p:nvPr>
            <p:ph idx="1"/>
          </p:nvPr>
        </p:nvSpPr>
        <p:spPr/>
        <p:txBody>
          <a:bodyPr/>
          <a:lstStyle/>
          <a:p>
            <a:pPr marL="0" indent="0">
              <a:buNone/>
            </a:pPr>
            <a:r>
              <a:rPr lang="en-US" dirty="0" smtClean="0"/>
              <a:t>Class or individual “breathing break”. </a:t>
            </a:r>
          </a:p>
          <a:p>
            <a:r>
              <a:rPr lang="en-US" dirty="0" smtClean="0">
                <a:hlinkClick r:id="rId2"/>
              </a:rPr>
              <a:t>Tips for Teaching Mindfulness to Kids</a:t>
            </a:r>
            <a:endParaRPr lang="en-US" dirty="0" smtClean="0"/>
          </a:p>
          <a:p>
            <a:r>
              <a:rPr lang="en-US" dirty="0" smtClean="0"/>
              <a:t>Relax Sounds – Relaxing Nature &amp; Ambient Melodies (free)</a:t>
            </a:r>
          </a:p>
          <a:p>
            <a:r>
              <a:rPr lang="en-US" dirty="0" smtClean="0"/>
              <a:t>Take a Break! –Guided Meditation (free)</a:t>
            </a:r>
          </a:p>
          <a:p>
            <a:r>
              <a:rPr lang="en-US" dirty="0" smtClean="0"/>
              <a:t>Stop, Breathe &amp; Think (free)</a:t>
            </a:r>
            <a:r>
              <a:rPr lang="en-US" dirty="0"/>
              <a:t> </a:t>
            </a:r>
            <a:endParaRPr lang="en-US" dirty="0" smtClean="0"/>
          </a:p>
          <a:p>
            <a:r>
              <a:rPr lang="en-US" dirty="0" smtClean="0"/>
              <a:t>Relaxing </a:t>
            </a:r>
            <a:r>
              <a:rPr lang="en-US" dirty="0"/>
              <a:t>Sounds &amp; Ambient Music for Sleep, Meditation, Yoga ($2.00)</a:t>
            </a:r>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20</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1002118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9900" y="1407692"/>
            <a:ext cx="8432800" cy="571500"/>
          </a:xfrm>
        </p:spPr>
        <p:txBody>
          <a:bodyPr/>
          <a:lstStyle/>
          <a:p>
            <a:pPr eaLnBrk="1" hangingPunct="1"/>
            <a:r>
              <a:rPr lang="en-US" altLang="en-US" sz="6000" dirty="0" smtClean="0">
                <a:latin typeface="Tahoma" pitchFamily="34" charset="0"/>
              </a:rPr>
              <a:t>The “FAST” Track</a:t>
            </a:r>
            <a:endParaRPr lang="en-US" altLang="en-US" sz="3200" dirty="0" smtClean="0">
              <a:latin typeface="Tahoma" pitchFamily="34" charset="0"/>
            </a:endParaRPr>
          </a:p>
        </p:txBody>
      </p:sp>
      <p:sp>
        <p:nvSpPr>
          <p:cNvPr id="64515" name="Rectangle 3"/>
          <p:cNvSpPr>
            <a:spLocks noGrp="1" noChangeArrowheads="1"/>
          </p:cNvSpPr>
          <p:nvPr>
            <p:ph type="body" idx="1"/>
          </p:nvPr>
        </p:nvSpPr>
        <p:spPr/>
        <p:txBody>
          <a:bodyPr/>
          <a:lstStyle/>
          <a:p>
            <a:pPr eaLnBrk="1" hangingPunct="1"/>
            <a:endParaRPr lang="en-US" altLang="en-US" sz="3600" b="1" smtClean="0">
              <a:latin typeface="Tahoma" pitchFamily="34" charset="0"/>
            </a:endParaRPr>
          </a:p>
          <a:p>
            <a:pPr eaLnBrk="1" hangingPunct="1"/>
            <a:r>
              <a:rPr lang="en-US" altLang="en-US" sz="3600" b="1" smtClean="0">
                <a:latin typeface="Tahoma" pitchFamily="34" charset="0"/>
              </a:rPr>
              <a:t>Frustration</a:t>
            </a:r>
          </a:p>
          <a:p>
            <a:pPr eaLnBrk="1" hangingPunct="1"/>
            <a:r>
              <a:rPr lang="en-US" altLang="en-US" sz="3600" b="1" smtClean="0">
                <a:latin typeface="Tahoma" pitchFamily="34" charset="0"/>
              </a:rPr>
              <a:t>Anxiety</a:t>
            </a:r>
          </a:p>
          <a:p>
            <a:pPr eaLnBrk="1" hangingPunct="1"/>
            <a:r>
              <a:rPr lang="en-US" altLang="en-US" sz="3600" b="1" smtClean="0">
                <a:latin typeface="Tahoma" pitchFamily="34" charset="0"/>
              </a:rPr>
              <a:t>Stress</a:t>
            </a:r>
          </a:p>
          <a:p>
            <a:pPr eaLnBrk="1" hangingPunct="1"/>
            <a:r>
              <a:rPr lang="en-US" altLang="en-US" sz="3600" b="1" smtClean="0">
                <a:latin typeface="Tahoma" pitchFamily="34" charset="0"/>
              </a:rPr>
              <a:t>Tension</a:t>
            </a:r>
          </a:p>
        </p:txBody>
      </p:sp>
    </p:spTree>
    <p:extLst>
      <p:ext uri="{BB962C8B-B14F-4D97-AF65-F5344CB8AC3E}">
        <p14:creationId xmlns:p14="http://schemas.microsoft.com/office/powerpoint/2010/main" val="183430292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Considering No/Low Tech to High Tech 	</a:t>
            </a:r>
            <a:endParaRPr lang="en-US" dirty="0"/>
          </a:p>
        </p:txBody>
      </p:sp>
      <p:sp>
        <p:nvSpPr>
          <p:cNvPr id="3" name="Content Placeholder 2"/>
          <p:cNvSpPr>
            <a:spLocks noGrp="1"/>
          </p:cNvSpPr>
          <p:nvPr>
            <p:ph idx="1"/>
          </p:nvPr>
        </p:nvSpPr>
        <p:spPr>
          <a:xfrm>
            <a:off x="466726" y="1879600"/>
            <a:ext cx="3763752" cy="4116388"/>
          </a:xfrm>
        </p:spPr>
        <p:txBody>
          <a:bodyPr/>
          <a:lstStyle/>
          <a:p>
            <a:pPr marL="0" indent="0">
              <a:buNone/>
            </a:pPr>
            <a:r>
              <a:rPr lang="en-US" dirty="0"/>
              <a:t/>
            </a:r>
            <a:br>
              <a:rPr lang="en-US" dirty="0"/>
            </a:br>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22</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29619" y="1972018"/>
            <a:ext cx="3101249" cy="4134999"/>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64435" y="1972018"/>
            <a:ext cx="2715198" cy="4072795"/>
          </a:xfrm>
          <a:prstGeom prst="rect">
            <a:avLst/>
          </a:prstGeom>
        </p:spPr>
      </p:pic>
    </p:spTree>
    <p:extLst>
      <p:ext uri="{BB962C8B-B14F-4D97-AF65-F5344CB8AC3E}">
        <p14:creationId xmlns:p14="http://schemas.microsoft.com/office/powerpoint/2010/main" val="3391957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1139387" y="1562617"/>
            <a:ext cx="6600825" cy="831850"/>
          </a:xfrm>
        </p:spPr>
        <p:txBody>
          <a:bodyPr/>
          <a:lstStyle/>
          <a:p>
            <a:r>
              <a:rPr lang="en-US" altLang="en-US" dirty="0" smtClean="0"/>
              <a:t>Reduce Stress</a:t>
            </a:r>
          </a:p>
        </p:txBody>
      </p:sp>
      <p:sp>
        <p:nvSpPr>
          <p:cNvPr id="3" name="Subtitle 2"/>
          <p:cNvSpPr>
            <a:spLocks noGrp="1"/>
          </p:cNvSpPr>
          <p:nvPr>
            <p:ph type="subTitle" idx="1"/>
          </p:nvPr>
        </p:nvSpPr>
        <p:spPr>
          <a:xfrm>
            <a:off x="363441" y="2577948"/>
            <a:ext cx="6004307" cy="3678582"/>
          </a:xfrm>
        </p:spPr>
        <p:txBody>
          <a:bodyPr/>
          <a:lstStyle/>
          <a:p>
            <a:pPr algn="l"/>
            <a:r>
              <a:rPr lang="en-US" sz="2000" dirty="0" smtClean="0"/>
              <a:t>“The </a:t>
            </a:r>
            <a:r>
              <a:rPr lang="en-US" sz="2000" dirty="0"/>
              <a:t>survey found that women who frequently use social media, along with other technologies, to connect with friends and family report feeling less stressed than women who connect less often</a:t>
            </a:r>
            <a:r>
              <a:rPr lang="en-US" sz="2000" dirty="0" smtClean="0"/>
              <a:t>.</a:t>
            </a:r>
          </a:p>
          <a:p>
            <a:pPr algn="l"/>
            <a:endParaRPr lang="en-US" sz="2000" dirty="0"/>
          </a:p>
          <a:p>
            <a:pPr algn="l"/>
            <a:r>
              <a:rPr lang="en-US" sz="2000" dirty="0"/>
              <a:t>The researchers at Rutgers University in New Jersey and the Pew Research Center in Washington, D.C., found that women who frequently email, text and use social media scored 21 percent lower on a test that measures stress than women who don't use these </a:t>
            </a:r>
            <a:r>
              <a:rPr lang="en-US" sz="2000" dirty="0" smtClean="0"/>
              <a:t>technologies”</a:t>
            </a:r>
          </a:p>
          <a:p>
            <a:pPr algn="l"/>
            <a:endParaRPr lang="en-US" sz="2000" dirty="0" smtClean="0"/>
          </a:p>
          <a:p>
            <a:pPr algn="l"/>
            <a:r>
              <a:rPr lang="en-US" sz="1400" i="1" dirty="0" smtClean="0"/>
              <a:t>- Elizabeth </a:t>
            </a:r>
            <a:r>
              <a:rPr lang="en-US" sz="1400" i="1" dirty="0"/>
              <a:t>Palermo, </a:t>
            </a:r>
            <a:r>
              <a:rPr lang="en-US" sz="1400" i="1" dirty="0" err="1"/>
              <a:t>LiveScience</a:t>
            </a:r>
            <a:r>
              <a:rPr lang="en-US" sz="1400" i="1" dirty="0"/>
              <a:t> </a:t>
            </a:r>
            <a:br>
              <a:rPr lang="en-US" sz="1400" i="1" dirty="0"/>
            </a:br>
            <a:r>
              <a:rPr lang="en-US" sz="1400" i="1" dirty="0"/>
              <a:t>Published: 01/15/2015 10:56 AM EST on </a:t>
            </a:r>
            <a:r>
              <a:rPr lang="en-US" sz="1400" i="1" dirty="0" err="1" smtClean="0"/>
              <a:t>LiveScience</a:t>
            </a:r>
            <a:r>
              <a:rPr lang="en-US" sz="1400" i="1" dirty="0" smtClean="0"/>
              <a:t> </a:t>
            </a:r>
          </a:p>
          <a:p>
            <a:pPr algn="l"/>
            <a:endParaRPr lang="en-US" sz="1600" dirty="0"/>
          </a:p>
        </p:txBody>
      </p:sp>
      <p:sp>
        <p:nvSpPr>
          <p:cNvPr id="5" name="Slide Number Placeholder 4"/>
          <p:cNvSpPr>
            <a:spLocks noGrp="1"/>
          </p:cNvSpPr>
          <p:nvPr>
            <p:ph type="sldNum" sz="quarter" idx="11"/>
          </p:nvPr>
        </p:nvSpPr>
        <p:spPr/>
        <p:txBody>
          <a:bodyPr/>
          <a:lstStyle/>
          <a:p>
            <a:pPr>
              <a:defRPr/>
            </a:pPr>
            <a:fld id="{D3E98112-27C6-4D5D-91FF-27D3B0C99217}" type="slidenum">
              <a:rPr lang="en-US" smtClean="0"/>
              <a:pPr>
                <a:defRPr/>
              </a:pPr>
              <a:t>23</a:t>
            </a:fld>
            <a:endParaRPr lang="en-US" sz="1400" dirty="0"/>
          </a:p>
        </p:txBody>
      </p:sp>
      <p:pic>
        <p:nvPicPr>
          <p:cNvPr id="6" name="Picture 6" descr="youtube-logo"/>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42205" y="1867931"/>
            <a:ext cx="2001795"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facebook-logo1">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00800" y="3303224"/>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Twit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429000"/>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3" descr="flickr.png"/>
          <p:cNvPicPr>
            <a:picLocks noChangeAspect="1"/>
          </p:cNvPicPr>
          <p:nvPr/>
        </p:nvPicPr>
        <p:blipFill>
          <a:blip r:embed="rId6"/>
          <a:srcRect/>
          <a:stretch>
            <a:fillRect/>
          </a:stretch>
        </p:blipFill>
        <p:spPr>
          <a:xfrm>
            <a:off x="6744877" y="5314539"/>
            <a:ext cx="1981200" cy="7826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99143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WAZE	</a:t>
            </a:r>
            <a:endParaRPr lang="en-US" dirty="0"/>
          </a:p>
        </p:txBody>
      </p:sp>
      <p:sp>
        <p:nvSpPr>
          <p:cNvPr id="3" name="Content Placeholder 2"/>
          <p:cNvSpPr>
            <a:spLocks noGrp="1"/>
          </p:cNvSpPr>
          <p:nvPr>
            <p:ph idx="1"/>
          </p:nvPr>
        </p:nvSpPr>
        <p:spPr>
          <a:xfrm>
            <a:off x="466726" y="1879600"/>
            <a:ext cx="3763752" cy="4116388"/>
          </a:xfrm>
        </p:spPr>
        <p:txBody>
          <a:bodyPr/>
          <a:lstStyle/>
          <a:p>
            <a:pPr marL="0" indent="0">
              <a:buNone/>
            </a:pPr>
            <a:r>
              <a:rPr lang="en-US" dirty="0" smtClean="0"/>
              <a:t>FREE!</a:t>
            </a:r>
          </a:p>
          <a:p>
            <a:pPr marL="0" indent="0">
              <a:buNone/>
            </a:pPr>
            <a:r>
              <a:rPr lang="en-US" dirty="0" smtClean="0"/>
              <a:t>iOS</a:t>
            </a:r>
            <a:endParaRPr lang="en-US" dirty="0"/>
          </a:p>
          <a:p>
            <a:r>
              <a:rPr lang="en-US" dirty="0" err="1"/>
              <a:t>Waze</a:t>
            </a:r>
            <a:r>
              <a:rPr lang="en-US" dirty="0"/>
              <a:t> is the world's largest community-based traffic and navigation app. Join drivers in your area who share real-time traffic &amp; road info to save time, gas money, and improve daily commuting for all.</a:t>
            </a:r>
            <a:br>
              <a:rPr lang="en-US" dirty="0"/>
            </a:br>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24</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86391" y="1829902"/>
            <a:ext cx="2174201" cy="3859207"/>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95730" y="1312110"/>
            <a:ext cx="2152168" cy="3820098"/>
          </a:xfrm>
          <a:prstGeom prst="rect">
            <a:avLst/>
          </a:prstGeom>
        </p:spPr>
      </p:pic>
    </p:spTree>
    <p:extLst>
      <p:ext uri="{BB962C8B-B14F-4D97-AF65-F5344CB8AC3E}">
        <p14:creationId xmlns:p14="http://schemas.microsoft.com/office/powerpoint/2010/main" val="1524185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Key Ring App	</a:t>
            </a:r>
            <a:endParaRPr lang="en-US" dirty="0"/>
          </a:p>
        </p:txBody>
      </p:sp>
      <p:sp>
        <p:nvSpPr>
          <p:cNvPr id="3" name="Content Placeholder 2"/>
          <p:cNvSpPr>
            <a:spLocks noGrp="1"/>
          </p:cNvSpPr>
          <p:nvPr>
            <p:ph idx="1"/>
          </p:nvPr>
        </p:nvSpPr>
        <p:spPr>
          <a:xfrm>
            <a:off x="352540" y="1879600"/>
            <a:ext cx="4323824" cy="4116388"/>
          </a:xfrm>
        </p:spPr>
        <p:txBody>
          <a:bodyPr/>
          <a:lstStyle/>
          <a:p>
            <a:pPr marL="0" indent="0">
              <a:buNone/>
            </a:pPr>
            <a:r>
              <a:rPr lang="en-US" dirty="0" smtClean="0"/>
              <a:t>FREE!</a:t>
            </a:r>
          </a:p>
          <a:p>
            <a:pPr marL="0" indent="0">
              <a:buNone/>
            </a:pPr>
            <a:r>
              <a:rPr lang="en-US" dirty="0" smtClean="0"/>
              <a:t>iOS and Android</a:t>
            </a:r>
            <a:endParaRPr lang="en-US" dirty="0"/>
          </a:p>
          <a:p>
            <a:r>
              <a:rPr lang="en-US" dirty="0"/>
              <a:t>All those loyalty cards are hard to keep track of. Key Ring puts all your cards on your phone, so they’re there when you need them. Scan and store grocery cards, gym cards, library cards, gift cards... you name it. Loyalty cards scan straight from your phone at the checkout counter, saving you money instantly</a:t>
            </a:r>
            <a:br>
              <a:rPr lang="en-US" dirty="0"/>
            </a:br>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25</a:t>
            </a:fld>
            <a:endParaRPr lang="en-US" sz="1400" b="0" dirty="0"/>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501664" y="1307909"/>
            <a:ext cx="2981325" cy="819150"/>
          </a:xfrm>
          <a:prstGeom prst="rect">
            <a:avLst/>
          </a:prstGeom>
          <a:solidFill>
            <a:schemeClr val="accent6"/>
          </a:solidFill>
        </p:spPr>
      </p:pic>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6364" y="2732184"/>
            <a:ext cx="4269331" cy="3158628"/>
          </a:xfrm>
          <a:prstGeom prst="rect">
            <a:avLst/>
          </a:prstGeom>
        </p:spPr>
      </p:pic>
    </p:spTree>
    <p:extLst>
      <p:ext uri="{BB962C8B-B14F-4D97-AF65-F5344CB8AC3E}">
        <p14:creationId xmlns:p14="http://schemas.microsoft.com/office/powerpoint/2010/main" val="1612373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Get Out of Stress</a:t>
            </a:r>
            <a:r>
              <a:rPr lang="en-US" dirty="0" smtClean="0"/>
              <a:t>	</a:t>
            </a:r>
            <a:endParaRPr lang="en-US" dirty="0"/>
          </a:p>
        </p:txBody>
      </p:sp>
      <p:sp>
        <p:nvSpPr>
          <p:cNvPr id="3" name="Content Placeholder 2"/>
          <p:cNvSpPr>
            <a:spLocks noGrp="1"/>
          </p:cNvSpPr>
          <p:nvPr>
            <p:ph idx="1"/>
          </p:nvPr>
        </p:nvSpPr>
        <p:spPr>
          <a:xfrm>
            <a:off x="352540" y="1879600"/>
            <a:ext cx="4323824" cy="4116388"/>
          </a:xfrm>
        </p:spPr>
        <p:txBody>
          <a:bodyPr/>
          <a:lstStyle/>
          <a:p>
            <a:pPr marL="0" indent="0">
              <a:buNone/>
            </a:pPr>
            <a:r>
              <a:rPr lang="en-US" dirty="0" smtClean="0"/>
              <a:t>FREE!</a:t>
            </a:r>
          </a:p>
          <a:p>
            <a:pPr marL="0" indent="0">
              <a:buNone/>
            </a:pPr>
            <a:r>
              <a:rPr lang="en-US" dirty="0" smtClean="0"/>
              <a:t>Android</a:t>
            </a:r>
            <a:endParaRPr lang="en-US" dirty="0"/>
          </a:p>
          <a:p>
            <a:r>
              <a:rPr lang="en-US" sz="1200" dirty="0"/>
              <a:t>Modern life is full of deadlines, frustrations, and demands. For many people, stress is so commonplace that it has become a way of life.</a:t>
            </a:r>
            <a:br>
              <a:rPr lang="en-US" sz="1200" dirty="0"/>
            </a:br>
            <a:r>
              <a:rPr lang="en-US" sz="1200" dirty="0"/>
              <a:t>You can protect yourself by recognizing the signs and symptoms of stress and taking steps to reduce its harmful effects.</a:t>
            </a:r>
            <a:br>
              <a:rPr lang="en-US" sz="1200" dirty="0"/>
            </a:br>
            <a:r>
              <a:rPr lang="en-US" sz="1200" dirty="0"/>
              <a:t>This Application gives you complete idea about Stress , its symptoms and stress management in simple and efficient way. </a:t>
            </a:r>
            <a:br>
              <a:rPr lang="en-US" sz="1200" dirty="0"/>
            </a:br>
            <a:r>
              <a:rPr lang="en-US" sz="1200" dirty="0"/>
              <a:t/>
            </a:r>
            <a:br>
              <a:rPr lang="en-US" sz="1200" dirty="0"/>
            </a:br>
            <a:r>
              <a:rPr lang="en-US" sz="1200" dirty="0"/>
              <a:t>The Application Includes</a:t>
            </a:r>
            <a:br>
              <a:rPr lang="en-US" sz="1200" dirty="0"/>
            </a:br>
            <a:r>
              <a:rPr lang="en-US" sz="1200" dirty="0"/>
              <a:t/>
            </a:r>
            <a:br>
              <a:rPr lang="en-US" sz="1200" dirty="0"/>
            </a:br>
            <a:r>
              <a:rPr lang="en-US" sz="1200" dirty="0"/>
              <a:t>** What is stress</a:t>
            </a:r>
            <a:br>
              <a:rPr lang="en-US" sz="1200" dirty="0"/>
            </a:br>
            <a:r>
              <a:rPr lang="en-US" sz="1200" dirty="0"/>
              <a:t>** Symptoms of short term stress</a:t>
            </a:r>
            <a:br>
              <a:rPr lang="en-US" sz="1200" dirty="0"/>
            </a:br>
            <a:r>
              <a:rPr lang="en-US" sz="1200" dirty="0"/>
              <a:t>** Symptoms of </a:t>
            </a:r>
            <a:r>
              <a:rPr lang="en-US" sz="1200" dirty="0" err="1"/>
              <a:t>longterm</a:t>
            </a:r>
            <a:r>
              <a:rPr lang="en-US" sz="1200" dirty="0"/>
              <a:t> stress</a:t>
            </a:r>
            <a:br>
              <a:rPr lang="en-US" sz="1200" dirty="0"/>
            </a:br>
            <a:r>
              <a:rPr lang="en-US" sz="1200" dirty="0"/>
              <a:t>** Ways to avoid stress</a:t>
            </a:r>
            <a:br>
              <a:rPr lang="en-US" sz="1200" dirty="0"/>
            </a:br>
            <a:r>
              <a:rPr lang="en-US" sz="1200" dirty="0"/>
              <a:t>** Ways to overcome Stress</a:t>
            </a:r>
            <a:br>
              <a:rPr lang="en-US" sz="1200" dirty="0"/>
            </a:br>
            <a:r>
              <a:rPr lang="en-US" sz="1200" dirty="0"/>
              <a:t>** Yoga for Stress</a:t>
            </a:r>
            <a:br>
              <a:rPr lang="en-US" sz="1200" dirty="0"/>
            </a:br>
            <a:endParaRPr lang="en-US" sz="1200" dirty="0">
              <a:effectLst/>
            </a:endParaRPr>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26</a:t>
            </a:fld>
            <a:endParaRPr lang="en-US" sz="1400" b="0" dirty="0"/>
          </a:p>
        </p:txBody>
      </p:sp>
      <p:pic>
        <p:nvPicPr>
          <p:cNvPr id="7" name="Pictur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161574" y="1500933"/>
            <a:ext cx="2823105" cy="4227838"/>
          </a:xfrm>
          <a:prstGeom prst="rect">
            <a:avLst/>
          </a:prstGeom>
        </p:spPr>
      </p:pic>
    </p:spTree>
    <p:extLst>
      <p:ext uri="{BB962C8B-B14F-4D97-AF65-F5344CB8AC3E}">
        <p14:creationId xmlns:p14="http://schemas.microsoft.com/office/powerpoint/2010/main" val="668943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PTSD Coach	</a:t>
            </a:r>
            <a:endParaRPr lang="en-US" dirty="0"/>
          </a:p>
        </p:txBody>
      </p:sp>
      <p:sp>
        <p:nvSpPr>
          <p:cNvPr id="3" name="Content Placeholder 2"/>
          <p:cNvSpPr>
            <a:spLocks noGrp="1"/>
          </p:cNvSpPr>
          <p:nvPr>
            <p:ph idx="1"/>
          </p:nvPr>
        </p:nvSpPr>
        <p:spPr>
          <a:xfrm>
            <a:off x="352540" y="1879599"/>
            <a:ext cx="3977089" cy="4587301"/>
          </a:xfrm>
        </p:spPr>
        <p:txBody>
          <a:bodyPr/>
          <a:lstStyle/>
          <a:p>
            <a:pPr marL="0" indent="0">
              <a:buNone/>
            </a:pPr>
            <a:r>
              <a:rPr lang="en-US" dirty="0" smtClean="0"/>
              <a:t>FREE!</a:t>
            </a:r>
          </a:p>
          <a:p>
            <a:pPr marL="0" indent="0">
              <a:buNone/>
            </a:pPr>
            <a:r>
              <a:rPr lang="en-US" dirty="0" smtClean="0"/>
              <a:t>Android &amp; iOS</a:t>
            </a:r>
            <a:endParaRPr lang="en-US" dirty="0"/>
          </a:p>
          <a:p>
            <a:r>
              <a:rPr lang="en-US" sz="1200" dirty="0"/>
              <a:t>PTSD Coach was designed for Veterans and military Service Members who have, or may have, Posttraumatic Stress Disorder (PTSD). This app provides users with education about PTSD, information about professional care, a self-assessment for PTSD, opportunities to find support, and tools that can help users manage the stresses of daily life with PTSD. Tools range from relaxation skills and positive self-talk to anger management and other common self-help strategies. Users can customize tools based on their preferences and can integrate their own contacts, photos, and music. This app can be used by people who are in treatment as well as those who are 0t. PTSD Coach was created by VA</a:t>
            </a:r>
            <a:br>
              <a:rPr lang="en-US" sz="1200" dirty="0"/>
            </a:br>
            <a:endParaRPr lang="en-US" sz="1200" dirty="0">
              <a:effectLst/>
            </a:endParaRPr>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27</a:t>
            </a:fld>
            <a:endParaRPr lang="en-US" sz="1400" b="0" dirty="0"/>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357724" y="940180"/>
            <a:ext cx="2252490" cy="42267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64357" y="1783193"/>
            <a:ext cx="2379643" cy="4423337"/>
          </a:xfrm>
          <a:prstGeom prst="rect">
            <a:avLst/>
          </a:prstGeom>
        </p:spPr>
      </p:pic>
    </p:spTree>
    <p:extLst>
      <p:ext uri="{BB962C8B-B14F-4D97-AF65-F5344CB8AC3E}">
        <p14:creationId xmlns:p14="http://schemas.microsoft.com/office/powerpoint/2010/main" val="677214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AT for Calming	</a:t>
            </a:r>
            <a:endParaRPr lang="en-US" dirty="0"/>
          </a:p>
        </p:txBody>
      </p:sp>
      <p:sp>
        <p:nvSpPr>
          <p:cNvPr id="3" name="Content Placeholder 2"/>
          <p:cNvSpPr>
            <a:spLocks noGrp="1"/>
          </p:cNvSpPr>
          <p:nvPr>
            <p:ph idx="1"/>
          </p:nvPr>
        </p:nvSpPr>
        <p:spPr/>
        <p:txBody>
          <a:bodyPr/>
          <a:lstStyle/>
          <a:p>
            <a:pPr marL="0" indent="0">
              <a:buNone/>
            </a:pPr>
            <a:r>
              <a:rPr lang="en-US" dirty="0"/>
              <a:t>T. Jacket by T. Ware</a:t>
            </a:r>
          </a:p>
          <a:p>
            <a:r>
              <a:rPr lang="en-US" dirty="0" smtClean="0"/>
              <a:t>Wearable technology</a:t>
            </a:r>
          </a:p>
          <a:p>
            <a:pPr lvl="1"/>
            <a:r>
              <a:rPr lang="en-US" dirty="0" smtClean="0"/>
              <a:t>Provides deep touch pressure to calm/soothe individual who is anxious or stressed</a:t>
            </a:r>
          </a:p>
          <a:p>
            <a:pPr lvl="1"/>
            <a:r>
              <a:rPr lang="en-US" dirty="0" smtClean="0"/>
              <a:t>Pressure controlled via smartphone iOS or Android</a:t>
            </a:r>
          </a:p>
          <a:p>
            <a:pPr lvl="1"/>
            <a:r>
              <a:rPr lang="en-US" dirty="0"/>
              <a:t>Child/Adult sizes; $599</a:t>
            </a:r>
          </a:p>
          <a:p>
            <a:pPr lvl="1"/>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28</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1026" name="Picture 2" descr="Hug vest that calms sensory modulation issues experienced by children and adults with SPD, autism, ADHD, Alzheimer's Dementia, PTSD"/>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03792" y="3269157"/>
            <a:ext cx="2383439" cy="3071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5262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048" y="972152"/>
            <a:ext cx="8432800" cy="571500"/>
          </a:xfrm>
        </p:spPr>
        <p:txBody>
          <a:bodyPr/>
          <a:lstStyle/>
          <a:p>
            <a:r>
              <a:rPr lang="en-US" dirty="0" smtClean="0"/>
              <a:t>AT for Calming</a:t>
            </a:r>
            <a:endParaRPr lang="en-US" dirty="0"/>
          </a:p>
        </p:txBody>
      </p:sp>
      <p:sp>
        <p:nvSpPr>
          <p:cNvPr id="3" name="Content Placeholder 2"/>
          <p:cNvSpPr>
            <a:spLocks noGrp="1"/>
          </p:cNvSpPr>
          <p:nvPr>
            <p:ph idx="1"/>
          </p:nvPr>
        </p:nvSpPr>
        <p:spPr>
          <a:xfrm>
            <a:off x="421635" y="1586637"/>
            <a:ext cx="8431213" cy="4116388"/>
          </a:xfrm>
        </p:spPr>
        <p:txBody>
          <a:bodyPr/>
          <a:lstStyle/>
          <a:p>
            <a:pPr marL="0" indent="0">
              <a:buNone/>
            </a:pPr>
            <a:r>
              <a:rPr lang="en-US" b="1" dirty="0" smtClean="0"/>
              <a:t>b-Calm</a:t>
            </a:r>
            <a:endParaRPr lang="en-US" b="1" dirty="0"/>
          </a:p>
          <a:p>
            <a:r>
              <a:rPr lang="en-US" dirty="0" smtClean="0"/>
              <a:t>Products for adult and children ( $109 -$205)</a:t>
            </a:r>
          </a:p>
          <a:p>
            <a:r>
              <a:rPr lang="en-US" dirty="0" smtClean="0"/>
              <a:t>Preloaded audio sedation tracks</a:t>
            </a:r>
          </a:p>
          <a:p>
            <a:pPr lvl="1"/>
            <a:r>
              <a:rPr lang="en-US" dirty="0"/>
              <a:t>A</a:t>
            </a:r>
            <a:r>
              <a:rPr lang="en-US" dirty="0" smtClean="0"/>
              <a:t>coustic </a:t>
            </a:r>
            <a:r>
              <a:rPr lang="en-US" dirty="0"/>
              <a:t>masking signals work to make typically distracting noises unapparent to the user</a:t>
            </a:r>
            <a:endParaRPr lang="en-US" dirty="0" smtClean="0"/>
          </a:p>
          <a:p>
            <a:pPr lvl="1"/>
            <a:r>
              <a:rPr lang="en-US" dirty="0" smtClean="0"/>
              <a:t>Audio recordings to help with relaxation and focus</a:t>
            </a:r>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29</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2050" name="Picture 2" descr="b-Calm-EX-2013 - Ad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02400" y="3909781"/>
            <a:ext cx="2908909" cy="2948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609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488" y="1562470"/>
            <a:ext cx="8175362" cy="1100831"/>
          </a:xfrm>
        </p:spPr>
        <p:txBody>
          <a:bodyPr/>
          <a:lstStyle/>
          <a:p>
            <a:r>
              <a:rPr lang="en-US" sz="3600" dirty="0" smtClean="0"/>
              <a:t>Assistive Technology (AT) </a:t>
            </a:r>
            <a:r>
              <a:rPr lang="en-US" sz="3600" dirty="0"/>
              <a:t>I</a:t>
            </a:r>
            <a:r>
              <a:rPr lang="en-US" sz="3600" dirty="0" smtClean="0"/>
              <a:t>s Most </a:t>
            </a:r>
            <a:r>
              <a:rPr lang="en-US" sz="3600" dirty="0"/>
              <a:t>F</a:t>
            </a:r>
            <a:r>
              <a:rPr lang="en-US" sz="3600" dirty="0" smtClean="0"/>
              <a:t>requently </a:t>
            </a:r>
            <a:r>
              <a:rPr lang="en-US" sz="3600" dirty="0"/>
              <a:t>A</a:t>
            </a:r>
            <a:r>
              <a:rPr lang="en-US" sz="3600" dirty="0" smtClean="0"/>
              <a:t>ssociated </a:t>
            </a:r>
            <a:r>
              <a:rPr lang="en-US" sz="3600" dirty="0"/>
              <a:t>W</a:t>
            </a:r>
            <a:r>
              <a:rPr lang="en-US" sz="3600" dirty="0" smtClean="0"/>
              <a:t>ith:</a:t>
            </a:r>
            <a:endParaRPr lang="en-US" sz="3600" dirty="0"/>
          </a:p>
        </p:txBody>
      </p:sp>
      <p:sp>
        <p:nvSpPr>
          <p:cNvPr id="3" name="Subtitle 2"/>
          <p:cNvSpPr>
            <a:spLocks noGrp="1"/>
          </p:cNvSpPr>
          <p:nvPr>
            <p:ph type="subTitle" idx="1"/>
          </p:nvPr>
        </p:nvSpPr>
        <p:spPr>
          <a:xfrm>
            <a:off x="2104007" y="2894120"/>
            <a:ext cx="6320901" cy="3384443"/>
          </a:xfrm>
        </p:spPr>
        <p:txBody>
          <a:bodyPr/>
          <a:lstStyle/>
          <a:p>
            <a:pPr marL="457200" indent="-457200" algn="l">
              <a:buFont typeface="Arial" panose="020B0604020202020204" pitchFamily="34" charset="0"/>
              <a:buChar char="•"/>
            </a:pPr>
            <a:r>
              <a:rPr lang="en-US" sz="2400" dirty="0" smtClean="0"/>
              <a:t>Physical Disabilities</a:t>
            </a:r>
          </a:p>
          <a:p>
            <a:pPr marL="457200" indent="-457200" algn="l">
              <a:buFont typeface="Arial" panose="020B0604020202020204" pitchFamily="34" charset="0"/>
              <a:buChar char="•"/>
            </a:pPr>
            <a:endParaRPr lang="en-US" sz="2400" dirty="0" smtClean="0"/>
          </a:p>
          <a:p>
            <a:pPr marL="457200" indent="-457200" algn="l">
              <a:buFont typeface="Arial" panose="020B0604020202020204" pitchFamily="34" charset="0"/>
              <a:buChar char="•"/>
            </a:pPr>
            <a:r>
              <a:rPr lang="en-US" sz="2400" dirty="0" smtClean="0"/>
              <a:t>Communication Disorders</a:t>
            </a:r>
          </a:p>
          <a:p>
            <a:pPr marL="457200" indent="-457200" algn="l">
              <a:buFont typeface="Arial" panose="020B0604020202020204" pitchFamily="34" charset="0"/>
              <a:buChar char="•"/>
            </a:pPr>
            <a:endParaRPr lang="en-US" sz="2400" dirty="0" smtClean="0"/>
          </a:p>
          <a:p>
            <a:pPr marL="457200" indent="-457200" algn="l">
              <a:buFont typeface="Arial" panose="020B0604020202020204" pitchFamily="34" charset="0"/>
              <a:buChar char="•"/>
            </a:pPr>
            <a:r>
              <a:rPr lang="en-US" sz="2400" dirty="0" smtClean="0"/>
              <a:t>Vision Loss</a:t>
            </a:r>
          </a:p>
          <a:p>
            <a:pPr marL="457200" indent="-457200" algn="l">
              <a:buFont typeface="Arial" panose="020B0604020202020204" pitchFamily="34" charset="0"/>
              <a:buChar char="•"/>
            </a:pPr>
            <a:endParaRPr lang="en-US" sz="2400" dirty="0" smtClean="0"/>
          </a:p>
          <a:p>
            <a:pPr marL="457200" indent="-457200" algn="l">
              <a:buFont typeface="Arial" panose="020B0604020202020204" pitchFamily="34" charset="0"/>
              <a:buChar char="•"/>
            </a:pPr>
            <a:r>
              <a:rPr lang="en-US" sz="2400" dirty="0" smtClean="0"/>
              <a:t>Learning Disorders</a:t>
            </a:r>
          </a:p>
          <a:p>
            <a:pPr marL="457200" indent="-457200" algn="l">
              <a:buFont typeface="Arial" panose="020B0604020202020204" pitchFamily="34" charset="0"/>
              <a:buChar char="•"/>
            </a:pPr>
            <a:endParaRPr lang="en-US" sz="2400" dirty="0" smtClean="0"/>
          </a:p>
          <a:p>
            <a:pPr marL="457200" indent="-457200" algn="l">
              <a:buFont typeface="Arial" panose="020B0604020202020204" pitchFamily="34" charset="0"/>
              <a:buChar char="•"/>
            </a:pPr>
            <a:r>
              <a:rPr lang="en-US" sz="2400" dirty="0" smtClean="0"/>
              <a:t>Hearing Loss</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pPr>
              <a:defRPr/>
            </a:pPr>
            <a:r>
              <a:rPr lang="en-US" smtClean="0"/>
              <a:t>Handouts are available at: www.atia.org/orlandohandouts</a:t>
            </a:r>
            <a:endParaRPr lang="en-US" sz="900"/>
          </a:p>
        </p:txBody>
      </p:sp>
      <p:sp>
        <p:nvSpPr>
          <p:cNvPr id="5" name="Slide Number Placeholder 4"/>
          <p:cNvSpPr>
            <a:spLocks noGrp="1"/>
          </p:cNvSpPr>
          <p:nvPr>
            <p:ph type="sldNum" sz="quarter" idx="11"/>
          </p:nvPr>
        </p:nvSpPr>
        <p:spPr/>
        <p:txBody>
          <a:bodyPr/>
          <a:lstStyle/>
          <a:p>
            <a:pPr>
              <a:defRPr/>
            </a:pPr>
            <a:fld id="{E5FF35E6-B24D-4FFB-AB31-41F0C3ED8461}" type="slidenum">
              <a:rPr lang="en-US" smtClean="0"/>
              <a:pPr>
                <a:defRPr/>
              </a:pPr>
              <a:t>3</a:t>
            </a:fld>
            <a:endParaRPr lang="en-US" sz="1400" dirty="0"/>
          </a:p>
        </p:txBody>
      </p:sp>
      <p:cxnSp>
        <p:nvCxnSpPr>
          <p:cNvPr id="9" name="Straight Connector 8"/>
          <p:cNvCxnSpPr/>
          <p:nvPr/>
        </p:nvCxnSpPr>
        <p:spPr bwMode="auto">
          <a:xfrm flipH="1" flipV="1">
            <a:off x="550416" y="3959441"/>
            <a:ext cx="17755" cy="115409"/>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2518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744" y="981029"/>
            <a:ext cx="8432800" cy="571500"/>
          </a:xfrm>
        </p:spPr>
        <p:txBody>
          <a:bodyPr/>
          <a:lstStyle/>
          <a:p>
            <a:r>
              <a:rPr lang="en-US" dirty="0" smtClean="0"/>
              <a:t>Modifications to the work environment</a:t>
            </a:r>
            <a:endParaRPr lang="en-US" dirty="0"/>
          </a:p>
        </p:txBody>
      </p:sp>
      <p:sp>
        <p:nvSpPr>
          <p:cNvPr id="3" name="Content Placeholder 2"/>
          <p:cNvSpPr>
            <a:spLocks noGrp="1"/>
          </p:cNvSpPr>
          <p:nvPr>
            <p:ph idx="1"/>
          </p:nvPr>
        </p:nvSpPr>
        <p:spPr>
          <a:xfrm>
            <a:off x="466725" y="1640238"/>
            <a:ext cx="8431213" cy="4116388"/>
          </a:xfrm>
        </p:spPr>
        <p:txBody>
          <a:bodyPr/>
          <a:lstStyle/>
          <a:p>
            <a:r>
              <a:rPr lang="en-US" dirty="0" smtClean="0"/>
              <a:t>Provide private office or work area with limited distractions/low traffic area</a:t>
            </a:r>
          </a:p>
          <a:p>
            <a:r>
              <a:rPr lang="en-US" dirty="0" smtClean="0"/>
              <a:t>Noise reducing headsets/ noise reduction ear muffs</a:t>
            </a:r>
          </a:p>
          <a:p>
            <a:pPr lvl="1"/>
            <a:r>
              <a:rPr lang="en-US" dirty="0" smtClean="0"/>
              <a:t>Can decrease help to reduce stress and improve concentration</a:t>
            </a:r>
          </a:p>
          <a:p>
            <a:pPr lvl="1"/>
            <a:r>
              <a:rPr lang="en-US" dirty="0" smtClean="0"/>
              <a:t>Can also reduce ambient noise at night and help with sleep</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30</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3074" name="Picture 2" descr="QuietComfort® 25 Acoustic Noise Cancelling® headphone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5400000">
            <a:off x="4434699" y="3789611"/>
            <a:ext cx="2607693" cy="242533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ep.yimg.com/ay/yhst-13171632195427/noise-reduction-ear-muffs-21.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85888" y="3611969"/>
            <a:ext cx="2694157" cy="2694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8745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542" y="954397"/>
            <a:ext cx="8432800" cy="571500"/>
          </a:xfrm>
        </p:spPr>
        <p:txBody>
          <a:bodyPr/>
          <a:lstStyle/>
          <a:p>
            <a:r>
              <a:rPr lang="en-US" dirty="0"/>
              <a:t>Modifications to the work environment</a:t>
            </a:r>
          </a:p>
        </p:txBody>
      </p:sp>
      <p:sp>
        <p:nvSpPr>
          <p:cNvPr id="3" name="Content Placeholder 2"/>
          <p:cNvSpPr>
            <a:spLocks noGrp="1"/>
          </p:cNvSpPr>
          <p:nvPr>
            <p:ph idx="1"/>
          </p:nvPr>
        </p:nvSpPr>
        <p:spPr>
          <a:xfrm>
            <a:off x="427335" y="1533371"/>
            <a:ext cx="8431213" cy="4116388"/>
          </a:xfrm>
        </p:spPr>
        <p:txBody>
          <a:bodyPr/>
          <a:lstStyle/>
          <a:p>
            <a:r>
              <a:rPr lang="en-US" dirty="0"/>
              <a:t>Provide natural light or </a:t>
            </a:r>
            <a:r>
              <a:rPr lang="en-US" dirty="0" smtClean="0"/>
              <a:t>therapy lamps</a:t>
            </a:r>
          </a:p>
          <a:p>
            <a:pPr lvl="1"/>
            <a:r>
              <a:rPr lang="en-US" dirty="0" smtClean="0"/>
              <a:t>Simulate outdoor lighting</a:t>
            </a:r>
          </a:p>
          <a:p>
            <a:pPr lvl="1"/>
            <a:r>
              <a:rPr lang="en-US" dirty="0" smtClean="0"/>
              <a:t>Many options…make sure designed for SAD</a:t>
            </a:r>
          </a:p>
          <a:p>
            <a:pPr lvl="1"/>
            <a:r>
              <a:rPr lang="en-US" dirty="0" smtClean="0"/>
              <a:t>Light box should emit reduced UV light</a:t>
            </a:r>
          </a:p>
          <a:p>
            <a:pPr lvl="1"/>
            <a:r>
              <a:rPr lang="en-US" dirty="0" smtClean="0"/>
              <a:t>Brightness will affect hours of use; consult healthcare provider for hours of use</a:t>
            </a:r>
          </a:p>
          <a:p>
            <a:pPr lvl="1"/>
            <a:r>
              <a:rPr lang="en-US" dirty="0" smtClean="0"/>
              <a:t>Recommended distance 2 feet from user</a:t>
            </a:r>
          </a:p>
          <a:p>
            <a:pPr lvl="1"/>
            <a:endParaRPr lang="en-US" dirty="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31</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6" name="Picture 4" descr="http://ecx.images-amazon.com/images/I/71E8cmw8E4L._SL1500_.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60079" y="3428894"/>
            <a:ext cx="1765804" cy="245023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048217" y="5995716"/>
            <a:ext cx="2317072" cy="246221"/>
          </a:xfrm>
          <a:prstGeom prst="rect">
            <a:avLst/>
          </a:prstGeom>
          <a:noFill/>
        </p:spPr>
        <p:txBody>
          <a:bodyPr wrap="square" rtlCol="0">
            <a:spAutoFit/>
          </a:bodyPr>
          <a:lstStyle/>
          <a:p>
            <a:r>
              <a:rPr lang="en-US" dirty="0" smtClean="0"/>
              <a:t>Source: mayclinic.org</a:t>
            </a:r>
            <a:endParaRPr lang="en-US" dirty="0"/>
          </a:p>
        </p:txBody>
      </p:sp>
      <p:pic>
        <p:nvPicPr>
          <p:cNvPr id="2050" name="Picture 2" descr="http://ecx.images-amazon.com/images/I/61%2BklqEeqYL._SL1168_.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59730" y="3861787"/>
            <a:ext cx="2104344" cy="1900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029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533" y="998785"/>
            <a:ext cx="8432800" cy="571500"/>
          </a:xfrm>
        </p:spPr>
        <p:txBody>
          <a:bodyPr/>
          <a:lstStyle/>
          <a:p>
            <a:r>
              <a:rPr lang="en-US" dirty="0" smtClean="0"/>
              <a:t>APPS for Mood/Emotion Management</a:t>
            </a:r>
            <a:endParaRPr lang="en-US" dirty="0"/>
          </a:p>
        </p:txBody>
      </p:sp>
      <p:sp>
        <p:nvSpPr>
          <p:cNvPr id="3" name="Content Placeholder 2"/>
          <p:cNvSpPr>
            <a:spLocks noGrp="1"/>
          </p:cNvSpPr>
          <p:nvPr>
            <p:ph idx="1"/>
          </p:nvPr>
        </p:nvSpPr>
        <p:spPr>
          <a:xfrm>
            <a:off x="466725" y="1595515"/>
            <a:ext cx="8431213" cy="4116388"/>
          </a:xfrm>
        </p:spPr>
        <p:txBody>
          <a:bodyPr/>
          <a:lstStyle/>
          <a:p>
            <a:r>
              <a:rPr lang="en-US" dirty="0" smtClean="0"/>
              <a:t>Operation Reach Out (</a:t>
            </a:r>
            <a:r>
              <a:rPr lang="en-US" dirty="0"/>
              <a:t>free </a:t>
            </a:r>
            <a:r>
              <a:rPr lang="en-US" dirty="0" smtClean="0"/>
              <a:t>iOS, Android)</a:t>
            </a:r>
          </a:p>
          <a:p>
            <a:pPr lvl="1"/>
            <a:r>
              <a:rPr lang="en-US" dirty="0" smtClean="0"/>
              <a:t>Developed by military to prevent suicide</a:t>
            </a:r>
          </a:p>
          <a:p>
            <a:pPr lvl="2"/>
            <a:r>
              <a:rPr lang="en-US" dirty="0" smtClean="0"/>
              <a:t>Helps access thinking and when to reach out for help when in crisis</a:t>
            </a:r>
          </a:p>
          <a:p>
            <a:r>
              <a:rPr lang="en-US" dirty="0" smtClean="0"/>
              <a:t>T2 Mood Tracker (</a:t>
            </a:r>
            <a:r>
              <a:rPr lang="en-US" dirty="0"/>
              <a:t>free </a:t>
            </a:r>
            <a:r>
              <a:rPr lang="en-US" dirty="0" smtClean="0"/>
              <a:t>iOS,</a:t>
            </a:r>
            <a:r>
              <a:rPr lang="en-US" dirty="0"/>
              <a:t> </a:t>
            </a:r>
            <a:r>
              <a:rPr lang="en-US" dirty="0" smtClean="0"/>
              <a:t>Android)</a:t>
            </a:r>
          </a:p>
          <a:p>
            <a:pPr lvl="1"/>
            <a:r>
              <a:rPr lang="en-US" dirty="0" smtClean="0"/>
              <a:t>Allows users to monitor moods on pre-loaded scales</a:t>
            </a:r>
          </a:p>
          <a:p>
            <a:r>
              <a:rPr lang="en-US" dirty="0" err="1" smtClean="0"/>
              <a:t>MindShift</a:t>
            </a:r>
            <a:r>
              <a:rPr lang="en-US" dirty="0" smtClean="0"/>
              <a:t> </a:t>
            </a:r>
            <a:r>
              <a:rPr lang="en-US" dirty="0"/>
              <a:t>(free iOS, Android</a:t>
            </a:r>
            <a:r>
              <a:rPr lang="en-US" dirty="0" smtClean="0"/>
              <a:t>)</a:t>
            </a:r>
          </a:p>
          <a:p>
            <a:pPr lvl="1"/>
            <a:r>
              <a:rPr lang="en-US" dirty="0" smtClean="0"/>
              <a:t>Tools for relaxation; develops new thinking; suggests healthy activities</a:t>
            </a:r>
          </a:p>
          <a:p>
            <a:r>
              <a:rPr lang="en-US" dirty="0" smtClean="0"/>
              <a:t>Breathe2Relax(free </a:t>
            </a:r>
            <a:r>
              <a:rPr lang="en-US" dirty="0"/>
              <a:t>iOS, Android</a:t>
            </a:r>
            <a:r>
              <a:rPr lang="en-US" dirty="0" smtClean="0"/>
              <a:t>)</a:t>
            </a:r>
          </a:p>
          <a:p>
            <a:pPr lvl="1"/>
            <a:r>
              <a:rPr lang="en-US" dirty="0" smtClean="0"/>
              <a:t>Uses guided breathing exercises to reduce anxiety</a:t>
            </a:r>
          </a:p>
          <a:p>
            <a:pPr lvl="1"/>
            <a:endParaRPr lang="en-US" dirty="0" smtClean="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32</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spTree>
    <p:extLst>
      <p:ext uri="{BB962C8B-B14F-4D97-AF65-F5344CB8AC3E}">
        <p14:creationId xmlns:p14="http://schemas.microsoft.com/office/powerpoint/2010/main" val="1027580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T2 Mood Tracker	</a:t>
            </a:r>
            <a:endParaRPr lang="en-US" dirty="0"/>
          </a:p>
        </p:txBody>
      </p:sp>
      <p:sp>
        <p:nvSpPr>
          <p:cNvPr id="3" name="Content Placeholder 2"/>
          <p:cNvSpPr>
            <a:spLocks noGrp="1"/>
          </p:cNvSpPr>
          <p:nvPr>
            <p:ph idx="1"/>
          </p:nvPr>
        </p:nvSpPr>
        <p:spPr>
          <a:xfrm>
            <a:off x="352540" y="1879600"/>
            <a:ext cx="4323824" cy="4116388"/>
          </a:xfrm>
        </p:spPr>
        <p:txBody>
          <a:bodyPr/>
          <a:lstStyle/>
          <a:p>
            <a:pPr marL="0" indent="0">
              <a:buNone/>
            </a:pPr>
            <a:r>
              <a:rPr lang="en-US" dirty="0" smtClean="0"/>
              <a:t>FREE!</a:t>
            </a:r>
          </a:p>
          <a:p>
            <a:pPr marL="0" indent="0">
              <a:buNone/>
            </a:pPr>
            <a:r>
              <a:rPr lang="en-US" dirty="0" smtClean="0"/>
              <a:t>iOS</a:t>
            </a:r>
            <a:endParaRPr lang="en-US" dirty="0"/>
          </a:p>
          <a:p>
            <a:r>
              <a:rPr lang="en-US" sz="1200" dirty="0"/>
              <a:t>T2 Mood Tracker allows users to monitor their moods on six pre-loaded scales (anxiety, stress, depression, brain injury, post-traumatic stress, general well-being). Custom scales can also be built. Users rate their moods by swiping a small bar to the left or to the right. The ratings are displayed on graphs to help users track their moods over time. Notes can be recorded to document daily events, medication changes and treatments that may be associated with mood changes, providing accurate information to help health care providers make treatment decisions.</a:t>
            </a:r>
            <a:br>
              <a:rPr lang="en-US" sz="1200" dirty="0"/>
            </a:br>
            <a:endParaRPr lang="en-US" sz="1200" dirty="0">
              <a:effectLst/>
            </a:endParaRPr>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33</a:t>
            </a:fld>
            <a:endParaRPr lang="en-US" sz="1400" b="0" dirty="0"/>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221995" y="1299990"/>
            <a:ext cx="3529278" cy="5354198"/>
          </a:xfrm>
          <a:prstGeom prst="rect">
            <a:avLst/>
          </a:prstGeom>
        </p:spPr>
      </p:pic>
    </p:spTree>
    <p:extLst>
      <p:ext uri="{BB962C8B-B14F-4D97-AF65-F5344CB8AC3E}">
        <p14:creationId xmlns:p14="http://schemas.microsoft.com/office/powerpoint/2010/main" val="8133487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APPS for Mood/Emotion Management</a:t>
            </a:r>
          </a:p>
        </p:txBody>
      </p:sp>
      <p:sp>
        <p:nvSpPr>
          <p:cNvPr id="3" name="Content Placeholder 2"/>
          <p:cNvSpPr>
            <a:spLocks noGrp="1"/>
          </p:cNvSpPr>
          <p:nvPr>
            <p:ph idx="1"/>
          </p:nvPr>
        </p:nvSpPr>
        <p:spPr/>
        <p:txBody>
          <a:bodyPr/>
          <a:lstStyle/>
          <a:p>
            <a:r>
              <a:rPr lang="en-US" dirty="0" smtClean="0"/>
              <a:t>Self-Help </a:t>
            </a:r>
            <a:r>
              <a:rPr lang="en-US" dirty="0"/>
              <a:t>for Anxiety Management(SAM) (free iOS, Android)</a:t>
            </a:r>
          </a:p>
          <a:p>
            <a:pPr lvl="1"/>
            <a:r>
              <a:rPr lang="en-US" sz="1400" dirty="0"/>
              <a:t>Tell the app how you’re feeling, how anxious you are, or how worried you are. </a:t>
            </a:r>
            <a:endParaRPr lang="en-US" sz="1400" dirty="0" smtClean="0"/>
          </a:p>
          <a:p>
            <a:pPr lvl="1"/>
            <a:r>
              <a:rPr lang="en-US" sz="1400" dirty="0" smtClean="0"/>
              <a:t>app’s </a:t>
            </a:r>
            <a:r>
              <a:rPr lang="en-US" sz="1400" dirty="0"/>
              <a:t>self-help features walk you through some calming or relaxation practices. </a:t>
            </a:r>
          </a:p>
          <a:p>
            <a:r>
              <a:rPr lang="en-US" dirty="0" err="1" smtClean="0"/>
              <a:t>iZen</a:t>
            </a:r>
            <a:r>
              <a:rPr lang="en-US" dirty="0" smtClean="0"/>
              <a:t> garden ($4.99, iOS)</a:t>
            </a:r>
            <a:endParaRPr lang="en-US" dirty="0"/>
          </a:p>
          <a:p>
            <a:r>
              <a:rPr lang="en-US" dirty="0"/>
              <a:t>Koi </a:t>
            </a:r>
            <a:r>
              <a:rPr lang="en-US" dirty="0" smtClean="0"/>
              <a:t>Pond ($1, iOS)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34</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2050" name="Picture 2" descr="iPhone Screenshot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56049" y="3178205"/>
            <a:ext cx="1703429" cy="30235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Phone Screenshot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93259" y="3019887"/>
            <a:ext cx="1656193" cy="2939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633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267" y="927763"/>
            <a:ext cx="8432800" cy="571500"/>
          </a:xfrm>
        </p:spPr>
        <p:txBody>
          <a:bodyPr/>
          <a:lstStyle/>
          <a:p>
            <a:r>
              <a:rPr lang="en-US" dirty="0" smtClean="0"/>
              <a:t>APPS for Sleep Management</a:t>
            </a:r>
            <a:endParaRPr lang="en-US" dirty="0"/>
          </a:p>
        </p:txBody>
      </p:sp>
      <p:sp>
        <p:nvSpPr>
          <p:cNvPr id="3" name="Content Placeholder 2"/>
          <p:cNvSpPr>
            <a:spLocks noGrp="1"/>
          </p:cNvSpPr>
          <p:nvPr>
            <p:ph sz="half" idx="1"/>
          </p:nvPr>
        </p:nvSpPr>
        <p:spPr/>
        <p:txBody>
          <a:bodyPr/>
          <a:lstStyle/>
          <a:p>
            <a:r>
              <a:rPr lang="en-US" sz="2000" dirty="0" smtClean="0"/>
              <a:t>Sleep </a:t>
            </a:r>
            <a:r>
              <a:rPr lang="en-US" sz="2000" dirty="0"/>
              <a:t>Time-Alarm Clock (free, iOS, Android)</a:t>
            </a:r>
          </a:p>
          <a:p>
            <a:r>
              <a:rPr lang="en-US" sz="2000" dirty="0"/>
              <a:t>Sleep Cycle ($1, iOS, Android)</a:t>
            </a:r>
          </a:p>
          <a:p>
            <a:r>
              <a:rPr lang="en-US" sz="2000" dirty="0" err="1"/>
              <a:t>Sleepbot</a:t>
            </a:r>
            <a:r>
              <a:rPr lang="en-US" sz="2000" dirty="0"/>
              <a:t> ( free, iOS, Android)</a:t>
            </a:r>
            <a:endParaRPr lang="en-US" sz="2400" dirty="0" smtClean="0"/>
          </a:p>
          <a:p>
            <a:pPr lvl="1"/>
            <a:endParaRPr lang="en-US" dirty="0" smtClean="0"/>
          </a:p>
          <a:p>
            <a:endParaRPr lang="en-US" dirty="0"/>
          </a:p>
          <a:p>
            <a:pPr marL="0" indent="0">
              <a:buNone/>
            </a:pPr>
            <a:endParaRPr lang="en-US" dirty="0"/>
          </a:p>
          <a:p>
            <a:endParaRPr lang="en-US" dirty="0"/>
          </a:p>
        </p:txBody>
      </p:sp>
      <p:sp>
        <p:nvSpPr>
          <p:cNvPr id="8" name="Content Placeholder 7"/>
          <p:cNvSpPr>
            <a:spLocks noGrp="1"/>
          </p:cNvSpPr>
          <p:nvPr>
            <p:ph sz="half" idx="2"/>
          </p:nvPr>
        </p:nvSpPr>
        <p:spPr>
          <a:xfrm>
            <a:off x="4775494" y="1561452"/>
            <a:ext cx="4140200" cy="4116388"/>
          </a:xfrm>
        </p:spPr>
        <p:txBody>
          <a:bodyPr/>
          <a:lstStyle/>
          <a:p>
            <a:r>
              <a:rPr lang="en-US" sz="2000" dirty="0"/>
              <a:t>Monitors sleep habits</a:t>
            </a:r>
          </a:p>
          <a:p>
            <a:r>
              <a:rPr lang="en-US" sz="2000" dirty="0"/>
              <a:t>Uses accelerometer in </a:t>
            </a:r>
            <a:r>
              <a:rPr lang="en-US" sz="2000" dirty="0" smtClean="0"/>
              <a:t>the smartphone</a:t>
            </a:r>
            <a:r>
              <a:rPr lang="en-US" sz="2000" dirty="0"/>
              <a:t>, tells you how quickly you fall to sleep, when you enter each phase of sleep, and how efficient each sleep cycle is.  The app gently wakes you up at the right time, not in the middle of a deep sleep</a:t>
            </a:r>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35</a:t>
            </a:fld>
            <a:endParaRPr lang="en-US" sz="1400" b="0" dirty="0"/>
          </a:p>
        </p:txBody>
      </p:sp>
      <p:sp>
        <p:nvSpPr>
          <p:cNvPr id="5" name="Footer Placeholder 4"/>
          <p:cNvSpPr>
            <a:spLocks noGrp="1"/>
          </p:cNvSpPr>
          <p:nvPr>
            <p:ph type="ftr" sz="quarter" idx="4294967295"/>
          </p:nvPr>
        </p:nvSpPr>
        <p:spPr>
          <a:xfrm>
            <a:off x="355106" y="6384325"/>
            <a:ext cx="3319463" cy="373062"/>
          </a:xfrm>
        </p:spPr>
        <p:txBody>
          <a:bodyPr/>
          <a:lstStyle/>
          <a:p>
            <a:pPr>
              <a:defRPr/>
            </a:pPr>
            <a:r>
              <a:rPr lang="en-US" dirty="0" smtClean="0"/>
              <a:t>Handouts are available at: www.atia.org/orlandohandouts</a:t>
            </a:r>
            <a:endParaRPr lang="en-US" sz="900" dirty="0"/>
          </a:p>
        </p:txBody>
      </p:sp>
      <p:pic>
        <p:nvPicPr>
          <p:cNvPr id="3076" name="Picture 4" descr="http://pushinteractions.collegemobileinc.netdna-cdn.com/wp-content/uploads/2014/11/sleep-cycle.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9869"/>
          <a:stretch/>
        </p:blipFill>
        <p:spPr bwMode="auto">
          <a:xfrm>
            <a:off x="2987552" y="4707424"/>
            <a:ext cx="2533858" cy="176327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p.appadvice.com/wp-content/uploads/2010/06/sleep-cycle.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3578" y="3578873"/>
            <a:ext cx="2616421" cy="1814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351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Relax Melodies: Sleep &amp; Yoga</a:t>
            </a:r>
            <a:r>
              <a:rPr lang="en-US" dirty="0" smtClean="0"/>
              <a:t>	</a:t>
            </a:r>
            <a:endParaRPr lang="en-US" dirty="0"/>
          </a:p>
        </p:txBody>
      </p:sp>
      <p:sp>
        <p:nvSpPr>
          <p:cNvPr id="3" name="Content Placeholder 2"/>
          <p:cNvSpPr>
            <a:spLocks noGrp="1"/>
          </p:cNvSpPr>
          <p:nvPr>
            <p:ph idx="1"/>
          </p:nvPr>
        </p:nvSpPr>
        <p:spPr>
          <a:xfrm>
            <a:off x="352540" y="1879600"/>
            <a:ext cx="4323824" cy="4116388"/>
          </a:xfrm>
        </p:spPr>
        <p:txBody>
          <a:bodyPr/>
          <a:lstStyle/>
          <a:p>
            <a:pPr marL="0" indent="0">
              <a:buNone/>
            </a:pPr>
            <a:r>
              <a:rPr lang="en-US" dirty="0" smtClean="0"/>
              <a:t>FREE!</a:t>
            </a:r>
          </a:p>
          <a:p>
            <a:pPr marL="0" indent="0">
              <a:buNone/>
            </a:pPr>
            <a:r>
              <a:rPr lang="en-US" dirty="0" smtClean="0"/>
              <a:t>iOS and Android</a:t>
            </a:r>
            <a:endParaRPr lang="en-US" dirty="0"/>
          </a:p>
          <a:p>
            <a:r>
              <a:rPr lang="en-US" sz="1200" dirty="0"/>
              <a:t>Relax Melodies is the LEADER in personalized relaxation and sleep assistance. No more lacking of sleep or insomnia for you! The sleep that you need and want is waiting for you. Relax Melodies and its many features such as high quality white noise sounds, music melodies and complete customizable mixes will help you sleep like never before! </a:t>
            </a:r>
          </a:p>
          <a:p>
            <a:r>
              <a:rPr lang="en-US" sz="1200" dirty="0"/>
              <a:t>Here’s how it works :</a:t>
            </a:r>
          </a:p>
          <a:p>
            <a:r>
              <a:rPr lang="en-US" sz="1200" dirty="0"/>
              <a:t>1. Create a sleep mix by selecting sounds and music that you like.</a:t>
            </a:r>
            <a:br>
              <a:rPr lang="en-US" sz="1200" dirty="0"/>
            </a:br>
            <a:r>
              <a:rPr lang="en-US" sz="1200" dirty="0"/>
              <a:t>2. Slip naturally into a relaxed state or a deep sleep...!</a:t>
            </a:r>
            <a:br>
              <a:rPr lang="en-US" sz="1200" dirty="0"/>
            </a:br>
            <a:r>
              <a:rPr lang="en-US" sz="1200" dirty="0"/>
              <a:t>3. Awake, feel refreshed and happier</a:t>
            </a:r>
            <a:br>
              <a:rPr lang="en-US" sz="1200" dirty="0"/>
            </a:br>
            <a:r>
              <a:rPr lang="en-US" sz="1200" dirty="0"/>
              <a:t>4. Do it again, anytime!</a:t>
            </a:r>
          </a:p>
          <a:p>
            <a:r>
              <a:rPr lang="en-US" sz="1200" dirty="0"/>
              <a:t>Use it also in many other situation such as while exercising, during your yoga meditation sessions, while massaging, during a quick nap or even to help your baby fall asleep faster!</a:t>
            </a:r>
            <a:endParaRPr lang="en-US" sz="1200" dirty="0">
              <a:effectLst/>
            </a:endParaRPr>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36</a:t>
            </a:fld>
            <a:endParaRPr lang="en-US" sz="1400" b="0"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93166" y="1123030"/>
            <a:ext cx="1565084" cy="1565084"/>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0561" y="2769148"/>
            <a:ext cx="2446331" cy="3940124"/>
          </a:xfrm>
          <a:prstGeom prst="rect">
            <a:avLst/>
          </a:prstGeom>
        </p:spPr>
      </p:pic>
    </p:spTree>
    <p:extLst>
      <p:ext uri="{BB962C8B-B14F-4D97-AF65-F5344CB8AC3E}">
        <p14:creationId xmlns:p14="http://schemas.microsoft.com/office/powerpoint/2010/main" val="9087330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023" y="936641"/>
            <a:ext cx="8432800" cy="571500"/>
          </a:xfrm>
        </p:spPr>
        <p:txBody>
          <a:bodyPr/>
          <a:lstStyle/>
          <a:p>
            <a:r>
              <a:rPr lang="en-US" dirty="0" smtClean="0"/>
              <a:t>APPS for  task management</a:t>
            </a:r>
            <a:endParaRPr lang="en-US" dirty="0"/>
          </a:p>
        </p:txBody>
      </p:sp>
      <p:sp>
        <p:nvSpPr>
          <p:cNvPr id="3" name="Content Placeholder 2"/>
          <p:cNvSpPr>
            <a:spLocks noGrp="1"/>
          </p:cNvSpPr>
          <p:nvPr>
            <p:ph idx="1"/>
          </p:nvPr>
        </p:nvSpPr>
        <p:spPr>
          <a:xfrm>
            <a:off x="457847" y="1604392"/>
            <a:ext cx="8431213" cy="4116388"/>
          </a:xfrm>
        </p:spPr>
        <p:txBody>
          <a:bodyPr/>
          <a:lstStyle/>
          <a:p>
            <a:r>
              <a:rPr lang="en-US" sz="2000" dirty="0" smtClean="0"/>
              <a:t>Evernote (free, iOS, Android, Windows)</a:t>
            </a:r>
          </a:p>
          <a:p>
            <a:pPr lvl="1"/>
            <a:r>
              <a:rPr lang="en-US" sz="1600" dirty="0"/>
              <a:t>allows you to store text, photos, and audio notes on your device of choice. Create "notebooks" and categorize notes for </a:t>
            </a:r>
            <a:r>
              <a:rPr lang="en-US" sz="1600" dirty="0" smtClean="0"/>
              <a:t>meetings and to-do lists. </a:t>
            </a:r>
            <a:r>
              <a:rPr lang="en-US" sz="1600" dirty="0"/>
              <a:t>Notes are tagged with geo-location for mapping or search</a:t>
            </a:r>
            <a:r>
              <a:rPr lang="en-US" sz="1600" dirty="0" smtClean="0"/>
              <a:t>. Keep all info in one place</a:t>
            </a:r>
          </a:p>
          <a:p>
            <a:r>
              <a:rPr lang="en-US" sz="2000" dirty="0" smtClean="0"/>
              <a:t>30/30 </a:t>
            </a:r>
            <a:r>
              <a:rPr lang="en-US" sz="2000" dirty="0"/>
              <a:t>(free, iOS, Android, Windows</a:t>
            </a:r>
            <a:r>
              <a:rPr lang="en-US" sz="2000" dirty="0" smtClean="0"/>
              <a:t>)</a:t>
            </a:r>
          </a:p>
          <a:p>
            <a:pPr lvl="1"/>
            <a:r>
              <a:rPr lang="en-US" sz="1600" dirty="0" smtClean="0"/>
              <a:t>Set up tasks and time needed to complete </a:t>
            </a:r>
          </a:p>
          <a:p>
            <a:pPr lvl="1"/>
            <a:r>
              <a:rPr lang="en-US" sz="1600" dirty="0" smtClean="0"/>
              <a:t>App will tell you when to move onto next task</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37</a:t>
            </a:fld>
            <a:endParaRPr lang="en-US" sz="1400" b="0" dirty="0"/>
          </a:p>
        </p:txBody>
      </p:sp>
      <p:sp>
        <p:nvSpPr>
          <p:cNvPr id="5" name="Footer Placeholder 4"/>
          <p:cNvSpPr>
            <a:spLocks noGrp="1"/>
          </p:cNvSpPr>
          <p:nvPr>
            <p:ph type="ftr" sz="quarter" idx="11"/>
          </p:nvPr>
        </p:nvSpPr>
        <p:spPr/>
        <p:txBody>
          <a:bodyPr/>
          <a:lstStyle/>
          <a:p>
            <a:pPr>
              <a:defRPr/>
            </a:pPr>
            <a:r>
              <a:rPr lang="en-US" smtClean="0"/>
              <a:t>Handouts are available at: www.atia.org/orlandohandouts</a:t>
            </a:r>
            <a:endParaRPr lang="en-US" sz="900"/>
          </a:p>
        </p:txBody>
      </p:sp>
      <p:pic>
        <p:nvPicPr>
          <p:cNvPr id="1026" name="Picture 2" descr="http://appsforgrownups.com/wp-content/uploads/2012/06/30-30_photo-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2827" y="3989172"/>
            <a:ext cx="2649769" cy="17218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Phone Screenshot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49056" y="3790359"/>
            <a:ext cx="1291403" cy="22940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Phone Screenshot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22237" y="2927997"/>
            <a:ext cx="1566643" cy="2782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7965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1244955" y="1325593"/>
            <a:ext cx="6600825" cy="777875"/>
          </a:xfrm>
        </p:spPr>
        <p:txBody>
          <a:bodyPr/>
          <a:lstStyle/>
          <a:p>
            <a:r>
              <a:rPr lang="en-US" altLang="en-US" dirty="0" smtClean="0"/>
              <a:t>App Search Engines</a:t>
            </a:r>
          </a:p>
        </p:txBody>
      </p:sp>
      <p:sp>
        <p:nvSpPr>
          <p:cNvPr id="31747" name="Subtitle 2"/>
          <p:cNvSpPr>
            <a:spLocks noGrp="1"/>
          </p:cNvSpPr>
          <p:nvPr>
            <p:ph type="subTitle" idx="1"/>
          </p:nvPr>
        </p:nvSpPr>
        <p:spPr>
          <a:xfrm>
            <a:off x="1266825" y="2450777"/>
            <a:ext cx="6608763" cy="3375025"/>
          </a:xfrm>
        </p:spPr>
        <p:txBody>
          <a:bodyPr/>
          <a:lstStyle/>
          <a:p>
            <a:pPr algn="l"/>
            <a:r>
              <a:rPr lang="en-US" altLang="en-US" dirty="0" smtClean="0"/>
              <a:t>Tools for Life-App </a:t>
            </a:r>
            <a:r>
              <a:rPr lang="en-US" altLang="en-US" dirty="0"/>
              <a:t>Finder </a:t>
            </a:r>
            <a:r>
              <a:rPr lang="en-US" altLang="en-US" sz="2400" dirty="0">
                <a:hlinkClick r:id="rId2"/>
              </a:rPr>
              <a:t>http://</a:t>
            </a:r>
            <a:r>
              <a:rPr lang="en-US" altLang="en-US" sz="2400" dirty="0" smtClean="0">
                <a:hlinkClick r:id="rId2"/>
              </a:rPr>
              <a:t>www.gatfl.org/favorite-search.php</a:t>
            </a:r>
            <a:r>
              <a:rPr lang="en-US" altLang="en-US" sz="2400" dirty="0" smtClean="0"/>
              <a:t> </a:t>
            </a:r>
          </a:p>
          <a:p>
            <a:pPr algn="l"/>
            <a:endParaRPr lang="en-US" altLang="en-US" dirty="0" smtClean="0"/>
          </a:p>
          <a:p>
            <a:pPr algn="l"/>
            <a:r>
              <a:rPr lang="en-US" altLang="en-US" dirty="0"/>
              <a:t>Bridging </a:t>
            </a:r>
            <a:r>
              <a:rPr lang="en-US" altLang="en-US" dirty="0" smtClean="0"/>
              <a:t>APPS </a:t>
            </a:r>
          </a:p>
          <a:p>
            <a:pPr algn="l"/>
            <a:r>
              <a:rPr lang="en-US" altLang="en-US" sz="2400" dirty="0" smtClean="0">
                <a:hlinkClick r:id="rId3"/>
              </a:rPr>
              <a:t>http</a:t>
            </a:r>
            <a:r>
              <a:rPr lang="en-US" altLang="en-US" sz="2400" dirty="0">
                <a:hlinkClick r:id="rId3"/>
              </a:rPr>
              <a:t>://bridgingapps.org</a:t>
            </a:r>
            <a:r>
              <a:rPr lang="en-US" altLang="en-US" sz="2400" dirty="0" smtClean="0">
                <a:hlinkClick r:id="rId3"/>
              </a:rPr>
              <a:t>/</a:t>
            </a:r>
            <a:r>
              <a:rPr lang="en-US" altLang="en-US" sz="2400" dirty="0" smtClean="0"/>
              <a:t> </a:t>
            </a:r>
          </a:p>
          <a:p>
            <a:pPr algn="l"/>
            <a:endParaRPr lang="en-US" altLang="en-US" dirty="0" smtClean="0"/>
          </a:p>
          <a:p>
            <a:pPr algn="l"/>
            <a:r>
              <a:rPr lang="en-US" altLang="en-US" dirty="0" err="1" smtClean="0"/>
              <a:t>Appcrawlr</a:t>
            </a:r>
            <a:r>
              <a:rPr lang="en-US" altLang="en-US" dirty="0" smtClean="0"/>
              <a:t> </a:t>
            </a:r>
          </a:p>
          <a:p>
            <a:pPr algn="l"/>
            <a:r>
              <a:rPr lang="en-US" altLang="en-US" sz="2400" dirty="0" smtClean="0">
                <a:hlinkClick r:id="rId4"/>
              </a:rPr>
              <a:t>http</a:t>
            </a:r>
            <a:r>
              <a:rPr lang="en-US" altLang="en-US" sz="2400" dirty="0">
                <a:hlinkClick r:id="rId4"/>
              </a:rPr>
              <a:t>://appcrawlr.com</a:t>
            </a:r>
            <a:r>
              <a:rPr lang="en-US" altLang="en-US" sz="2400" dirty="0" smtClean="0">
                <a:hlinkClick r:id="rId4"/>
              </a:rPr>
              <a:t>/</a:t>
            </a:r>
            <a:r>
              <a:rPr lang="en-US" altLang="en-US" sz="2400" dirty="0" smtClean="0"/>
              <a:t> </a:t>
            </a:r>
          </a:p>
          <a:p>
            <a:pPr marL="457200" indent="-457200" algn="l">
              <a:buFont typeface="Arial" panose="020B0604020202020204" pitchFamily="34" charset="0"/>
              <a:buChar char="•"/>
            </a:pPr>
            <a:endParaRPr lang="en-US" altLang="en-US" dirty="0" smtClean="0"/>
          </a:p>
          <a:p>
            <a:pPr algn="l"/>
            <a:endParaRPr lang="en-US" altLang="en-US" dirty="0" smtClean="0"/>
          </a:p>
        </p:txBody>
      </p:sp>
      <p:sp>
        <p:nvSpPr>
          <p:cNvPr id="4" name="Footer Placeholder 3"/>
          <p:cNvSpPr>
            <a:spLocks noGrp="1"/>
          </p:cNvSpPr>
          <p:nvPr>
            <p:ph type="ftr" sz="quarter" idx="10"/>
          </p:nvPr>
        </p:nvSpPr>
        <p:spPr/>
        <p:txBody>
          <a:bodyPr/>
          <a:lstStyle/>
          <a:p>
            <a:pPr>
              <a:defRPr/>
            </a:pPr>
            <a:r>
              <a:rPr lang="en-US" smtClean="0"/>
              <a:t>Handouts are available at: www.atia.org/orlandohandouts</a:t>
            </a:r>
            <a:endParaRPr lang="en-US" sz="900"/>
          </a:p>
        </p:txBody>
      </p:sp>
      <p:sp>
        <p:nvSpPr>
          <p:cNvPr id="5" name="Slide Number Placeholder 4"/>
          <p:cNvSpPr>
            <a:spLocks noGrp="1"/>
          </p:cNvSpPr>
          <p:nvPr>
            <p:ph type="sldNum" sz="quarter" idx="11"/>
          </p:nvPr>
        </p:nvSpPr>
        <p:spPr/>
        <p:txBody>
          <a:bodyPr/>
          <a:lstStyle/>
          <a:p>
            <a:pPr>
              <a:defRPr/>
            </a:pPr>
            <a:fld id="{99AF714B-DC0F-4043-8CA9-DBDB41BA4294}" type="slidenum">
              <a:rPr lang="en-US" smtClean="0"/>
              <a:pPr>
                <a:defRPr/>
              </a:pPr>
              <a:t>38</a:t>
            </a:fld>
            <a:endParaRPr lang="en-US" sz="1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588" y="1624614"/>
            <a:ext cx="6600825" cy="772357"/>
          </a:xfrm>
        </p:spPr>
        <p:txBody>
          <a:bodyPr/>
          <a:lstStyle/>
          <a:p>
            <a:pPr>
              <a:defRPr/>
            </a:pPr>
            <a:r>
              <a:rPr lang="en-US" sz="4400" kern="1200" dirty="0">
                <a:solidFill>
                  <a:prstClr val="black"/>
                </a:solidFill>
                <a:latin typeface="Calibri"/>
              </a:rPr>
              <a:t>Organizations</a:t>
            </a:r>
            <a:endParaRPr lang="en-US" dirty="0"/>
          </a:p>
        </p:txBody>
      </p:sp>
      <p:sp>
        <p:nvSpPr>
          <p:cNvPr id="32771" name="Subtitle 2"/>
          <p:cNvSpPr>
            <a:spLocks noGrp="1"/>
          </p:cNvSpPr>
          <p:nvPr>
            <p:ph type="subTitle" idx="1"/>
          </p:nvPr>
        </p:nvSpPr>
        <p:spPr>
          <a:xfrm>
            <a:off x="426128" y="2725445"/>
            <a:ext cx="8345010" cy="3553118"/>
          </a:xfrm>
        </p:spPr>
        <p:txBody>
          <a:bodyPr/>
          <a:lstStyle/>
          <a:p>
            <a:pPr marL="457200" indent="-457200" algn="l">
              <a:buFont typeface="Arial" panose="020B0604020202020204" pitchFamily="34" charset="0"/>
              <a:buChar char="•"/>
            </a:pPr>
            <a:r>
              <a:rPr lang="en-US" altLang="en-US" dirty="0" smtClean="0"/>
              <a:t>Depression and Bipolar Support Alliance (DBSA) </a:t>
            </a:r>
            <a:r>
              <a:rPr lang="en-US" altLang="en-US" dirty="0" smtClean="0">
                <a:hlinkClick r:id="rId2"/>
              </a:rPr>
              <a:t>www.dbsa.org</a:t>
            </a:r>
            <a:r>
              <a:rPr lang="en-US" altLang="en-US" dirty="0" smtClean="0"/>
              <a:t>    and  </a:t>
            </a:r>
            <a:r>
              <a:rPr lang="en-US" altLang="en-US" dirty="0" smtClean="0">
                <a:hlinkClick r:id="rId3"/>
              </a:rPr>
              <a:t>www.FacingUs.org</a:t>
            </a:r>
            <a:r>
              <a:rPr lang="en-US" altLang="en-US" dirty="0" smtClean="0"/>
              <a:t> </a:t>
            </a:r>
          </a:p>
          <a:p>
            <a:pPr marL="457200" indent="-457200" algn="l">
              <a:buFont typeface="Arial" panose="020B0604020202020204" pitchFamily="34" charset="0"/>
              <a:buChar char="•"/>
            </a:pPr>
            <a:endParaRPr lang="en-US" altLang="en-US" dirty="0"/>
          </a:p>
          <a:p>
            <a:pPr marL="457200" indent="-457200" algn="l">
              <a:buFont typeface="Arial" panose="020B0604020202020204" pitchFamily="34" charset="0"/>
              <a:buChar char="•"/>
            </a:pPr>
            <a:r>
              <a:rPr lang="en-US" altLang="en-US" dirty="0" smtClean="0"/>
              <a:t>National Alliance on Mental Illness (NAMI)  </a:t>
            </a:r>
          </a:p>
        </p:txBody>
      </p:sp>
      <p:sp>
        <p:nvSpPr>
          <p:cNvPr id="4" name="Footer Placeholder 3"/>
          <p:cNvSpPr>
            <a:spLocks noGrp="1"/>
          </p:cNvSpPr>
          <p:nvPr>
            <p:ph type="ftr" sz="quarter" idx="10"/>
          </p:nvPr>
        </p:nvSpPr>
        <p:spPr/>
        <p:txBody>
          <a:bodyPr/>
          <a:lstStyle/>
          <a:p>
            <a:pPr>
              <a:defRPr/>
            </a:pPr>
            <a:r>
              <a:rPr lang="en-US" smtClean="0"/>
              <a:t>Handouts are available at: www.atia.org/orlandohandouts</a:t>
            </a:r>
            <a:endParaRPr lang="en-US" sz="900"/>
          </a:p>
        </p:txBody>
      </p:sp>
      <p:sp>
        <p:nvSpPr>
          <p:cNvPr id="5" name="Slide Number Placeholder 4"/>
          <p:cNvSpPr>
            <a:spLocks noGrp="1"/>
          </p:cNvSpPr>
          <p:nvPr>
            <p:ph type="sldNum" sz="quarter" idx="11"/>
          </p:nvPr>
        </p:nvSpPr>
        <p:spPr/>
        <p:txBody>
          <a:bodyPr/>
          <a:lstStyle/>
          <a:p>
            <a:pPr>
              <a:defRPr/>
            </a:pPr>
            <a:fld id="{877B8939-59EE-40C6-8202-9353F0111C48}" type="slidenum">
              <a:rPr lang="en-US" smtClean="0"/>
              <a:pPr>
                <a:defRPr/>
              </a:pPr>
              <a:t>39</a:t>
            </a:fld>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Mental Health Technologies</a:t>
            </a:r>
            <a:endParaRPr lang="en-US" sz="3600" dirty="0"/>
          </a:p>
        </p:txBody>
      </p:sp>
      <p:sp>
        <p:nvSpPr>
          <p:cNvPr id="3" name="Content Placeholder 2"/>
          <p:cNvSpPr>
            <a:spLocks noGrp="1"/>
          </p:cNvSpPr>
          <p:nvPr>
            <p:ph idx="1"/>
          </p:nvPr>
        </p:nvSpPr>
        <p:spPr>
          <a:xfrm>
            <a:off x="466725" y="2156604"/>
            <a:ext cx="8431213" cy="3839384"/>
          </a:xfrm>
        </p:spPr>
        <p:txBody>
          <a:bodyPr/>
          <a:lstStyle/>
          <a:p>
            <a:pPr marL="457200" lvl="0" indent="-457200">
              <a:lnSpc>
                <a:spcPct val="90000"/>
              </a:lnSpc>
              <a:spcBef>
                <a:spcPct val="0"/>
              </a:spcBef>
              <a:buClr>
                <a:srgbClr val="000000"/>
              </a:buClr>
              <a:buFont typeface="Arial" charset="0"/>
              <a:buChar char="•"/>
            </a:pPr>
            <a:r>
              <a:rPr lang="en-US" altLang="en-US" sz="2800" dirty="0">
                <a:solidFill>
                  <a:srgbClr val="000000"/>
                </a:solidFill>
              </a:rPr>
              <a:t>Soothers / </a:t>
            </a:r>
            <a:r>
              <a:rPr lang="en-US" altLang="en-US" sz="2800" dirty="0" smtClean="0">
                <a:solidFill>
                  <a:srgbClr val="000000"/>
                </a:solidFill>
              </a:rPr>
              <a:t>Comforters - (Anxiety)</a:t>
            </a: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r>
              <a:rPr lang="en-US" altLang="en-US" sz="2800" dirty="0">
                <a:solidFill>
                  <a:srgbClr val="000000"/>
                </a:solidFill>
              </a:rPr>
              <a:t>Distracters / </a:t>
            </a:r>
            <a:r>
              <a:rPr lang="en-US" altLang="en-US" sz="2800" dirty="0" smtClean="0">
                <a:solidFill>
                  <a:srgbClr val="000000"/>
                </a:solidFill>
              </a:rPr>
              <a:t>Disrupters - (Agitation)</a:t>
            </a: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r>
              <a:rPr lang="en-US" altLang="en-US" sz="2800" dirty="0">
                <a:solidFill>
                  <a:srgbClr val="000000"/>
                </a:solidFill>
              </a:rPr>
              <a:t>Reminders / </a:t>
            </a:r>
            <a:r>
              <a:rPr lang="en-US" altLang="en-US" sz="2800" dirty="0" smtClean="0">
                <a:solidFill>
                  <a:srgbClr val="000000"/>
                </a:solidFill>
              </a:rPr>
              <a:t>Schedulers  - (Memory)</a:t>
            </a: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r>
              <a:rPr lang="en-US" altLang="en-US" sz="2800" dirty="0">
                <a:solidFill>
                  <a:srgbClr val="000000"/>
                </a:solidFill>
              </a:rPr>
              <a:t>Safety /  </a:t>
            </a:r>
            <a:r>
              <a:rPr lang="en-US" altLang="en-US" sz="2800" dirty="0" smtClean="0">
                <a:solidFill>
                  <a:srgbClr val="000000"/>
                </a:solidFill>
              </a:rPr>
              <a:t>Monitoring  -  (Risk Behaviors)</a:t>
            </a: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endParaRPr lang="en-US" altLang="en-US" sz="2800" dirty="0">
              <a:solidFill>
                <a:srgbClr val="000000"/>
              </a:solidFill>
            </a:endParaRPr>
          </a:p>
          <a:p>
            <a:pPr marL="457200" lvl="0" indent="-457200">
              <a:lnSpc>
                <a:spcPct val="90000"/>
              </a:lnSpc>
              <a:spcBef>
                <a:spcPct val="0"/>
              </a:spcBef>
              <a:buClr>
                <a:srgbClr val="000000"/>
              </a:buClr>
              <a:buFont typeface="Arial" charset="0"/>
              <a:buChar char="•"/>
            </a:pPr>
            <a:r>
              <a:rPr lang="en-US" altLang="en-US" sz="2800" dirty="0">
                <a:solidFill>
                  <a:srgbClr val="000000"/>
                </a:solidFill>
              </a:rPr>
              <a:t>Mood Trackers  /  Screeners  </a:t>
            </a:r>
            <a:r>
              <a:rPr lang="en-US" altLang="en-US" sz="2800" dirty="0" smtClean="0">
                <a:solidFill>
                  <a:srgbClr val="000000"/>
                </a:solidFill>
              </a:rPr>
              <a:t>-  (Therapeutic)</a:t>
            </a:r>
            <a:endParaRPr lang="en-US" altLang="en-US" sz="2800" dirty="0">
              <a:solidFill>
                <a:srgbClr val="000000"/>
              </a:solidFill>
            </a:endParaRPr>
          </a:p>
          <a:p>
            <a:endParaRPr lang="en-US" dirty="0"/>
          </a:p>
        </p:txBody>
      </p:sp>
      <p:sp>
        <p:nvSpPr>
          <p:cNvPr id="4" name="Slide Number Placeholder 3"/>
          <p:cNvSpPr>
            <a:spLocks noGrp="1"/>
          </p:cNvSpPr>
          <p:nvPr>
            <p:ph type="sldNum" sz="quarter" idx="10"/>
          </p:nvPr>
        </p:nvSpPr>
        <p:spPr/>
        <p:txBody>
          <a:bodyPr/>
          <a:lstStyle/>
          <a:p>
            <a:pPr>
              <a:defRPr/>
            </a:pPr>
            <a:fld id="{38CAB7F6-B704-426D-98B5-E36678B71673}" type="slidenum">
              <a:rPr lang="en-US" smtClean="0"/>
              <a:pPr>
                <a:defRPr/>
              </a:pPr>
              <a:t>4</a:t>
            </a:fld>
            <a:endParaRPr lang="en-US" sz="1400" b="0" dirty="0"/>
          </a:p>
        </p:txBody>
      </p:sp>
      <p:sp>
        <p:nvSpPr>
          <p:cNvPr id="5" name="Footer Placeholder 4"/>
          <p:cNvSpPr>
            <a:spLocks noGrp="1"/>
          </p:cNvSpPr>
          <p:nvPr>
            <p:ph type="ftr" sz="quarter" idx="11"/>
          </p:nvPr>
        </p:nvSpPr>
        <p:spPr/>
        <p:txBody>
          <a:bodyPr/>
          <a:lstStyle/>
          <a:p>
            <a:pPr>
              <a:defRPr/>
            </a:pPr>
            <a:r>
              <a:rPr lang="en-US" dirty="0" smtClean="0"/>
              <a:t>Handouts are available at: www.atia.org/orlandohandouts</a:t>
            </a:r>
            <a:endParaRPr lang="en-US" sz="900" dirty="0"/>
          </a:p>
        </p:txBody>
      </p:sp>
    </p:spTree>
    <p:extLst>
      <p:ext uri="{BB962C8B-B14F-4D97-AF65-F5344CB8AC3E}">
        <p14:creationId xmlns:p14="http://schemas.microsoft.com/office/powerpoint/2010/main" val="1571395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1271588" y="1509713"/>
            <a:ext cx="6600825" cy="665162"/>
          </a:xfrm>
        </p:spPr>
        <p:txBody>
          <a:bodyPr/>
          <a:lstStyle/>
          <a:p>
            <a:r>
              <a:rPr lang="en-US" altLang="en-US" sz="3600" dirty="0" smtClean="0"/>
              <a:t>Categories of Mental Illness</a:t>
            </a:r>
          </a:p>
        </p:txBody>
      </p:sp>
      <p:sp>
        <p:nvSpPr>
          <p:cNvPr id="22531" name="Subtitle 2"/>
          <p:cNvSpPr>
            <a:spLocks noGrp="1"/>
          </p:cNvSpPr>
          <p:nvPr>
            <p:ph type="subTitle" idx="1"/>
          </p:nvPr>
        </p:nvSpPr>
        <p:spPr>
          <a:xfrm>
            <a:off x="647700" y="2299317"/>
            <a:ext cx="7848600" cy="4225771"/>
          </a:xfrm>
        </p:spPr>
        <p:txBody>
          <a:bodyPr/>
          <a:lstStyle/>
          <a:p>
            <a:pPr>
              <a:defRPr/>
            </a:pPr>
            <a:r>
              <a:rPr lang="en-US" altLang="en-US" dirty="0" smtClean="0"/>
              <a:t>Diagnostic and Statistical Manual of Mental Disorders (DSM – 5)</a:t>
            </a:r>
          </a:p>
          <a:p>
            <a:pPr algn="l">
              <a:defRPr/>
            </a:pPr>
            <a:endParaRPr lang="en-US" altLang="en-US" sz="2000" dirty="0"/>
          </a:p>
          <a:p>
            <a:pPr marL="342900" indent="-342900" algn="l">
              <a:buFont typeface="Arial" panose="020B0604020202020204" pitchFamily="34" charset="0"/>
              <a:buChar char="•"/>
              <a:defRPr/>
            </a:pPr>
            <a:r>
              <a:rPr lang="en-US" altLang="en-US" sz="2000" dirty="0" smtClean="0"/>
              <a:t>Lists 16 Categories of Mental Disorders </a:t>
            </a:r>
          </a:p>
          <a:p>
            <a:pPr marL="342900" indent="-342900" algn="l">
              <a:buFont typeface="Arial" panose="020B0604020202020204" pitchFamily="34" charset="0"/>
              <a:buChar char="•"/>
              <a:defRPr/>
            </a:pPr>
            <a:endParaRPr lang="en-US" altLang="en-US" sz="2000" dirty="0" smtClean="0"/>
          </a:p>
          <a:p>
            <a:pPr marL="342900" indent="-342900" algn="l">
              <a:buFont typeface="Arial" panose="020B0604020202020204" pitchFamily="34" charset="0"/>
              <a:buChar char="•"/>
              <a:defRPr/>
            </a:pPr>
            <a:r>
              <a:rPr lang="en-US" altLang="en-US" sz="2000" dirty="0" smtClean="0"/>
              <a:t>Todays presentation focused on 3 areas</a:t>
            </a:r>
          </a:p>
          <a:p>
            <a:pPr marL="1025525" lvl="1" indent="-342900">
              <a:buFont typeface="Arial" panose="020B0604020202020204" pitchFamily="34" charset="0"/>
              <a:buChar char="•"/>
              <a:defRPr/>
            </a:pPr>
            <a:r>
              <a:rPr lang="en-US" altLang="en-US" sz="1600" dirty="0" smtClean="0"/>
              <a:t>Mood Disorders</a:t>
            </a:r>
          </a:p>
          <a:p>
            <a:pPr marL="1025525" lvl="1" indent="-342900">
              <a:buFont typeface="Arial" panose="020B0604020202020204" pitchFamily="34" charset="0"/>
              <a:buChar char="•"/>
              <a:defRPr/>
            </a:pPr>
            <a:r>
              <a:rPr lang="en-US" altLang="en-US" sz="1600" dirty="0" smtClean="0"/>
              <a:t>Anxiety Disorders</a:t>
            </a:r>
          </a:p>
          <a:p>
            <a:pPr marL="1025525" lvl="1" indent="-342900">
              <a:buFont typeface="Arial" panose="020B0604020202020204" pitchFamily="34" charset="0"/>
              <a:buChar char="•"/>
              <a:defRPr/>
            </a:pPr>
            <a:r>
              <a:rPr lang="en-US" altLang="en-US" sz="1600" dirty="0" smtClean="0"/>
              <a:t>Personality Disorders</a:t>
            </a:r>
          </a:p>
          <a:p>
            <a:pPr lvl="1" indent="0">
              <a:buNone/>
              <a:defRPr/>
            </a:pPr>
            <a:endParaRPr lang="en-US" altLang="en-US" sz="1600" dirty="0" smtClean="0"/>
          </a:p>
          <a:p>
            <a:pPr marL="342900" indent="-342900" algn="l">
              <a:buFont typeface="Arial" panose="020B0604020202020204" pitchFamily="34" charset="0"/>
              <a:buChar char="•"/>
              <a:defRPr/>
            </a:pPr>
            <a:r>
              <a:rPr lang="en-US" altLang="en-US" sz="2000" dirty="0" smtClean="0"/>
              <a:t>Most common student/worker diagnosis may include:</a:t>
            </a:r>
          </a:p>
          <a:p>
            <a:pPr lvl="2" indent="0">
              <a:buNone/>
              <a:defRPr/>
            </a:pPr>
            <a:r>
              <a:rPr lang="en-US" sz="1600" dirty="0"/>
              <a:t>depression, schizophrenia, bipolar disorder, obsessive compulsive disorder (OCD), </a:t>
            </a:r>
            <a:r>
              <a:rPr lang="en-US" sz="1600" dirty="0" smtClean="0"/>
              <a:t>anxiety/panic </a:t>
            </a:r>
            <a:r>
              <a:rPr lang="en-US" sz="1600" dirty="0"/>
              <a:t>disorder, post traumatic stress disorder (PTSD) and borderline personality disorder</a:t>
            </a:r>
            <a:endParaRPr lang="en-US" altLang="en-US" sz="1600" dirty="0" smtClean="0"/>
          </a:p>
          <a:p>
            <a:pPr marL="1025525" lvl="1" indent="-342900">
              <a:buFont typeface="Arial" panose="020B0604020202020204" pitchFamily="34" charset="0"/>
              <a:buChar char="•"/>
              <a:defRPr/>
            </a:pPr>
            <a:endParaRPr lang="en-US" altLang="en-US" sz="1000" dirty="0"/>
          </a:p>
          <a:p>
            <a:pPr algn="l">
              <a:defRPr/>
            </a:pPr>
            <a:endParaRPr lang="en-US" altLang="en-US" sz="2600" dirty="0" smtClean="0"/>
          </a:p>
        </p:txBody>
      </p:sp>
      <p:sp>
        <p:nvSpPr>
          <p:cNvPr id="4" name="Footer Placeholder 3"/>
          <p:cNvSpPr>
            <a:spLocks noGrp="1"/>
          </p:cNvSpPr>
          <p:nvPr>
            <p:ph type="ftr" sz="quarter" idx="10"/>
          </p:nvPr>
        </p:nvSpPr>
        <p:spPr>
          <a:xfrm>
            <a:off x="5376863" y="6292850"/>
            <a:ext cx="3319462" cy="373062"/>
          </a:xfrm>
        </p:spPr>
        <p:txBody>
          <a:bodyPr/>
          <a:lstStyle/>
          <a:p>
            <a:pPr>
              <a:defRPr/>
            </a:pPr>
            <a:r>
              <a:rPr lang="en-US" dirty="0" smtClean="0"/>
              <a:t>Handouts are available at: www.atia.org/orlandohandouts</a:t>
            </a:r>
            <a:endParaRPr lang="en-US" sz="900" dirty="0"/>
          </a:p>
        </p:txBody>
      </p:sp>
      <p:sp>
        <p:nvSpPr>
          <p:cNvPr id="5" name="Slide Number Placeholder 4"/>
          <p:cNvSpPr>
            <a:spLocks noGrp="1"/>
          </p:cNvSpPr>
          <p:nvPr>
            <p:ph type="sldNum" sz="quarter" idx="11"/>
          </p:nvPr>
        </p:nvSpPr>
        <p:spPr/>
        <p:txBody>
          <a:bodyPr/>
          <a:lstStyle/>
          <a:p>
            <a:pPr>
              <a:defRPr/>
            </a:pPr>
            <a:fld id="{8F0B5C22-EEB8-4716-ABFC-23D63C77FB98}" type="slidenum">
              <a:rPr lang="en-US" smtClean="0"/>
              <a:pPr>
                <a:defRPr/>
              </a:pPr>
              <a:t>40</a:t>
            </a:fld>
            <a:endParaRPr lang="en-US" sz="1400" dirty="0"/>
          </a:p>
        </p:txBody>
      </p:sp>
    </p:spTree>
    <p:extLst>
      <p:ext uri="{BB962C8B-B14F-4D97-AF65-F5344CB8AC3E}">
        <p14:creationId xmlns:p14="http://schemas.microsoft.com/office/powerpoint/2010/main" val="4956928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
            </a:r>
            <a:br>
              <a:rPr lang="en-US" altLang="en-US" smtClean="0"/>
            </a:br>
            <a:r>
              <a:rPr lang="en-US" altLang="en-US" smtClean="0"/>
              <a:t/>
            </a:r>
            <a:br>
              <a:rPr lang="en-US" altLang="en-US" smtClean="0"/>
            </a:br>
            <a:r>
              <a:rPr lang="en-US" altLang="en-US" smtClean="0"/>
              <a:t>Thank you for attending this session</a:t>
            </a:r>
          </a:p>
        </p:txBody>
      </p:sp>
      <p:sp>
        <p:nvSpPr>
          <p:cNvPr id="4" name="Slide Number Placeholder 3"/>
          <p:cNvSpPr>
            <a:spLocks noGrp="1"/>
          </p:cNvSpPr>
          <p:nvPr>
            <p:ph type="sldNum" sz="quarter" idx="10"/>
          </p:nvPr>
        </p:nvSpPr>
        <p:spPr/>
        <p:txBody>
          <a:bodyPr/>
          <a:lstStyle/>
          <a:p>
            <a:pPr>
              <a:defRPr/>
            </a:pPr>
            <a:fld id="{65090379-4302-4F01-90FD-7E4EE930BB04}" type="slidenum">
              <a:rPr lang="en-US"/>
              <a:pPr>
                <a:defRPr/>
              </a:pPr>
              <a:t>41</a:t>
            </a:fld>
            <a:endParaRPr lang="en-US" dirty="0"/>
          </a:p>
        </p:txBody>
      </p:sp>
      <p:sp>
        <p:nvSpPr>
          <p:cNvPr id="33796" name="Content Placeholder 2"/>
          <p:cNvSpPr>
            <a:spLocks noGrp="1"/>
          </p:cNvSpPr>
          <p:nvPr>
            <p:ph idx="4294967295"/>
          </p:nvPr>
        </p:nvSpPr>
        <p:spPr>
          <a:xfrm>
            <a:off x="712788" y="1790700"/>
            <a:ext cx="8431212" cy="4224338"/>
          </a:xfrm>
        </p:spPr>
        <p:txBody>
          <a:bodyPr/>
          <a:lstStyle/>
          <a:p>
            <a:r>
              <a:rPr lang="en-US" altLang="en-US" sz="1600" smtClean="0"/>
              <a:t>CEUs – Session Code: ATIF-021 </a:t>
            </a:r>
          </a:p>
          <a:p>
            <a:pPr lvl="1"/>
            <a:r>
              <a:rPr lang="en-US" altLang="en-US" sz="1600" smtClean="0"/>
              <a:t>More info at: </a:t>
            </a:r>
            <a:r>
              <a:rPr lang="en-US" altLang="en-US" sz="1600" smtClean="0">
                <a:hlinkClick r:id="rId2"/>
              </a:rPr>
              <a:t>www.atia.org/CEU</a:t>
            </a:r>
            <a:endParaRPr lang="en-US" altLang="en-US" sz="1600" smtClean="0"/>
          </a:p>
          <a:p>
            <a:pPr lvl="1"/>
            <a:r>
              <a:rPr lang="en-US" altLang="en-US" sz="1600" smtClean="0"/>
              <a:t>For ACVREP, AOTA and ASHA CEUs, hand in completed Attendance Forms  to REGISTRATION DESK at the end of the conference. Please note there is a $15 fee for AOTA CEUs.</a:t>
            </a:r>
          </a:p>
          <a:p>
            <a:pPr lvl="1"/>
            <a:r>
              <a:rPr lang="en-US" altLang="en-US" sz="1600" smtClean="0"/>
              <a:t>For  general CEUs, apply online with The AAC Institute: </a:t>
            </a:r>
            <a:r>
              <a:rPr lang="en-US" altLang="en-US" sz="1600" smtClean="0">
                <a:hlinkClick r:id="rId3"/>
              </a:rPr>
              <a:t>www.aacinstitute.org</a:t>
            </a:r>
            <a:endParaRPr lang="en-US" altLang="en-US" sz="1600" smtClean="0"/>
          </a:p>
          <a:p>
            <a:r>
              <a:rPr lang="en-US" altLang="en-US" sz="1600" smtClean="0"/>
              <a:t>Session Evaluation: </a:t>
            </a:r>
            <a:r>
              <a:rPr lang="en-US" altLang="en-US" sz="1600" b="1" smtClean="0"/>
              <a:t>URL</a:t>
            </a:r>
          </a:p>
          <a:p>
            <a:pPr lvl="1"/>
            <a:r>
              <a:rPr lang="en-US" altLang="en-US" sz="1600" smtClean="0"/>
              <a:t>Please help us improve the quality of our conference by completing your session evaluation form.</a:t>
            </a:r>
          </a:p>
          <a:p>
            <a:pPr lvl="1"/>
            <a:r>
              <a:rPr lang="en-US" altLang="en-US" sz="1600" smtClean="0"/>
              <a:t>Completed evaluation forms should be submitted as you exit or to staff at the registration desk.</a:t>
            </a:r>
          </a:p>
          <a:p>
            <a:r>
              <a:rPr lang="en-US" altLang="en-US" sz="1600" smtClean="0"/>
              <a:t>Handouts</a:t>
            </a:r>
          </a:p>
          <a:p>
            <a:pPr lvl="1"/>
            <a:r>
              <a:rPr lang="en-US" altLang="en-US" sz="1600" smtClean="0"/>
              <a:t>Handouts are available at: </a:t>
            </a:r>
            <a:r>
              <a:rPr lang="en-US" altLang="en-US" sz="1600" smtClean="0">
                <a:hlinkClick r:id="rId4"/>
              </a:rPr>
              <a:t>www.atia.org/orlandohandouts</a:t>
            </a:r>
            <a:endParaRPr lang="en-US" altLang="en-US" sz="1600" smtClean="0"/>
          </a:p>
          <a:p>
            <a:pPr lvl="1"/>
            <a:r>
              <a:rPr lang="en-US" altLang="en-US" sz="1600" smtClean="0"/>
              <a:t>Handout link remains live for 3 months after the conference ends. </a:t>
            </a:r>
          </a:p>
          <a:p>
            <a:endParaRPr lang="en-US" altLang="en-US" smtClean="0"/>
          </a:p>
        </p:txBody>
      </p:sp>
      <p:sp>
        <p:nvSpPr>
          <p:cNvPr id="7" name="Footer Placeholder 6"/>
          <p:cNvSpPr>
            <a:spLocks noGrp="1"/>
          </p:cNvSpPr>
          <p:nvPr>
            <p:ph type="ftr" sz="quarter" idx="11"/>
          </p:nvPr>
        </p:nvSpPr>
        <p:spPr/>
        <p:txBody>
          <a:bodyPr/>
          <a:lstStyle/>
          <a:p>
            <a:pPr>
              <a:defRPr/>
            </a:pPr>
            <a:r>
              <a:rPr lang="en-US"/>
              <a:t>Handouts are available at: www.atia.org/orlandohandouts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1271588" y="1804988"/>
            <a:ext cx="6600825" cy="627062"/>
          </a:xfrm>
        </p:spPr>
        <p:txBody>
          <a:bodyPr/>
          <a:lstStyle/>
          <a:p>
            <a:r>
              <a:rPr lang="en-US" altLang="en-US" dirty="0" smtClean="0"/>
              <a:t>THE FACTS !!!</a:t>
            </a:r>
          </a:p>
        </p:txBody>
      </p:sp>
      <p:sp>
        <p:nvSpPr>
          <p:cNvPr id="21507" name="Subtitle 2"/>
          <p:cNvSpPr>
            <a:spLocks noGrp="1"/>
          </p:cNvSpPr>
          <p:nvPr>
            <p:ph type="subTitle" idx="1"/>
          </p:nvPr>
        </p:nvSpPr>
        <p:spPr>
          <a:xfrm>
            <a:off x="639192" y="2565648"/>
            <a:ext cx="7989903" cy="3712916"/>
          </a:xfrm>
        </p:spPr>
        <p:txBody>
          <a:bodyPr/>
          <a:lstStyle/>
          <a:p>
            <a:pPr marL="285750" indent="-285750" algn="l">
              <a:buFont typeface="Arial" panose="020B0604020202020204" pitchFamily="34" charset="0"/>
              <a:buChar char="•"/>
            </a:pPr>
            <a:r>
              <a:rPr lang="en-US" altLang="en-US" sz="2000" dirty="0" smtClean="0"/>
              <a:t>One </a:t>
            </a:r>
            <a:r>
              <a:rPr lang="en-US" altLang="en-US" sz="2000" dirty="0"/>
              <a:t>out of four American families has a relative who has a mental </a:t>
            </a:r>
            <a:r>
              <a:rPr lang="en-US" altLang="en-US" sz="2000" dirty="0" smtClean="0"/>
              <a:t>illness or about 57.7 million Americans diagnosed per year.</a:t>
            </a:r>
            <a:endParaRPr lang="en-US" altLang="en-US" sz="2000" dirty="0"/>
          </a:p>
          <a:p>
            <a:pPr algn="l"/>
            <a:endParaRPr lang="en-US" altLang="en-US" sz="2000" dirty="0"/>
          </a:p>
          <a:p>
            <a:pPr marL="285750" indent="-285750" algn="l">
              <a:buFont typeface="Arial" panose="020B0604020202020204" pitchFamily="34" charset="0"/>
              <a:buChar char="•"/>
            </a:pPr>
            <a:r>
              <a:rPr lang="en-US" altLang="en-US" sz="2000" dirty="0" smtClean="0"/>
              <a:t>Mental </a:t>
            </a:r>
            <a:r>
              <a:rPr lang="en-US" altLang="en-US" sz="2000" dirty="0"/>
              <a:t>illness typically strikes young people in their most productive years, 16-25</a:t>
            </a:r>
            <a:r>
              <a:rPr lang="en-US" altLang="en-US" sz="2000" dirty="0" smtClean="0"/>
              <a:t>.</a:t>
            </a:r>
          </a:p>
          <a:p>
            <a:pPr marL="285750" indent="-285750" algn="l">
              <a:buFont typeface="Arial" panose="020B0604020202020204" pitchFamily="34" charset="0"/>
              <a:buChar char="•"/>
            </a:pPr>
            <a:endParaRPr lang="en-US" altLang="en-US" sz="2000" dirty="0"/>
          </a:p>
          <a:p>
            <a:pPr marL="285750" indent="-285750" algn="l">
              <a:buFont typeface="Arial" panose="020B0604020202020204" pitchFamily="34" charset="0"/>
              <a:buChar char="•"/>
            </a:pPr>
            <a:r>
              <a:rPr lang="en-US" altLang="en-US" sz="2000" dirty="0" smtClean="0"/>
              <a:t>WHO reports that 4 of the 10 leading causes of disability are mental disorders</a:t>
            </a:r>
          </a:p>
          <a:p>
            <a:pPr marL="285750" indent="-285750" algn="l">
              <a:buFont typeface="Arial" panose="020B0604020202020204" pitchFamily="34" charset="0"/>
              <a:buChar char="•"/>
            </a:pPr>
            <a:endParaRPr lang="en-US" altLang="en-US" sz="2000" dirty="0" smtClean="0"/>
          </a:p>
          <a:p>
            <a:pPr marL="285750" indent="-285750" algn="l">
              <a:buFont typeface="Arial" panose="020B0604020202020204" pitchFamily="34" charset="0"/>
              <a:buChar char="•"/>
            </a:pPr>
            <a:r>
              <a:rPr lang="en-US" altLang="en-US" sz="2000" dirty="0" smtClean="0"/>
              <a:t>Mental illness costs the US $444 billion/year - mainly lost wages</a:t>
            </a:r>
            <a:endParaRPr lang="en-US" altLang="en-US" sz="2000" dirty="0"/>
          </a:p>
          <a:p>
            <a:pPr algn="l"/>
            <a:endParaRPr lang="en-US" altLang="en-US" sz="2000" dirty="0"/>
          </a:p>
          <a:p>
            <a:pPr marL="285750" indent="-285750" algn="l">
              <a:buFont typeface="Arial" panose="020B0604020202020204" pitchFamily="34" charset="0"/>
              <a:buChar char="•"/>
            </a:pPr>
            <a:r>
              <a:rPr lang="en-US" altLang="en-US" sz="2000" dirty="0" smtClean="0"/>
              <a:t>With proper </a:t>
            </a:r>
            <a:r>
              <a:rPr lang="en-US" altLang="en-US" sz="2000" u="sng" dirty="0" smtClean="0"/>
              <a:t>Diagnosis</a:t>
            </a:r>
            <a:r>
              <a:rPr lang="en-US" altLang="en-US" sz="2000" dirty="0" smtClean="0"/>
              <a:t>, </a:t>
            </a:r>
            <a:r>
              <a:rPr lang="en-US" altLang="en-US" sz="2000" u="sng" dirty="0" smtClean="0"/>
              <a:t>Medications</a:t>
            </a:r>
            <a:r>
              <a:rPr lang="en-US" altLang="en-US" sz="2000" dirty="0" smtClean="0"/>
              <a:t> and </a:t>
            </a:r>
            <a:r>
              <a:rPr lang="en-US" altLang="en-US" sz="2000" u="sng" dirty="0" smtClean="0"/>
              <a:t>Therapies</a:t>
            </a:r>
            <a:r>
              <a:rPr lang="en-US" altLang="en-US" sz="2000" dirty="0" smtClean="0"/>
              <a:t> 70%-90% of individuals have reduced symptoms and better quality of life.</a:t>
            </a:r>
            <a:endParaRPr lang="en-US" altLang="en-US" sz="2000" dirty="0"/>
          </a:p>
          <a:p>
            <a:pPr algn="l"/>
            <a:r>
              <a:rPr lang="en-US" altLang="en-US" sz="2000" dirty="0"/>
              <a:t> </a:t>
            </a:r>
          </a:p>
          <a:p>
            <a:pPr algn="l"/>
            <a:r>
              <a:rPr lang="en-US" altLang="en-US" dirty="0" smtClean="0"/>
              <a:t> </a:t>
            </a:r>
            <a:endParaRPr lang="en-US" altLang="en-US" dirty="0"/>
          </a:p>
          <a:p>
            <a:pPr algn="l"/>
            <a:endParaRPr lang="en-US" altLang="en-US" dirty="0" smtClean="0"/>
          </a:p>
        </p:txBody>
      </p:sp>
      <p:sp>
        <p:nvSpPr>
          <p:cNvPr id="4" name="Footer Placeholder 3"/>
          <p:cNvSpPr>
            <a:spLocks noGrp="1"/>
          </p:cNvSpPr>
          <p:nvPr>
            <p:ph type="ftr" sz="quarter" idx="10"/>
          </p:nvPr>
        </p:nvSpPr>
        <p:spPr/>
        <p:txBody>
          <a:bodyPr/>
          <a:lstStyle/>
          <a:p>
            <a:pPr>
              <a:defRPr/>
            </a:pPr>
            <a:r>
              <a:rPr lang="en-US" smtClean="0"/>
              <a:t>Handouts are available at: www.atia.org/orlandohandouts</a:t>
            </a:r>
            <a:endParaRPr lang="en-US" sz="900"/>
          </a:p>
        </p:txBody>
      </p:sp>
      <p:sp>
        <p:nvSpPr>
          <p:cNvPr id="5" name="Slide Number Placeholder 4"/>
          <p:cNvSpPr>
            <a:spLocks noGrp="1"/>
          </p:cNvSpPr>
          <p:nvPr>
            <p:ph type="sldNum" sz="quarter" idx="11"/>
          </p:nvPr>
        </p:nvSpPr>
        <p:spPr/>
        <p:txBody>
          <a:bodyPr/>
          <a:lstStyle/>
          <a:p>
            <a:pPr>
              <a:defRPr/>
            </a:pPr>
            <a:fld id="{392F4699-2A14-4879-8271-F763A48F47DA}" type="slidenum">
              <a:rPr lang="en-US" smtClean="0"/>
              <a:pPr>
                <a:defRPr/>
              </a:pPr>
              <a:t>5</a:t>
            </a:fld>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657225" y="1671638"/>
            <a:ext cx="7980363" cy="814387"/>
          </a:xfrm>
        </p:spPr>
        <p:txBody>
          <a:bodyPr/>
          <a:lstStyle/>
          <a:p>
            <a:r>
              <a:rPr lang="en-US" altLang="en-US" sz="3200" dirty="0" smtClean="0"/>
              <a:t>Sampling of Student/Worker Traits</a:t>
            </a:r>
            <a:br>
              <a:rPr lang="en-US" altLang="en-US" sz="3200" dirty="0" smtClean="0"/>
            </a:br>
            <a:r>
              <a:rPr lang="en-US" altLang="en-US" sz="3200" dirty="0" smtClean="0"/>
              <a:t> Impacted by Mental Illness</a:t>
            </a:r>
          </a:p>
        </p:txBody>
      </p:sp>
      <p:sp>
        <p:nvSpPr>
          <p:cNvPr id="23555" name="Subtitle 2"/>
          <p:cNvSpPr>
            <a:spLocks noGrp="1"/>
          </p:cNvSpPr>
          <p:nvPr>
            <p:ph type="subTitle" idx="1"/>
          </p:nvPr>
        </p:nvSpPr>
        <p:spPr>
          <a:xfrm>
            <a:off x="500332" y="2468563"/>
            <a:ext cx="8281359" cy="3810000"/>
          </a:xfrm>
        </p:spPr>
        <p:txBody>
          <a:bodyPr/>
          <a:lstStyle/>
          <a:p>
            <a:pPr marL="457200" indent="-457200" algn="l">
              <a:buFont typeface="Arial" charset="0"/>
              <a:buChar char="•"/>
            </a:pPr>
            <a:r>
              <a:rPr lang="en-US" altLang="en-US" sz="2400" dirty="0" smtClean="0"/>
              <a:t>Concentration</a:t>
            </a:r>
          </a:p>
          <a:p>
            <a:pPr marL="1139825" lvl="1" indent="-457200">
              <a:buFont typeface="Arial" charset="0"/>
              <a:buChar char="•"/>
            </a:pPr>
            <a:r>
              <a:rPr lang="en-US" altLang="en-US" dirty="0" smtClean="0"/>
              <a:t>Depression or Racing Thoughts</a:t>
            </a:r>
          </a:p>
          <a:p>
            <a:pPr marL="1139825" lvl="1" indent="-457200">
              <a:buFont typeface="Arial" charset="0"/>
              <a:buChar char="•"/>
            </a:pPr>
            <a:r>
              <a:rPr lang="en-US" altLang="en-US" dirty="0" smtClean="0"/>
              <a:t>Fatigue </a:t>
            </a:r>
          </a:p>
          <a:p>
            <a:pPr marL="457200" indent="-457200" algn="l">
              <a:buFont typeface="Arial" charset="0"/>
              <a:buChar char="•"/>
            </a:pPr>
            <a:r>
              <a:rPr lang="en-US" altLang="en-US" sz="2400" dirty="0" smtClean="0"/>
              <a:t>Memory / Organization</a:t>
            </a:r>
          </a:p>
          <a:p>
            <a:pPr marL="1139825" lvl="1" indent="-457200">
              <a:buFont typeface="Arial" charset="0"/>
              <a:buChar char="•"/>
            </a:pPr>
            <a:r>
              <a:rPr lang="en-US" altLang="en-US" dirty="0" smtClean="0"/>
              <a:t>Medication Side Effects</a:t>
            </a:r>
          </a:p>
          <a:p>
            <a:pPr marL="1139825" lvl="1" indent="-457200">
              <a:buFont typeface="Arial" charset="0"/>
              <a:buChar char="•"/>
            </a:pPr>
            <a:r>
              <a:rPr lang="en-US" altLang="en-US" dirty="0" smtClean="0"/>
              <a:t>Treatment Residual - ECT</a:t>
            </a:r>
          </a:p>
          <a:p>
            <a:pPr marL="457200" indent="-457200" algn="l">
              <a:buFont typeface="Arial" charset="0"/>
              <a:buChar char="•"/>
            </a:pPr>
            <a:r>
              <a:rPr lang="en-US" altLang="en-US" sz="2400" dirty="0" smtClean="0"/>
              <a:t>Inconsistency</a:t>
            </a:r>
          </a:p>
          <a:p>
            <a:pPr marL="1139825" lvl="1" indent="-457200">
              <a:buFont typeface="Arial" charset="0"/>
              <a:buChar char="•"/>
            </a:pPr>
            <a:r>
              <a:rPr lang="en-US" altLang="en-US" dirty="0" smtClean="0"/>
              <a:t>Mood Changes</a:t>
            </a:r>
          </a:p>
          <a:p>
            <a:pPr marL="1139825" lvl="1" indent="-457200">
              <a:buFont typeface="Arial" charset="0"/>
              <a:buChar char="•"/>
            </a:pPr>
            <a:r>
              <a:rPr lang="en-US" altLang="en-US" dirty="0" smtClean="0"/>
              <a:t>Decision Making Skills</a:t>
            </a:r>
          </a:p>
          <a:p>
            <a:pPr marL="457200" indent="-457200" algn="l">
              <a:buFont typeface="Arial" charset="0"/>
              <a:buChar char="•"/>
            </a:pPr>
            <a:r>
              <a:rPr lang="en-US" altLang="en-US" sz="2400" dirty="0" smtClean="0"/>
              <a:t>Unpredictability</a:t>
            </a:r>
          </a:p>
          <a:p>
            <a:pPr marL="1139825" lvl="1" indent="-457200">
              <a:buFont typeface="Arial" charset="0"/>
              <a:buChar char="•"/>
            </a:pPr>
            <a:r>
              <a:rPr lang="en-US" altLang="en-US" dirty="0" smtClean="0"/>
              <a:t>Agitation</a:t>
            </a:r>
          </a:p>
          <a:p>
            <a:pPr marL="1139825" lvl="1" indent="-457200">
              <a:buFont typeface="Arial" charset="0"/>
              <a:buChar char="•"/>
            </a:pPr>
            <a:r>
              <a:rPr lang="en-US" altLang="en-US" dirty="0" smtClean="0"/>
              <a:t>Risky Behavior</a:t>
            </a:r>
          </a:p>
          <a:p>
            <a:pPr marL="1139825" lvl="1" indent="-457200">
              <a:buFont typeface="Arial" charset="0"/>
              <a:buChar char="•"/>
            </a:pPr>
            <a:endParaRPr lang="en-US" altLang="en-US" dirty="0" smtClean="0"/>
          </a:p>
        </p:txBody>
      </p:sp>
      <p:sp>
        <p:nvSpPr>
          <p:cNvPr id="4" name="Footer Placeholder 3"/>
          <p:cNvSpPr>
            <a:spLocks noGrp="1"/>
          </p:cNvSpPr>
          <p:nvPr>
            <p:ph type="ftr" sz="quarter" idx="10"/>
          </p:nvPr>
        </p:nvSpPr>
        <p:spPr>
          <a:xfrm>
            <a:off x="5095546" y="6259512"/>
            <a:ext cx="3319462" cy="373063"/>
          </a:xfrm>
        </p:spPr>
        <p:txBody>
          <a:bodyPr/>
          <a:lstStyle/>
          <a:p>
            <a:pPr>
              <a:defRPr/>
            </a:pPr>
            <a:r>
              <a:rPr lang="en-US" dirty="0" smtClean="0"/>
              <a:t>Handouts are available at: www.atia.org/orlandohandouts</a:t>
            </a:r>
            <a:endParaRPr lang="en-US" sz="900" dirty="0"/>
          </a:p>
        </p:txBody>
      </p:sp>
      <p:sp>
        <p:nvSpPr>
          <p:cNvPr id="5" name="Slide Number Placeholder 4"/>
          <p:cNvSpPr>
            <a:spLocks noGrp="1"/>
          </p:cNvSpPr>
          <p:nvPr>
            <p:ph type="sldNum" sz="quarter" idx="11"/>
          </p:nvPr>
        </p:nvSpPr>
        <p:spPr/>
        <p:txBody>
          <a:bodyPr/>
          <a:lstStyle/>
          <a:p>
            <a:pPr>
              <a:defRPr/>
            </a:pPr>
            <a:fld id="{13CC2322-F84A-48E7-B5A7-D31A2BC9F107}" type="slidenum">
              <a:rPr lang="en-US" smtClean="0"/>
              <a:pPr>
                <a:defRPr/>
              </a:pPr>
              <a:t>6</a:t>
            </a:fld>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507032" y="1548290"/>
            <a:ext cx="7696940" cy="600861"/>
          </a:xfrm>
        </p:spPr>
        <p:txBody>
          <a:bodyPr/>
          <a:lstStyle/>
          <a:p>
            <a:r>
              <a:rPr lang="en-US" altLang="en-US" sz="3600" dirty="0" smtClean="0"/>
              <a:t>AT as a Supplement to Treatment</a:t>
            </a:r>
          </a:p>
        </p:txBody>
      </p:sp>
      <p:sp>
        <p:nvSpPr>
          <p:cNvPr id="24579" name="Subtitle 2"/>
          <p:cNvSpPr>
            <a:spLocks noGrp="1"/>
          </p:cNvSpPr>
          <p:nvPr>
            <p:ph type="subTitle" idx="1"/>
          </p:nvPr>
        </p:nvSpPr>
        <p:spPr>
          <a:xfrm>
            <a:off x="664234" y="1984076"/>
            <a:ext cx="8232116" cy="4027028"/>
          </a:xfrm>
        </p:spPr>
        <p:txBody>
          <a:bodyPr/>
          <a:lstStyle/>
          <a:p>
            <a:endParaRPr lang="en-US" altLang="en-US" sz="2400" b="1" dirty="0" smtClean="0"/>
          </a:p>
          <a:p>
            <a:pPr marL="457200" indent="-457200" algn="l">
              <a:buFont typeface="Arial" panose="020B0604020202020204" pitchFamily="34" charset="0"/>
              <a:buChar char="•"/>
            </a:pPr>
            <a:r>
              <a:rPr lang="en-US" altLang="en-US" sz="2400" dirty="0" smtClean="0"/>
              <a:t>Digital Hand Held Devices</a:t>
            </a:r>
          </a:p>
          <a:p>
            <a:pPr marL="1139825" lvl="1" indent="-457200">
              <a:buFont typeface="Arial" panose="020B0604020202020204" pitchFamily="34" charset="0"/>
              <a:buChar char="•"/>
            </a:pPr>
            <a:r>
              <a:rPr lang="en-US" altLang="en-US" sz="2000" dirty="0" smtClean="0"/>
              <a:t>Smart Phones, Pagers, Watches</a:t>
            </a:r>
          </a:p>
          <a:p>
            <a:pPr marL="457200" indent="-457200" algn="l">
              <a:buFont typeface="Arial" panose="020B0604020202020204" pitchFamily="34" charset="0"/>
              <a:buChar char="•"/>
            </a:pPr>
            <a:endParaRPr lang="en-US" altLang="en-US" sz="2400" dirty="0" smtClean="0"/>
          </a:p>
          <a:p>
            <a:pPr marL="457200" indent="-457200" algn="l">
              <a:buFont typeface="Arial" panose="020B0604020202020204" pitchFamily="34" charset="0"/>
              <a:buChar char="•"/>
            </a:pPr>
            <a:r>
              <a:rPr lang="en-US" altLang="en-US" sz="2400" dirty="0" smtClean="0"/>
              <a:t>Tablets, Computers, Sound Machines</a:t>
            </a:r>
          </a:p>
          <a:p>
            <a:pPr marL="1139825" lvl="1" indent="-457200">
              <a:buFont typeface="Arial" panose="020B0604020202020204" pitchFamily="34" charset="0"/>
              <a:buChar char="•"/>
            </a:pPr>
            <a:r>
              <a:rPr lang="en-US" altLang="en-US" sz="2000" dirty="0" smtClean="0"/>
              <a:t>Video Conferencing, Social Networking, Sleep Aids</a:t>
            </a:r>
          </a:p>
          <a:p>
            <a:pPr marL="457200" indent="-457200" algn="l">
              <a:buFont typeface="Arial" panose="020B0604020202020204" pitchFamily="34" charset="0"/>
              <a:buChar char="•"/>
            </a:pPr>
            <a:endParaRPr lang="en-US" altLang="en-US" sz="2400" dirty="0"/>
          </a:p>
          <a:p>
            <a:pPr marL="457200" indent="-457200" algn="l">
              <a:buFont typeface="Arial" panose="020B0604020202020204" pitchFamily="34" charset="0"/>
              <a:buChar char="•"/>
            </a:pPr>
            <a:r>
              <a:rPr lang="en-US" altLang="en-US" sz="2400" dirty="0" smtClean="0"/>
              <a:t>Apps, On-line or On-Board Accessibility Software</a:t>
            </a:r>
          </a:p>
          <a:p>
            <a:pPr marL="1139825" lvl="1" indent="-457200">
              <a:buFont typeface="Arial" panose="020B0604020202020204" pitchFamily="34" charset="0"/>
              <a:buChar char="•"/>
            </a:pPr>
            <a:r>
              <a:rPr lang="en-US" altLang="en-US" sz="2000" dirty="0" smtClean="0"/>
              <a:t>Commercial Apps, Text Reader, Color Options</a:t>
            </a:r>
          </a:p>
          <a:p>
            <a:pPr marL="457200" indent="-457200" algn="l">
              <a:buFont typeface="Arial" panose="020B0604020202020204" pitchFamily="34" charset="0"/>
              <a:buChar char="•"/>
            </a:pPr>
            <a:endParaRPr lang="en-US" altLang="en-US" sz="1800" dirty="0"/>
          </a:p>
          <a:p>
            <a:pPr marL="457200" indent="-457200" algn="l">
              <a:buFont typeface="Arial" panose="020B0604020202020204" pitchFamily="34" charset="0"/>
              <a:buChar char="•"/>
            </a:pPr>
            <a:r>
              <a:rPr lang="en-US" altLang="en-US" sz="2400" dirty="0" smtClean="0"/>
              <a:t>Low Tech</a:t>
            </a:r>
          </a:p>
          <a:p>
            <a:pPr marL="1139825" lvl="1" indent="-457200">
              <a:buFont typeface="Arial" panose="020B0604020202020204" pitchFamily="34" charset="0"/>
              <a:buChar char="•"/>
            </a:pPr>
            <a:r>
              <a:rPr lang="en-US" altLang="en-US" sz="2000" dirty="0" smtClean="0"/>
              <a:t>Ear Buds, Pocket Stone, Note Pads, Service Animal</a:t>
            </a:r>
          </a:p>
        </p:txBody>
      </p:sp>
      <p:sp>
        <p:nvSpPr>
          <p:cNvPr id="4" name="Footer Placeholder 3"/>
          <p:cNvSpPr>
            <a:spLocks noGrp="1"/>
          </p:cNvSpPr>
          <p:nvPr>
            <p:ph type="ftr" sz="quarter" idx="10"/>
          </p:nvPr>
        </p:nvSpPr>
        <p:spPr>
          <a:xfrm>
            <a:off x="5198764" y="6430869"/>
            <a:ext cx="3319462" cy="373062"/>
          </a:xfrm>
        </p:spPr>
        <p:txBody>
          <a:bodyPr/>
          <a:lstStyle/>
          <a:p>
            <a:pPr>
              <a:defRPr/>
            </a:pPr>
            <a:r>
              <a:rPr lang="en-US" dirty="0" smtClean="0"/>
              <a:t>Handouts are available at: www.atia.org/orlandohandouts</a:t>
            </a:r>
            <a:endParaRPr lang="en-US" sz="900" dirty="0"/>
          </a:p>
        </p:txBody>
      </p:sp>
      <p:sp>
        <p:nvSpPr>
          <p:cNvPr id="5" name="Slide Number Placeholder 4"/>
          <p:cNvSpPr>
            <a:spLocks noGrp="1"/>
          </p:cNvSpPr>
          <p:nvPr>
            <p:ph type="sldNum" sz="quarter" idx="11"/>
          </p:nvPr>
        </p:nvSpPr>
        <p:spPr/>
        <p:txBody>
          <a:bodyPr/>
          <a:lstStyle/>
          <a:p>
            <a:pPr>
              <a:defRPr/>
            </a:pPr>
            <a:fld id="{B1AA11C2-E1FC-40A3-82EB-4343BAD1A9EF}" type="slidenum">
              <a:rPr lang="en-US" smtClean="0"/>
              <a:pPr>
                <a:defRPr/>
              </a:pPr>
              <a:t>7</a:t>
            </a:fld>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954" y="1571348"/>
            <a:ext cx="6924582" cy="568170"/>
          </a:xfrm>
        </p:spPr>
        <p:txBody>
          <a:bodyPr/>
          <a:lstStyle/>
          <a:p>
            <a:r>
              <a:rPr lang="en-US" dirty="0" smtClean="0"/>
              <a:t>On-line or Device Trackers</a:t>
            </a:r>
            <a:endParaRPr lang="en-US" dirty="0"/>
          </a:p>
        </p:txBody>
      </p:sp>
      <p:sp>
        <p:nvSpPr>
          <p:cNvPr id="3" name="Subtitle 2"/>
          <p:cNvSpPr>
            <a:spLocks noGrp="1"/>
          </p:cNvSpPr>
          <p:nvPr>
            <p:ph type="subTitle" idx="1"/>
          </p:nvPr>
        </p:nvSpPr>
        <p:spPr>
          <a:xfrm>
            <a:off x="1" y="2325950"/>
            <a:ext cx="9005976" cy="4225769"/>
          </a:xfrm>
        </p:spPr>
        <p:txBody>
          <a:bodyPr/>
          <a:lstStyle/>
          <a:p>
            <a:pPr marL="457200" indent="-457200" algn="l">
              <a:buFont typeface="Arial" panose="020B0604020202020204" pitchFamily="34" charset="0"/>
              <a:buChar char="•"/>
            </a:pPr>
            <a:r>
              <a:rPr lang="en-US" sz="2400" dirty="0" smtClean="0"/>
              <a:t>Graph moods over time making it easy for the individual or their therapist to track daily rhythms</a:t>
            </a:r>
          </a:p>
          <a:p>
            <a:pPr marL="457200" indent="-457200" algn="l">
              <a:buFont typeface="Arial" panose="020B0604020202020204" pitchFamily="34" charset="0"/>
              <a:buChar char="•"/>
            </a:pPr>
            <a:endParaRPr lang="en-US" sz="2400" dirty="0" smtClean="0"/>
          </a:p>
          <a:p>
            <a:pPr marL="457200" indent="-457200" algn="l">
              <a:buFont typeface="Arial" panose="020B0604020202020204" pitchFamily="34" charset="0"/>
              <a:buChar char="•"/>
            </a:pPr>
            <a:r>
              <a:rPr lang="en-US" sz="2400" dirty="0" smtClean="0"/>
              <a:t>Important to use secure and </a:t>
            </a:r>
            <a:r>
              <a:rPr lang="en-US" sz="2400" dirty="0"/>
              <a:t>encrypted online </a:t>
            </a:r>
            <a:r>
              <a:rPr lang="en-US" sz="2400" dirty="0" smtClean="0"/>
              <a:t>tools when sharing data with family, providers or certified peer specialists</a:t>
            </a: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r>
              <a:rPr lang="en-US" sz="2400" dirty="0" smtClean="0"/>
              <a:t>Your phone “reminds” you to complete daily input</a:t>
            </a: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r>
              <a:rPr lang="en-US" sz="2400" dirty="0" smtClean="0"/>
              <a:t>Supplemental Tracking of:</a:t>
            </a:r>
          </a:p>
          <a:p>
            <a:pPr marL="1139825" lvl="1" indent="-457200">
              <a:buFont typeface="Arial" panose="020B0604020202020204" pitchFamily="34" charset="0"/>
              <a:buChar char="•"/>
            </a:pPr>
            <a:r>
              <a:rPr lang="en-US" sz="2000" dirty="0" smtClean="0"/>
              <a:t>Medications taken</a:t>
            </a:r>
          </a:p>
          <a:p>
            <a:pPr marL="1139825" lvl="1" indent="-457200">
              <a:buFont typeface="Arial" panose="020B0604020202020204" pitchFamily="34" charset="0"/>
              <a:buChar char="•"/>
            </a:pPr>
            <a:r>
              <a:rPr lang="en-US" sz="2000" dirty="0" smtClean="0"/>
              <a:t>Exercise completed</a:t>
            </a:r>
          </a:p>
          <a:p>
            <a:pPr marL="1139825" lvl="1" indent="-457200">
              <a:buFont typeface="Arial" panose="020B0604020202020204" pitchFamily="34" charset="0"/>
              <a:buChar char="•"/>
            </a:pPr>
            <a:r>
              <a:rPr lang="en-US" sz="2000" dirty="0" smtClean="0"/>
              <a:t>Food eaten</a:t>
            </a:r>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
        <p:nvSpPr>
          <p:cNvPr id="4" name="Footer Placeholder 3"/>
          <p:cNvSpPr>
            <a:spLocks noGrp="1"/>
          </p:cNvSpPr>
          <p:nvPr>
            <p:ph type="ftr" sz="quarter" idx="10"/>
          </p:nvPr>
        </p:nvSpPr>
        <p:spPr>
          <a:xfrm>
            <a:off x="4981345" y="6339936"/>
            <a:ext cx="3319462" cy="373062"/>
          </a:xfrm>
        </p:spPr>
        <p:txBody>
          <a:bodyPr/>
          <a:lstStyle/>
          <a:p>
            <a:pPr>
              <a:defRPr/>
            </a:pPr>
            <a:r>
              <a:rPr lang="en-US" dirty="0" smtClean="0"/>
              <a:t>Handouts are available at: www.atia.org/orlandohandouts</a:t>
            </a:r>
            <a:endParaRPr lang="en-US" sz="900" dirty="0"/>
          </a:p>
        </p:txBody>
      </p:sp>
      <p:sp>
        <p:nvSpPr>
          <p:cNvPr id="5" name="Slide Number Placeholder 4"/>
          <p:cNvSpPr>
            <a:spLocks noGrp="1"/>
          </p:cNvSpPr>
          <p:nvPr>
            <p:ph type="sldNum" sz="quarter" idx="11"/>
          </p:nvPr>
        </p:nvSpPr>
        <p:spPr/>
        <p:txBody>
          <a:bodyPr/>
          <a:lstStyle/>
          <a:p>
            <a:pPr>
              <a:defRPr/>
            </a:pPr>
            <a:fld id="{E5FF35E6-B24D-4FFB-AB31-41F0C3ED8461}" type="slidenum">
              <a:rPr lang="en-US" smtClean="0"/>
              <a:pPr>
                <a:defRPr/>
              </a:pPr>
              <a:t>8</a:t>
            </a:fld>
            <a:endParaRPr lang="en-US" sz="1400" dirty="0"/>
          </a:p>
        </p:txBody>
      </p:sp>
    </p:spTree>
    <p:extLst>
      <p:ext uri="{BB962C8B-B14F-4D97-AF65-F5344CB8AC3E}">
        <p14:creationId xmlns:p14="http://schemas.microsoft.com/office/powerpoint/2010/main" val="1282579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588" y="1509204"/>
            <a:ext cx="6600825" cy="1313895"/>
          </a:xfrm>
        </p:spPr>
        <p:txBody>
          <a:bodyPr/>
          <a:lstStyle/>
          <a:p>
            <a:r>
              <a:rPr lang="en-US" dirty="0" smtClean="0"/>
              <a:t>DBSA Wellness Tracker</a:t>
            </a:r>
            <a:br>
              <a:rPr lang="en-US" dirty="0" smtClean="0"/>
            </a:br>
            <a:r>
              <a:rPr lang="en-US" sz="2000" dirty="0" smtClean="0">
                <a:hlinkClick r:id="rId2"/>
              </a:rPr>
              <a:t>www.DBSAlliance.org/Tracker</a:t>
            </a:r>
            <a:r>
              <a:rPr lang="en-US" sz="2000" dirty="0" smtClean="0"/>
              <a:t/>
            </a:r>
            <a:br>
              <a:rPr lang="en-US" sz="2000" dirty="0" smtClean="0"/>
            </a:br>
            <a:r>
              <a:rPr lang="en-US" sz="2000" dirty="0" smtClean="0"/>
              <a:t/>
            </a:r>
            <a:br>
              <a:rPr lang="en-US" sz="2000" dirty="0" smtClean="0"/>
            </a:br>
            <a:r>
              <a:rPr lang="en-US" sz="2000" dirty="0" smtClean="0"/>
              <a:t>On-line - iOS App - Android App</a:t>
            </a:r>
            <a:endParaRPr lang="en-US" sz="2000" dirty="0"/>
          </a:p>
        </p:txBody>
      </p:sp>
      <p:sp>
        <p:nvSpPr>
          <p:cNvPr id="3" name="Subtitle 2"/>
          <p:cNvSpPr>
            <a:spLocks noGrp="1"/>
          </p:cNvSpPr>
          <p:nvPr>
            <p:ph type="subTitle" idx="1"/>
          </p:nvPr>
        </p:nvSpPr>
        <p:spPr>
          <a:xfrm>
            <a:off x="115409" y="2840854"/>
            <a:ext cx="8904303" cy="3437709"/>
          </a:xfrm>
        </p:spPr>
        <p:txBody>
          <a:bodyPr/>
          <a:lstStyle/>
          <a:p>
            <a:endParaRPr lang="en-US" dirty="0" smtClean="0"/>
          </a:p>
          <a:p>
            <a:r>
              <a:rPr lang="en-US" b="1" dirty="0" smtClean="0"/>
              <a:t>Provides key health trends for mood disorder</a:t>
            </a:r>
          </a:p>
          <a:p>
            <a:endParaRPr lang="en-US" dirty="0" smtClean="0"/>
          </a:p>
          <a:p>
            <a:pPr marL="1139825" lvl="1" indent="-457200">
              <a:buFont typeface="Arial" panose="020B0604020202020204" pitchFamily="34" charset="0"/>
              <a:buChar char="•"/>
            </a:pPr>
            <a:r>
              <a:rPr lang="en-US" sz="2400" b="1" dirty="0" smtClean="0"/>
              <a:t>Overall Mood – (</a:t>
            </a:r>
            <a:r>
              <a:rPr lang="en-US" sz="2400" dirty="0"/>
              <a:t>d</a:t>
            </a:r>
            <a:r>
              <a:rPr lang="en-US" sz="2400" dirty="0" smtClean="0"/>
              <a:t>epressed to manic)</a:t>
            </a:r>
            <a:endParaRPr lang="en-US" sz="2400" dirty="0"/>
          </a:p>
          <a:p>
            <a:pPr marL="1139825" lvl="1" indent="-457200">
              <a:buFont typeface="Arial" panose="020B0604020202020204" pitchFamily="34" charset="0"/>
              <a:buChar char="•"/>
            </a:pPr>
            <a:r>
              <a:rPr lang="en-US" sz="2400" b="1" dirty="0" smtClean="0"/>
              <a:t>Well-Being – </a:t>
            </a:r>
            <a:r>
              <a:rPr lang="en-US" sz="2400" dirty="0" smtClean="0"/>
              <a:t>(</a:t>
            </a:r>
            <a:r>
              <a:rPr lang="en-US" sz="2400" dirty="0"/>
              <a:t>c</a:t>
            </a:r>
            <a:r>
              <a:rPr lang="en-US" sz="2400" dirty="0" smtClean="0"/>
              <a:t>heerful, calm, active, rested)</a:t>
            </a:r>
            <a:endParaRPr lang="en-US" sz="2400" dirty="0"/>
          </a:p>
          <a:p>
            <a:pPr marL="1139825" lvl="1" indent="-457200">
              <a:buFont typeface="Arial" panose="020B0604020202020204" pitchFamily="34" charset="0"/>
              <a:buChar char="•"/>
            </a:pPr>
            <a:r>
              <a:rPr lang="en-US" sz="2400" b="1" dirty="0"/>
              <a:t>Mood Disorder </a:t>
            </a:r>
            <a:r>
              <a:rPr lang="en-US" sz="2400" b="1" dirty="0" smtClean="0"/>
              <a:t>Symptoms – </a:t>
            </a:r>
            <a:r>
              <a:rPr lang="en-US" sz="2400" dirty="0" smtClean="0"/>
              <a:t>(rate and comment)</a:t>
            </a:r>
            <a:endParaRPr lang="en-US" sz="2400" dirty="0"/>
          </a:p>
          <a:p>
            <a:pPr marL="1139825" lvl="1" indent="-457200">
              <a:buFont typeface="Arial" panose="020B0604020202020204" pitchFamily="34" charset="0"/>
              <a:buChar char="•"/>
            </a:pPr>
            <a:r>
              <a:rPr lang="en-US" sz="2400" b="1" dirty="0"/>
              <a:t>Lifestyle </a:t>
            </a:r>
            <a:r>
              <a:rPr lang="en-US" sz="2400" dirty="0"/>
              <a:t>(including sleep, exercise, etc.)</a:t>
            </a:r>
          </a:p>
          <a:p>
            <a:pPr marL="1139825" lvl="1" indent="-457200">
              <a:buFont typeface="Arial" panose="020B0604020202020204" pitchFamily="34" charset="0"/>
              <a:buChar char="•"/>
            </a:pPr>
            <a:r>
              <a:rPr lang="en-US" sz="2400" b="1" dirty="0"/>
              <a:t>Medication and Side </a:t>
            </a:r>
            <a:r>
              <a:rPr lang="en-US" sz="2400" b="1" dirty="0" smtClean="0"/>
              <a:t>Effects</a:t>
            </a:r>
            <a:endParaRPr lang="en-US" sz="2400" b="1" dirty="0"/>
          </a:p>
          <a:p>
            <a:pPr marL="1139825" lvl="1" indent="-457200">
              <a:buFont typeface="Arial" panose="020B0604020202020204" pitchFamily="34" charset="0"/>
              <a:buChar char="•"/>
            </a:pPr>
            <a:r>
              <a:rPr lang="en-US" sz="2400" b="1" dirty="0"/>
              <a:t>Physical Health</a:t>
            </a:r>
            <a:endParaRPr lang="en-US" sz="2400" dirty="0"/>
          </a:p>
        </p:txBody>
      </p:sp>
      <p:sp>
        <p:nvSpPr>
          <p:cNvPr id="4" name="Footer Placeholder 3"/>
          <p:cNvSpPr>
            <a:spLocks noGrp="1"/>
          </p:cNvSpPr>
          <p:nvPr>
            <p:ph type="ftr" sz="quarter" idx="10"/>
          </p:nvPr>
        </p:nvSpPr>
        <p:spPr>
          <a:xfrm>
            <a:off x="5309819" y="6242282"/>
            <a:ext cx="3319462" cy="373062"/>
          </a:xfrm>
        </p:spPr>
        <p:txBody>
          <a:bodyPr/>
          <a:lstStyle/>
          <a:p>
            <a:pPr>
              <a:defRPr/>
            </a:pPr>
            <a:r>
              <a:rPr lang="en-US" dirty="0" smtClean="0"/>
              <a:t>Handouts are available at: www.atia.org/orlandohandouts</a:t>
            </a:r>
            <a:endParaRPr lang="en-US" sz="900" dirty="0"/>
          </a:p>
        </p:txBody>
      </p:sp>
      <p:sp>
        <p:nvSpPr>
          <p:cNvPr id="5" name="Slide Number Placeholder 4"/>
          <p:cNvSpPr>
            <a:spLocks noGrp="1"/>
          </p:cNvSpPr>
          <p:nvPr>
            <p:ph type="sldNum" sz="quarter" idx="11"/>
          </p:nvPr>
        </p:nvSpPr>
        <p:spPr/>
        <p:txBody>
          <a:bodyPr/>
          <a:lstStyle/>
          <a:p>
            <a:pPr>
              <a:defRPr/>
            </a:pPr>
            <a:fld id="{E5FF35E6-B24D-4FFB-AB31-41F0C3ED8461}" type="slidenum">
              <a:rPr lang="en-US" smtClean="0"/>
              <a:pPr>
                <a:defRPr/>
              </a:pPr>
              <a:t>9</a:t>
            </a:fld>
            <a:endParaRPr lang="en-US" sz="1400" dirty="0"/>
          </a:p>
        </p:txBody>
      </p:sp>
    </p:spTree>
    <p:extLst>
      <p:ext uri="{BB962C8B-B14F-4D97-AF65-F5344CB8AC3E}">
        <p14:creationId xmlns:p14="http://schemas.microsoft.com/office/powerpoint/2010/main" val="31999514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ATIA2010New Logo">
  <a:themeElements>
    <a:clrScheme name="Office Theme 1">
      <a:dk1>
        <a:srgbClr val="000000"/>
      </a:dk1>
      <a:lt1>
        <a:srgbClr val="FFFFFF"/>
      </a:lt1>
      <a:dk2>
        <a:srgbClr val="4F8D97"/>
      </a:dk2>
      <a:lt2>
        <a:srgbClr val="808080"/>
      </a:lt2>
      <a:accent1>
        <a:srgbClr val="B2C891"/>
      </a:accent1>
      <a:accent2>
        <a:srgbClr val="5998C8"/>
      </a:accent2>
      <a:accent3>
        <a:srgbClr val="FFFFFF"/>
      </a:accent3>
      <a:accent4>
        <a:srgbClr val="000000"/>
      </a:accent4>
      <a:accent5>
        <a:srgbClr val="D5E0C7"/>
      </a:accent5>
      <a:accent6>
        <a:srgbClr val="5089B5"/>
      </a:accent6>
      <a:hlink>
        <a:srgbClr val="003C79"/>
      </a:hlink>
      <a:folHlink>
        <a:srgbClr val="0000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4F8D97"/>
        </a:dk2>
        <a:lt2>
          <a:srgbClr val="808080"/>
        </a:lt2>
        <a:accent1>
          <a:srgbClr val="B2C891"/>
        </a:accent1>
        <a:accent2>
          <a:srgbClr val="5998C8"/>
        </a:accent2>
        <a:accent3>
          <a:srgbClr val="FFFFFF"/>
        </a:accent3>
        <a:accent4>
          <a:srgbClr val="000000"/>
        </a:accent4>
        <a:accent5>
          <a:srgbClr val="D5E0C7"/>
        </a:accent5>
        <a:accent6>
          <a:srgbClr val="5089B5"/>
        </a:accent6>
        <a:hlink>
          <a:srgbClr val="003C79"/>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ATIA2010New Logo</Template>
  <TotalTime>17076</TotalTime>
  <Words>2394</Words>
  <Application>Microsoft Office PowerPoint</Application>
  <PresentationFormat>Letter Paper (8.5x11 in)</PresentationFormat>
  <Paragraphs>382</Paragraphs>
  <Slides>41</Slides>
  <Notes>5</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ATIA2010New Logo</vt:lpstr>
      <vt:lpstr>1_Custom Design</vt:lpstr>
      <vt:lpstr>Custom Design</vt:lpstr>
      <vt:lpstr>Session Code: ATIF021 Here’s Hope: Assistive Technology Supporting Mental Health</vt:lpstr>
      <vt:lpstr>Learning Objectives</vt:lpstr>
      <vt:lpstr>Assistive Technology (AT) Is Most Frequently Associated With:</vt:lpstr>
      <vt:lpstr>Mental Health Technologies</vt:lpstr>
      <vt:lpstr>THE FACTS !!!</vt:lpstr>
      <vt:lpstr>Sampling of Student/Worker Traits  Impacted by Mental Illness</vt:lpstr>
      <vt:lpstr>AT as a Supplement to Treatment</vt:lpstr>
      <vt:lpstr>On-line or Device Trackers</vt:lpstr>
      <vt:lpstr>DBSA Wellness Tracker www.DBSAlliance.org/Tracker  On-line - iOS App - Android App</vt:lpstr>
      <vt:lpstr>Emerging Technology</vt:lpstr>
      <vt:lpstr>Cinda Johnson cinda@seattleu.edu</vt:lpstr>
      <vt:lpstr>A Quick Overview </vt:lpstr>
      <vt:lpstr>Barriers</vt:lpstr>
      <vt:lpstr>What you should know:</vt:lpstr>
      <vt:lpstr>Examples of Interventions in the Schools</vt:lpstr>
      <vt:lpstr>Behavior Trackers</vt:lpstr>
      <vt:lpstr>Self Monitoring</vt:lpstr>
      <vt:lpstr>Video Prompting &amp; Modeling</vt:lpstr>
      <vt:lpstr>Cognitive Behavior Therapy</vt:lpstr>
      <vt:lpstr>Mindfulness</vt:lpstr>
      <vt:lpstr>The “FAST” Track</vt:lpstr>
      <vt:lpstr> Considering No/Low Tech to High Tech  </vt:lpstr>
      <vt:lpstr>Reduce Stress</vt:lpstr>
      <vt:lpstr> WAZE </vt:lpstr>
      <vt:lpstr> Key Ring App </vt:lpstr>
      <vt:lpstr> Get Out of Stress </vt:lpstr>
      <vt:lpstr> PTSD Coach </vt:lpstr>
      <vt:lpstr> AT for Calming </vt:lpstr>
      <vt:lpstr>AT for Calming</vt:lpstr>
      <vt:lpstr>Modifications to the work environment</vt:lpstr>
      <vt:lpstr>Modifications to the work environment</vt:lpstr>
      <vt:lpstr>APPS for Mood/Emotion Management</vt:lpstr>
      <vt:lpstr> T2 Mood Tracker </vt:lpstr>
      <vt:lpstr>APPS for Mood/Emotion Management</vt:lpstr>
      <vt:lpstr>APPS for Sleep Management</vt:lpstr>
      <vt:lpstr> Relax Melodies: Sleep &amp; Yoga </vt:lpstr>
      <vt:lpstr>APPS for  task management</vt:lpstr>
      <vt:lpstr>App Search Engines</vt:lpstr>
      <vt:lpstr>Organizations</vt:lpstr>
      <vt:lpstr>Categories of Mental Illness</vt:lpstr>
      <vt:lpstr>  Thank you for attending this session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ATIA Member Meeting Chicago</dc:title>
  <dc:creator>David</dc:creator>
  <cp:lastModifiedBy>Liz Persaud</cp:lastModifiedBy>
  <cp:revision>196</cp:revision>
  <cp:lastPrinted>2004-12-17T14:53:46Z</cp:lastPrinted>
  <dcterms:created xsi:type="dcterms:W3CDTF">2010-10-16T22:51:40Z</dcterms:created>
  <dcterms:modified xsi:type="dcterms:W3CDTF">2015-02-06T02:01:28Z</dcterms:modified>
</cp:coreProperties>
</file>